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theme/theme8.xml" ContentType="application/vnd.openxmlformats-officedocument.theme+xml"/>
  <Override PartName="/ppt/slideLayouts/slideLayout31.xml" ContentType="application/vnd.openxmlformats-officedocument.presentationml.slideLayout+xml"/>
  <Override PartName="/ppt/theme/theme9.xml" ContentType="application/vnd.openxmlformats-officedocument.theme+xml"/>
  <Override PartName="/ppt/slideLayouts/slideLayout32.xml" ContentType="application/vnd.openxmlformats-officedocument.presentationml.slideLayout+xml"/>
  <Override PartName="/ppt/theme/theme10.xml" ContentType="application/vnd.openxmlformats-officedocument.theme+xml"/>
  <Override PartName="/ppt/slideLayouts/slideLayout33.xml" ContentType="application/vnd.openxmlformats-officedocument.presentationml.slideLayout+xml"/>
  <Override PartName="/ppt/theme/theme11.xml" ContentType="application/vnd.openxmlformats-officedocument.theme+xml"/>
  <Override PartName="/ppt/slideLayouts/slideLayout34.xml" ContentType="application/vnd.openxmlformats-officedocument.presentationml.slideLayout+xml"/>
  <Override PartName="/ppt/theme/theme12.xml" ContentType="application/vnd.openxmlformats-officedocument.theme+xml"/>
  <Override PartName="/ppt/slideLayouts/slideLayout35.xml" ContentType="application/vnd.openxmlformats-officedocument.presentationml.slideLayout+xml"/>
  <Override PartName="/ppt/theme/theme13.xml" ContentType="application/vnd.openxmlformats-officedocument.theme+xml"/>
  <Override PartName="/ppt/slideLayouts/slideLayout36.xml" ContentType="application/vnd.openxmlformats-officedocument.presentationml.slideLayout+xml"/>
  <Override PartName="/ppt/theme/theme14.xml" ContentType="application/vnd.openxmlformats-officedocument.theme+xml"/>
  <Override PartName="/ppt/slideLayouts/slideLayout37.xml" ContentType="application/vnd.openxmlformats-officedocument.presentationml.slideLayout+xml"/>
  <Override PartName="/ppt/theme/theme15.xml" ContentType="application/vnd.openxmlformats-officedocument.theme+xml"/>
  <Override PartName="/ppt/slideLayouts/slideLayout38.xml" ContentType="application/vnd.openxmlformats-officedocument.presentationml.slideLayout+xml"/>
  <Override PartName="/ppt/theme/theme16.xml" ContentType="application/vnd.openxmlformats-officedocument.theme+xml"/>
  <Override PartName="/ppt/slideLayouts/slideLayout39.xml" ContentType="application/vnd.openxmlformats-officedocument.presentationml.slideLayout+xml"/>
  <Override PartName="/ppt/theme/theme1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8.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9.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0.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1.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22.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23.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24.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25.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charts/chart2.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29.xml" ContentType="application/vnd.openxmlformats-officedocument.presentationml.notesSlide+xml"/>
  <Override PartName="/ppt/charts/chart6.xml" ContentType="application/vnd.openxmlformats-officedocument.drawingml.chart+xml"/>
  <Override PartName="/ppt/notesSlides/notesSlide30.xml" ContentType="application/vnd.openxmlformats-officedocument.presentationml.notesSlide+xml"/>
  <Override PartName="/ppt/charts/chart7.xml" ContentType="application/vnd.openxmlformats-officedocument.drawingml.chart+xml"/>
  <Override PartName="/ppt/notesSlides/notesSlide31.xml" ContentType="application/vnd.openxmlformats-officedocument.presentationml.notesSlide+xml"/>
  <Override PartName="/ppt/charts/chart8.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0.xml" ContentType="application/vnd.openxmlformats-officedocument.drawingml.chart+xml"/>
  <Override PartName="/ppt/notesSlides/notesSlide36.xml" ContentType="application/vnd.openxmlformats-officedocument.presentationml.notesSlide+xml"/>
  <Override PartName="/ppt/charts/chart11.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2.xml" ContentType="application/vnd.openxmlformats-officedocument.drawingml.chart+xml"/>
  <Override PartName="/ppt/notesSlides/notesSlide39.xml" ContentType="application/vnd.openxmlformats-officedocument.presentationml.notesSlide+xml"/>
  <Override PartName="/ppt/charts/chart13.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4.xml" ContentType="application/vnd.openxmlformats-officedocument.drawingml.chart+xml"/>
  <Override PartName="/ppt/notesSlides/notesSlide42.xml" ContentType="application/vnd.openxmlformats-officedocument.presentationml.notesSlide+xml"/>
  <Override PartName="/ppt/charts/chart15.xml" ContentType="application/vnd.openxmlformats-officedocument.drawingml.chart+xml"/>
  <Override PartName="/ppt/notesSlides/notesSlide43.xml" ContentType="application/vnd.openxmlformats-officedocument.presentationml.notesSlide+xml"/>
  <Override PartName="/ppt/charts/chart16.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1" r:id="rId5"/>
    <p:sldMasterId id="2147483815" r:id="rId6"/>
    <p:sldMasterId id="2147483984" r:id="rId7"/>
    <p:sldMasterId id="2147483986" r:id="rId8"/>
    <p:sldMasterId id="2147483990" r:id="rId9"/>
    <p:sldMasterId id="2147483992" r:id="rId10"/>
    <p:sldMasterId id="2147483994" r:id="rId11"/>
    <p:sldMasterId id="2147483996" r:id="rId12"/>
    <p:sldMasterId id="2147483998" r:id="rId13"/>
    <p:sldMasterId id="2147484002" r:id="rId14"/>
    <p:sldMasterId id="2147484004" r:id="rId15"/>
    <p:sldMasterId id="2147484006" r:id="rId16"/>
    <p:sldMasterId id="2147484008" r:id="rId17"/>
    <p:sldMasterId id="2147484010" r:id="rId18"/>
    <p:sldMasterId id="2147484012" r:id="rId19"/>
    <p:sldMasterId id="2147484014" r:id="rId20"/>
    <p:sldMasterId id="2147484016" r:id="rId21"/>
    <p:sldMasterId id="2147484018" r:id="rId22"/>
    <p:sldMasterId id="2147484021" r:id="rId23"/>
    <p:sldMasterId id="2147484033" r:id="rId24"/>
    <p:sldMasterId id="2147484040" r:id="rId25"/>
    <p:sldMasterId id="2147484057" r:id="rId26"/>
    <p:sldMasterId id="2147484070" r:id="rId27"/>
    <p:sldMasterId id="2147484086" r:id="rId28"/>
    <p:sldMasterId id="2147484089" r:id="rId29"/>
    <p:sldMasterId id="2147484105" r:id="rId30"/>
  </p:sldMasterIdLst>
  <p:notesMasterIdLst>
    <p:notesMasterId r:id="rId149"/>
  </p:notesMasterIdLst>
  <p:handoutMasterIdLst>
    <p:handoutMasterId r:id="rId150"/>
  </p:handoutMasterIdLst>
  <p:sldIdLst>
    <p:sldId id="348" r:id="rId31"/>
    <p:sldId id="462" r:id="rId32"/>
    <p:sldId id="473" r:id="rId33"/>
    <p:sldId id="429" r:id="rId34"/>
    <p:sldId id="535" r:id="rId35"/>
    <p:sldId id="430" r:id="rId36"/>
    <p:sldId id="474" r:id="rId37"/>
    <p:sldId id="463" r:id="rId38"/>
    <p:sldId id="461" r:id="rId39"/>
    <p:sldId id="475" r:id="rId40"/>
    <p:sldId id="477" r:id="rId41"/>
    <p:sldId id="478" r:id="rId42"/>
    <p:sldId id="479" r:id="rId43"/>
    <p:sldId id="480" r:id="rId44"/>
    <p:sldId id="481" r:id="rId45"/>
    <p:sldId id="482" r:id="rId46"/>
    <p:sldId id="483" r:id="rId47"/>
    <p:sldId id="484" r:id="rId48"/>
    <p:sldId id="485" r:id="rId49"/>
    <p:sldId id="587" r:id="rId50"/>
    <p:sldId id="588" r:id="rId51"/>
    <p:sldId id="589" r:id="rId52"/>
    <p:sldId id="615" r:id="rId53"/>
    <p:sldId id="616" r:id="rId54"/>
    <p:sldId id="592" r:id="rId55"/>
    <p:sldId id="593" r:id="rId56"/>
    <p:sldId id="594" r:id="rId57"/>
    <p:sldId id="595" r:id="rId58"/>
    <p:sldId id="596" r:id="rId59"/>
    <p:sldId id="597" r:id="rId60"/>
    <p:sldId id="598" r:id="rId61"/>
    <p:sldId id="599" r:id="rId62"/>
    <p:sldId id="600" r:id="rId63"/>
    <p:sldId id="601" r:id="rId64"/>
    <p:sldId id="602" r:id="rId65"/>
    <p:sldId id="603" r:id="rId66"/>
    <p:sldId id="604" r:id="rId67"/>
    <p:sldId id="605" r:id="rId68"/>
    <p:sldId id="606" r:id="rId69"/>
    <p:sldId id="607" r:id="rId70"/>
    <p:sldId id="608" r:id="rId71"/>
    <p:sldId id="609" r:id="rId72"/>
    <p:sldId id="610" r:id="rId73"/>
    <p:sldId id="611" r:id="rId74"/>
    <p:sldId id="612" r:id="rId75"/>
    <p:sldId id="613" r:id="rId76"/>
    <p:sldId id="614" r:id="rId77"/>
    <p:sldId id="534" r:id="rId78"/>
    <p:sldId id="487" r:id="rId79"/>
    <p:sldId id="488" r:id="rId80"/>
    <p:sldId id="489" r:id="rId81"/>
    <p:sldId id="490" r:id="rId82"/>
    <p:sldId id="491" r:id="rId83"/>
    <p:sldId id="492" r:id="rId84"/>
    <p:sldId id="493" r:id="rId85"/>
    <p:sldId id="494" r:id="rId86"/>
    <p:sldId id="495" r:id="rId87"/>
    <p:sldId id="496" r:id="rId88"/>
    <p:sldId id="497" r:id="rId89"/>
    <p:sldId id="498" r:id="rId90"/>
    <p:sldId id="499" r:id="rId91"/>
    <p:sldId id="500" r:id="rId92"/>
    <p:sldId id="501" r:id="rId93"/>
    <p:sldId id="502" r:id="rId94"/>
    <p:sldId id="503" r:id="rId95"/>
    <p:sldId id="504" r:id="rId96"/>
    <p:sldId id="553" r:id="rId97"/>
    <p:sldId id="554" r:id="rId98"/>
    <p:sldId id="555" r:id="rId99"/>
    <p:sldId id="556" r:id="rId100"/>
    <p:sldId id="557" r:id="rId101"/>
    <p:sldId id="558" r:id="rId102"/>
    <p:sldId id="559" r:id="rId103"/>
    <p:sldId id="560" r:id="rId104"/>
    <p:sldId id="561" r:id="rId105"/>
    <p:sldId id="562" r:id="rId106"/>
    <p:sldId id="563" r:id="rId107"/>
    <p:sldId id="564" r:id="rId108"/>
    <p:sldId id="565" r:id="rId109"/>
    <p:sldId id="566" r:id="rId110"/>
    <p:sldId id="567" r:id="rId111"/>
    <p:sldId id="568" r:id="rId112"/>
    <p:sldId id="569" r:id="rId113"/>
    <p:sldId id="570" r:id="rId114"/>
    <p:sldId id="571" r:id="rId115"/>
    <p:sldId id="572" r:id="rId116"/>
    <p:sldId id="573" r:id="rId117"/>
    <p:sldId id="574" r:id="rId118"/>
    <p:sldId id="575" r:id="rId119"/>
    <p:sldId id="576" r:id="rId120"/>
    <p:sldId id="577" r:id="rId121"/>
    <p:sldId id="578" r:id="rId122"/>
    <p:sldId id="582" r:id="rId123"/>
    <p:sldId id="580" r:id="rId124"/>
    <p:sldId id="583" r:id="rId125"/>
    <p:sldId id="536" r:id="rId126"/>
    <p:sldId id="537" r:id="rId127"/>
    <p:sldId id="584" r:id="rId128"/>
    <p:sldId id="539" r:id="rId129"/>
    <p:sldId id="540" r:id="rId130"/>
    <p:sldId id="541" r:id="rId131"/>
    <p:sldId id="542" r:id="rId132"/>
    <p:sldId id="543" r:id="rId133"/>
    <p:sldId id="585" r:id="rId134"/>
    <p:sldId id="545" r:id="rId135"/>
    <p:sldId id="546" r:id="rId136"/>
    <p:sldId id="547" r:id="rId137"/>
    <p:sldId id="548" r:id="rId138"/>
    <p:sldId id="549" r:id="rId139"/>
    <p:sldId id="550" r:id="rId140"/>
    <p:sldId id="551" r:id="rId141"/>
    <p:sldId id="552" r:id="rId142"/>
    <p:sldId id="467" r:id="rId143"/>
    <p:sldId id="468" r:id="rId144"/>
    <p:sldId id="586" r:id="rId145"/>
    <p:sldId id="476" r:id="rId146"/>
    <p:sldId id="471" r:id="rId147"/>
    <p:sldId id="469" r:id="rId14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aemsiri, Sirin (CDC/OSELS/NCHS)" initials="SY" lastIdx="1" clrIdx="0"/>
  <p:cmAuthor id="1" name="Sartor, Elyse (HHS/OASH)" initials="SE(" lastIdx="1" clrIdx="1"/>
  <p:cmAuthor id="2" name="CDC User" initials="CU"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BA9E5"/>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58" autoAdjust="0"/>
    <p:restoredTop sz="84774" autoAdjust="0"/>
  </p:normalViewPr>
  <p:slideViewPr>
    <p:cSldViewPr>
      <p:cViewPr>
        <p:scale>
          <a:sx n="60" d="100"/>
          <a:sy n="60" d="100"/>
        </p:scale>
        <p:origin x="-3060" y="-12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1003" y="-91"/>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2.xml"/><Relationship Id="rId117" Type="http://schemas.openxmlformats.org/officeDocument/2006/relationships/slide" Target="slides/slide87.xml"/><Relationship Id="rId21" Type="http://schemas.openxmlformats.org/officeDocument/2006/relationships/slideMaster" Target="slideMasters/slideMaster17.xml"/><Relationship Id="rId42" Type="http://schemas.openxmlformats.org/officeDocument/2006/relationships/slide" Target="slides/slide12.xml"/><Relationship Id="rId47" Type="http://schemas.openxmlformats.org/officeDocument/2006/relationships/slide" Target="slides/slide17.xml"/><Relationship Id="rId63" Type="http://schemas.openxmlformats.org/officeDocument/2006/relationships/slide" Target="slides/slide33.xml"/><Relationship Id="rId68" Type="http://schemas.openxmlformats.org/officeDocument/2006/relationships/slide" Target="slides/slide38.xml"/><Relationship Id="rId84" Type="http://schemas.openxmlformats.org/officeDocument/2006/relationships/slide" Target="slides/slide54.xml"/><Relationship Id="rId89" Type="http://schemas.openxmlformats.org/officeDocument/2006/relationships/slide" Target="slides/slide59.xml"/><Relationship Id="rId112" Type="http://schemas.openxmlformats.org/officeDocument/2006/relationships/slide" Target="slides/slide82.xml"/><Relationship Id="rId133" Type="http://schemas.openxmlformats.org/officeDocument/2006/relationships/slide" Target="slides/slide103.xml"/><Relationship Id="rId138" Type="http://schemas.openxmlformats.org/officeDocument/2006/relationships/slide" Target="slides/slide108.xml"/><Relationship Id="rId154" Type="http://schemas.openxmlformats.org/officeDocument/2006/relationships/theme" Target="theme/theme1.xml"/><Relationship Id="rId16" Type="http://schemas.openxmlformats.org/officeDocument/2006/relationships/slideMaster" Target="slideMasters/slideMaster12.xml"/><Relationship Id="rId107" Type="http://schemas.openxmlformats.org/officeDocument/2006/relationships/slide" Target="slides/slide77.xml"/><Relationship Id="rId11" Type="http://schemas.openxmlformats.org/officeDocument/2006/relationships/slideMaster" Target="slideMasters/slideMaster7.xml"/><Relationship Id="rId32" Type="http://schemas.openxmlformats.org/officeDocument/2006/relationships/slide" Target="slides/slide2.xml"/><Relationship Id="rId37" Type="http://schemas.openxmlformats.org/officeDocument/2006/relationships/slide" Target="slides/slide7.xml"/><Relationship Id="rId53" Type="http://schemas.openxmlformats.org/officeDocument/2006/relationships/slide" Target="slides/slide23.xml"/><Relationship Id="rId58" Type="http://schemas.openxmlformats.org/officeDocument/2006/relationships/slide" Target="slides/slide28.xml"/><Relationship Id="rId74" Type="http://schemas.openxmlformats.org/officeDocument/2006/relationships/slide" Target="slides/slide44.xml"/><Relationship Id="rId79" Type="http://schemas.openxmlformats.org/officeDocument/2006/relationships/slide" Target="slides/slide49.xml"/><Relationship Id="rId102" Type="http://schemas.openxmlformats.org/officeDocument/2006/relationships/slide" Target="slides/slide72.xml"/><Relationship Id="rId123" Type="http://schemas.openxmlformats.org/officeDocument/2006/relationships/slide" Target="slides/slide93.xml"/><Relationship Id="rId128" Type="http://schemas.openxmlformats.org/officeDocument/2006/relationships/slide" Target="slides/slide98.xml"/><Relationship Id="rId144" Type="http://schemas.openxmlformats.org/officeDocument/2006/relationships/slide" Target="slides/slide114.xml"/><Relationship Id="rId149" Type="http://schemas.openxmlformats.org/officeDocument/2006/relationships/notesMaster" Target="notesMasters/notesMaster1.xml"/><Relationship Id="rId5" Type="http://schemas.openxmlformats.org/officeDocument/2006/relationships/slideMaster" Target="slideMasters/slideMaster1.xml"/><Relationship Id="rId90" Type="http://schemas.openxmlformats.org/officeDocument/2006/relationships/slide" Target="slides/slide60.xml"/><Relationship Id="rId95" Type="http://schemas.openxmlformats.org/officeDocument/2006/relationships/slide" Target="slides/slide65.xml"/><Relationship Id="rId22" Type="http://schemas.openxmlformats.org/officeDocument/2006/relationships/slideMaster" Target="slideMasters/slideMaster18.xml"/><Relationship Id="rId27" Type="http://schemas.openxmlformats.org/officeDocument/2006/relationships/slideMaster" Target="slideMasters/slideMaster23.xml"/><Relationship Id="rId43" Type="http://schemas.openxmlformats.org/officeDocument/2006/relationships/slide" Target="slides/slide13.xml"/><Relationship Id="rId48" Type="http://schemas.openxmlformats.org/officeDocument/2006/relationships/slide" Target="slides/slide18.xml"/><Relationship Id="rId64" Type="http://schemas.openxmlformats.org/officeDocument/2006/relationships/slide" Target="slides/slide34.xml"/><Relationship Id="rId69" Type="http://schemas.openxmlformats.org/officeDocument/2006/relationships/slide" Target="slides/slide39.xml"/><Relationship Id="rId113" Type="http://schemas.openxmlformats.org/officeDocument/2006/relationships/slide" Target="slides/slide83.xml"/><Relationship Id="rId118" Type="http://schemas.openxmlformats.org/officeDocument/2006/relationships/slide" Target="slides/slide88.xml"/><Relationship Id="rId134" Type="http://schemas.openxmlformats.org/officeDocument/2006/relationships/slide" Target="slides/slide104.xml"/><Relationship Id="rId139" Type="http://schemas.openxmlformats.org/officeDocument/2006/relationships/slide" Target="slides/slide109.xml"/><Relationship Id="rId80" Type="http://schemas.openxmlformats.org/officeDocument/2006/relationships/slide" Target="slides/slide50.xml"/><Relationship Id="rId85" Type="http://schemas.openxmlformats.org/officeDocument/2006/relationships/slide" Target="slides/slide55.xml"/><Relationship Id="rId150" Type="http://schemas.openxmlformats.org/officeDocument/2006/relationships/handoutMaster" Target="handoutMasters/handoutMaster1.xml"/><Relationship Id="rId155" Type="http://schemas.openxmlformats.org/officeDocument/2006/relationships/tableStyles" Target="tableStyles.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Master" Target="slideMasters/slideMaster21.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slide" Target="slides/slide29.xml"/><Relationship Id="rId67" Type="http://schemas.openxmlformats.org/officeDocument/2006/relationships/slide" Target="slides/slide37.xml"/><Relationship Id="rId103" Type="http://schemas.openxmlformats.org/officeDocument/2006/relationships/slide" Target="slides/slide73.xml"/><Relationship Id="rId108" Type="http://schemas.openxmlformats.org/officeDocument/2006/relationships/slide" Target="slides/slide78.xml"/><Relationship Id="rId116" Type="http://schemas.openxmlformats.org/officeDocument/2006/relationships/slide" Target="slides/slide86.xml"/><Relationship Id="rId124" Type="http://schemas.openxmlformats.org/officeDocument/2006/relationships/slide" Target="slides/slide94.xml"/><Relationship Id="rId129" Type="http://schemas.openxmlformats.org/officeDocument/2006/relationships/slide" Target="slides/slide99.xml"/><Relationship Id="rId137" Type="http://schemas.openxmlformats.org/officeDocument/2006/relationships/slide" Target="slides/slide107.xml"/><Relationship Id="rId20" Type="http://schemas.openxmlformats.org/officeDocument/2006/relationships/slideMaster" Target="slideMasters/slideMaster16.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slide" Target="slides/slide32.xml"/><Relationship Id="rId70" Type="http://schemas.openxmlformats.org/officeDocument/2006/relationships/slide" Target="slides/slide40.xml"/><Relationship Id="rId75" Type="http://schemas.openxmlformats.org/officeDocument/2006/relationships/slide" Target="slides/slide45.xml"/><Relationship Id="rId83" Type="http://schemas.openxmlformats.org/officeDocument/2006/relationships/slide" Target="slides/slide53.xml"/><Relationship Id="rId88" Type="http://schemas.openxmlformats.org/officeDocument/2006/relationships/slide" Target="slides/slide58.xml"/><Relationship Id="rId91" Type="http://schemas.openxmlformats.org/officeDocument/2006/relationships/slide" Target="slides/slide61.xml"/><Relationship Id="rId96" Type="http://schemas.openxmlformats.org/officeDocument/2006/relationships/slide" Target="slides/slide66.xml"/><Relationship Id="rId111" Type="http://schemas.openxmlformats.org/officeDocument/2006/relationships/slide" Target="slides/slide81.xml"/><Relationship Id="rId132" Type="http://schemas.openxmlformats.org/officeDocument/2006/relationships/slide" Target="slides/slide102.xml"/><Relationship Id="rId140" Type="http://schemas.openxmlformats.org/officeDocument/2006/relationships/slide" Target="slides/slide110.xml"/><Relationship Id="rId145" Type="http://schemas.openxmlformats.org/officeDocument/2006/relationships/slide" Target="slides/slide115.xml"/><Relationship Id="rId15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Master" Target="slideMasters/slideMaster11.xml"/><Relationship Id="rId23" Type="http://schemas.openxmlformats.org/officeDocument/2006/relationships/slideMaster" Target="slideMasters/slideMaster19.xml"/><Relationship Id="rId28" Type="http://schemas.openxmlformats.org/officeDocument/2006/relationships/slideMaster" Target="slideMasters/slideMaster24.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 Id="rId106" Type="http://schemas.openxmlformats.org/officeDocument/2006/relationships/slide" Target="slides/slide76.xml"/><Relationship Id="rId114" Type="http://schemas.openxmlformats.org/officeDocument/2006/relationships/slide" Target="slides/slide84.xml"/><Relationship Id="rId119" Type="http://schemas.openxmlformats.org/officeDocument/2006/relationships/slide" Target="slides/slide89.xml"/><Relationship Id="rId127" Type="http://schemas.openxmlformats.org/officeDocument/2006/relationships/slide" Target="slides/slide97.xml"/><Relationship Id="rId10" Type="http://schemas.openxmlformats.org/officeDocument/2006/relationships/slideMaster" Target="slideMasters/slideMaster6.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slide" Target="slides/slide30.xml"/><Relationship Id="rId65" Type="http://schemas.openxmlformats.org/officeDocument/2006/relationships/slide" Target="slides/slide35.xml"/><Relationship Id="rId73" Type="http://schemas.openxmlformats.org/officeDocument/2006/relationships/slide" Target="slides/slide43.xml"/><Relationship Id="rId78" Type="http://schemas.openxmlformats.org/officeDocument/2006/relationships/slide" Target="slides/slide48.xml"/><Relationship Id="rId81" Type="http://schemas.openxmlformats.org/officeDocument/2006/relationships/slide" Target="slides/slide51.xml"/><Relationship Id="rId86" Type="http://schemas.openxmlformats.org/officeDocument/2006/relationships/slide" Target="slides/slide56.xml"/><Relationship Id="rId94" Type="http://schemas.openxmlformats.org/officeDocument/2006/relationships/slide" Target="slides/slide64.xml"/><Relationship Id="rId99" Type="http://schemas.openxmlformats.org/officeDocument/2006/relationships/slide" Target="slides/slide69.xml"/><Relationship Id="rId101" Type="http://schemas.openxmlformats.org/officeDocument/2006/relationships/slide" Target="slides/slide71.xml"/><Relationship Id="rId122" Type="http://schemas.openxmlformats.org/officeDocument/2006/relationships/slide" Target="slides/slide92.xml"/><Relationship Id="rId130" Type="http://schemas.openxmlformats.org/officeDocument/2006/relationships/slide" Target="slides/slide100.xml"/><Relationship Id="rId135" Type="http://schemas.openxmlformats.org/officeDocument/2006/relationships/slide" Target="slides/slide105.xml"/><Relationship Id="rId143" Type="http://schemas.openxmlformats.org/officeDocument/2006/relationships/slide" Target="slides/slide113.xml"/><Relationship Id="rId148" Type="http://schemas.openxmlformats.org/officeDocument/2006/relationships/slide" Target="slides/slide118.xml"/><Relationship Id="rId15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Master" Target="slideMasters/slideMaster9.xml"/><Relationship Id="rId18" Type="http://schemas.openxmlformats.org/officeDocument/2006/relationships/slideMaster" Target="slideMasters/slideMaster14.xml"/><Relationship Id="rId39" Type="http://schemas.openxmlformats.org/officeDocument/2006/relationships/slide" Target="slides/slide9.xml"/><Relationship Id="rId109" Type="http://schemas.openxmlformats.org/officeDocument/2006/relationships/slide" Target="slides/slide79.xml"/><Relationship Id="rId34" Type="http://schemas.openxmlformats.org/officeDocument/2006/relationships/slide" Target="slides/slide4.xml"/><Relationship Id="rId50" Type="http://schemas.openxmlformats.org/officeDocument/2006/relationships/slide" Target="slides/slide20.xml"/><Relationship Id="rId55" Type="http://schemas.openxmlformats.org/officeDocument/2006/relationships/slide" Target="slides/slide25.xml"/><Relationship Id="rId76" Type="http://schemas.openxmlformats.org/officeDocument/2006/relationships/slide" Target="slides/slide46.xml"/><Relationship Id="rId97" Type="http://schemas.openxmlformats.org/officeDocument/2006/relationships/slide" Target="slides/slide67.xml"/><Relationship Id="rId104" Type="http://schemas.openxmlformats.org/officeDocument/2006/relationships/slide" Target="slides/slide74.xml"/><Relationship Id="rId120" Type="http://schemas.openxmlformats.org/officeDocument/2006/relationships/slide" Target="slides/slide90.xml"/><Relationship Id="rId125" Type="http://schemas.openxmlformats.org/officeDocument/2006/relationships/slide" Target="slides/slide95.xml"/><Relationship Id="rId141" Type="http://schemas.openxmlformats.org/officeDocument/2006/relationships/slide" Target="slides/slide111.xml"/><Relationship Id="rId146" Type="http://schemas.openxmlformats.org/officeDocument/2006/relationships/slide" Target="slides/slide116.xml"/><Relationship Id="rId7" Type="http://schemas.openxmlformats.org/officeDocument/2006/relationships/slideMaster" Target="slideMasters/slideMaster3.xml"/><Relationship Id="rId71" Type="http://schemas.openxmlformats.org/officeDocument/2006/relationships/slide" Target="slides/slide41.xml"/><Relationship Id="rId92" Type="http://schemas.openxmlformats.org/officeDocument/2006/relationships/slide" Target="slides/slide62.xml"/><Relationship Id="rId2" Type="http://schemas.openxmlformats.org/officeDocument/2006/relationships/customXml" Target="../customXml/item2.xml"/><Relationship Id="rId29" Type="http://schemas.openxmlformats.org/officeDocument/2006/relationships/slideMaster" Target="slideMasters/slideMaster25.xml"/><Relationship Id="rId24" Type="http://schemas.openxmlformats.org/officeDocument/2006/relationships/slideMaster" Target="slideMasters/slideMaster20.xml"/><Relationship Id="rId40" Type="http://schemas.openxmlformats.org/officeDocument/2006/relationships/slide" Target="slides/slide10.xml"/><Relationship Id="rId45" Type="http://schemas.openxmlformats.org/officeDocument/2006/relationships/slide" Target="slides/slide15.xml"/><Relationship Id="rId66" Type="http://schemas.openxmlformats.org/officeDocument/2006/relationships/slide" Target="slides/slide36.xml"/><Relationship Id="rId87" Type="http://schemas.openxmlformats.org/officeDocument/2006/relationships/slide" Target="slides/slide57.xml"/><Relationship Id="rId110" Type="http://schemas.openxmlformats.org/officeDocument/2006/relationships/slide" Target="slides/slide80.xml"/><Relationship Id="rId115" Type="http://schemas.openxmlformats.org/officeDocument/2006/relationships/slide" Target="slides/slide85.xml"/><Relationship Id="rId131" Type="http://schemas.openxmlformats.org/officeDocument/2006/relationships/slide" Target="slides/slide101.xml"/><Relationship Id="rId136" Type="http://schemas.openxmlformats.org/officeDocument/2006/relationships/slide" Target="slides/slide106.xml"/><Relationship Id="rId61" Type="http://schemas.openxmlformats.org/officeDocument/2006/relationships/slide" Target="slides/slide31.xml"/><Relationship Id="rId82" Type="http://schemas.openxmlformats.org/officeDocument/2006/relationships/slide" Target="slides/slide52.xml"/><Relationship Id="rId152" Type="http://schemas.openxmlformats.org/officeDocument/2006/relationships/presProps" Target="presProps.xml"/><Relationship Id="rId19" Type="http://schemas.openxmlformats.org/officeDocument/2006/relationships/slideMaster" Target="slideMasters/slideMaster15.xml"/><Relationship Id="rId14" Type="http://schemas.openxmlformats.org/officeDocument/2006/relationships/slideMaster" Target="slideMasters/slideMaster10.xml"/><Relationship Id="rId30" Type="http://schemas.openxmlformats.org/officeDocument/2006/relationships/slideMaster" Target="slideMasters/slideMaster26.xml"/><Relationship Id="rId35" Type="http://schemas.openxmlformats.org/officeDocument/2006/relationships/slide" Target="slides/slide5.xml"/><Relationship Id="rId56" Type="http://schemas.openxmlformats.org/officeDocument/2006/relationships/slide" Target="slides/slide26.xml"/><Relationship Id="rId77" Type="http://schemas.openxmlformats.org/officeDocument/2006/relationships/slide" Target="slides/slide47.xml"/><Relationship Id="rId100" Type="http://schemas.openxmlformats.org/officeDocument/2006/relationships/slide" Target="slides/slide70.xml"/><Relationship Id="rId105" Type="http://schemas.openxmlformats.org/officeDocument/2006/relationships/slide" Target="slides/slide75.xml"/><Relationship Id="rId126" Type="http://schemas.openxmlformats.org/officeDocument/2006/relationships/slide" Target="slides/slide96.xml"/><Relationship Id="rId147" Type="http://schemas.openxmlformats.org/officeDocument/2006/relationships/slide" Target="slides/slide117.xml"/><Relationship Id="rId8" Type="http://schemas.openxmlformats.org/officeDocument/2006/relationships/slideMaster" Target="slideMasters/slideMaster4.xml"/><Relationship Id="rId51" Type="http://schemas.openxmlformats.org/officeDocument/2006/relationships/slide" Target="slides/slide21.xml"/><Relationship Id="rId72" Type="http://schemas.openxmlformats.org/officeDocument/2006/relationships/slide" Target="slides/slide42.xml"/><Relationship Id="rId93" Type="http://schemas.openxmlformats.org/officeDocument/2006/relationships/slide" Target="slides/slide63.xml"/><Relationship Id="rId98" Type="http://schemas.openxmlformats.org/officeDocument/2006/relationships/slide" Target="slides/slide68.xml"/><Relationship Id="rId121" Type="http://schemas.openxmlformats.org/officeDocument/2006/relationships/slide" Target="slides/slide91.xml"/><Relationship Id="rId142" Type="http://schemas.openxmlformats.org/officeDocument/2006/relationships/slide" Target="slides/slide11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65806251890955"/>
          <c:y val="5.7958626483251077E-2"/>
          <c:w val="0.81440229557882327"/>
          <c:h val="0.77359153828801419"/>
        </c:manualLayout>
      </c:layout>
      <c:lineChart>
        <c:grouping val="standard"/>
        <c:varyColors val="0"/>
        <c:ser>
          <c:idx val="0"/>
          <c:order val="0"/>
          <c:tx>
            <c:strRef>
              <c:f>Sheet1!$A$2</c:f>
              <c:strCache>
                <c:ptCount val="1"/>
                <c:pt idx="0">
                  <c:v>LGB</c:v>
                </c:pt>
              </c:strCache>
            </c:strRef>
          </c:tx>
          <c:spPr>
            <a:ln w="50800" cap="rnd">
              <a:solidFill>
                <a:schemeClr val="accent2"/>
              </a:solidFill>
              <a:miter lim="800000"/>
            </a:ln>
          </c:spPr>
          <c:marker>
            <c:symbol val="none"/>
          </c:marker>
          <c:dPt>
            <c:idx val="2"/>
            <c:bubble3D val="0"/>
          </c:dPt>
          <c:dPt>
            <c:idx val="3"/>
            <c:bubble3D val="0"/>
          </c:dPt>
          <c:dPt>
            <c:idx val="4"/>
            <c:bubble3D val="0"/>
          </c:dPt>
          <c:cat>
            <c:strRef>
              <c:f>Sheet1!$B$1:$E$1</c:f>
              <c:strCache>
                <c:ptCount val="4"/>
                <c:pt idx="0">
                  <c:v>2008</c:v>
                </c:pt>
                <c:pt idx="1">
                  <c:v>2010</c:v>
                </c:pt>
                <c:pt idx="2">
                  <c:v>2012</c:v>
                </c:pt>
                <c:pt idx="3">
                  <c:v>2014</c:v>
                </c:pt>
              </c:strCache>
            </c:strRef>
          </c:cat>
          <c:val>
            <c:numRef>
              <c:f>Sheet1!$B$2:$E$2</c:f>
              <c:numCache>
                <c:formatCode>General</c:formatCode>
                <c:ptCount val="4"/>
                <c:pt idx="0">
                  <c:v>6</c:v>
                </c:pt>
                <c:pt idx="1">
                  <c:v>7</c:v>
                </c:pt>
                <c:pt idx="2">
                  <c:v>7</c:v>
                </c:pt>
                <c:pt idx="3">
                  <c:v>8</c:v>
                </c:pt>
              </c:numCache>
            </c:numRef>
          </c:val>
          <c:smooth val="0"/>
        </c:ser>
        <c:ser>
          <c:idx val="1"/>
          <c:order val="1"/>
          <c:tx>
            <c:strRef>
              <c:f>Sheet1!$A$3</c:f>
              <c:strCache>
                <c:ptCount val="1"/>
                <c:pt idx="0">
                  <c:v>Target LGB</c:v>
                </c:pt>
              </c:strCache>
            </c:strRef>
          </c:tx>
          <c:spPr>
            <a:ln w="50800" cap="rnd">
              <a:solidFill>
                <a:schemeClr val="tx1"/>
              </a:solidFill>
              <a:prstDash val="dash"/>
              <a:miter lim="800000"/>
            </a:ln>
          </c:spPr>
          <c:marker>
            <c:symbol val="none"/>
          </c:marker>
          <c:dPt>
            <c:idx val="2"/>
            <c:bubble3D val="0"/>
          </c:dPt>
          <c:dPt>
            <c:idx val="3"/>
            <c:bubble3D val="0"/>
          </c:dPt>
          <c:dPt>
            <c:idx val="4"/>
            <c:bubble3D val="0"/>
          </c:dPt>
          <c:cat>
            <c:strRef>
              <c:f>Sheet1!$B$1:$E$1</c:f>
              <c:strCache>
                <c:ptCount val="4"/>
                <c:pt idx="0">
                  <c:v>2008</c:v>
                </c:pt>
                <c:pt idx="1">
                  <c:v>2010</c:v>
                </c:pt>
                <c:pt idx="2">
                  <c:v>2012</c:v>
                </c:pt>
                <c:pt idx="3">
                  <c:v>2014</c:v>
                </c:pt>
              </c:strCache>
            </c:strRef>
          </c:cat>
          <c:val>
            <c:numRef>
              <c:f>Sheet1!$B$3:$E$3</c:f>
              <c:numCache>
                <c:formatCode>General</c:formatCode>
                <c:ptCount val="4"/>
                <c:pt idx="2" formatCode="0.0">
                  <c:v>12</c:v>
                </c:pt>
                <c:pt idx="3" formatCode="0.0">
                  <c:v>12</c:v>
                </c:pt>
              </c:numCache>
            </c:numRef>
          </c:val>
          <c:smooth val="0"/>
        </c:ser>
        <c:dLbls>
          <c:showLegendKey val="0"/>
          <c:showVal val="0"/>
          <c:showCatName val="0"/>
          <c:showSerName val="0"/>
          <c:showPercent val="0"/>
          <c:showBubbleSize val="0"/>
        </c:dLbls>
        <c:marker val="1"/>
        <c:smooth val="0"/>
        <c:axId val="102871424"/>
        <c:axId val="102872960"/>
      </c:lineChart>
      <c:catAx>
        <c:axId val="102871424"/>
        <c:scaling>
          <c:orientation val="minMax"/>
        </c:scaling>
        <c:delete val="0"/>
        <c:axPos val="b"/>
        <c:majorTickMark val="none"/>
        <c:minorTickMark val="in"/>
        <c:tickLblPos val="nextTo"/>
        <c:spPr>
          <a:ln w="9525">
            <a:solidFill>
              <a:schemeClr val="tx1"/>
            </a:solidFill>
          </a:ln>
        </c:spPr>
        <c:txPr>
          <a:bodyPr/>
          <a:lstStyle/>
          <a:p>
            <a:pPr>
              <a:defRPr sz="1400"/>
            </a:pPr>
            <a:endParaRPr lang="en-US"/>
          </a:p>
        </c:txPr>
        <c:crossAx val="102872960"/>
        <c:crosses val="autoZero"/>
        <c:auto val="1"/>
        <c:lblAlgn val="ctr"/>
        <c:lblOffset val="0"/>
        <c:noMultiLvlLbl val="0"/>
      </c:catAx>
      <c:valAx>
        <c:axId val="102872960"/>
        <c:scaling>
          <c:orientation val="minMax"/>
          <c:max val="16"/>
          <c:min val="0"/>
        </c:scaling>
        <c:delete val="0"/>
        <c:axPos val="l"/>
        <c:majorGridlines>
          <c:spPr>
            <a:ln>
              <a:solidFill>
                <a:schemeClr val="bg1">
                  <a:lumMod val="85000"/>
                </a:schemeClr>
              </a:solidFill>
              <a:prstDash val="dash"/>
            </a:ln>
          </c:spPr>
        </c:majorGridlines>
        <c:numFmt formatCode="0" sourceLinked="0"/>
        <c:majorTickMark val="in"/>
        <c:minorTickMark val="none"/>
        <c:tickLblPos val="nextTo"/>
        <c:spPr>
          <a:ln w="9525">
            <a:solidFill>
              <a:schemeClr val="tx1"/>
            </a:solidFill>
          </a:ln>
        </c:spPr>
        <c:txPr>
          <a:bodyPr/>
          <a:lstStyle/>
          <a:p>
            <a:pPr>
              <a:defRPr sz="1400"/>
            </a:pPr>
            <a:endParaRPr lang="en-US"/>
          </a:p>
        </c:txPr>
        <c:crossAx val="102871424"/>
        <c:crosses val="autoZero"/>
        <c:crossBetween val="between"/>
        <c:majorUnit val="2"/>
      </c:valAx>
    </c:plotArea>
    <c:plotVisOnly val="1"/>
    <c:dispBlanksAs val="gap"/>
    <c:showDLblsOverMax val="0"/>
  </c:chart>
  <c:spPr>
    <a:noFill/>
  </c:spPr>
  <c:txPr>
    <a:bodyPr/>
    <a:lstStyle/>
    <a:p>
      <a:pPr>
        <a:defRPr sz="1800">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773955887093062E-2"/>
          <c:y val="5.02212223472066E-2"/>
          <c:w val="0.87136920384951877"/>
          <c:h val="0.8257086614173228"/>
        </c:manualLayout>
      </c:layout>
      <c:lineChart>
        <c:grouping val="standard"/>
        <c:varyColors val="0"/>
        <c:ser>
          <c:idx val="0"/>
          <c:order val="0"/>
          <c:tx>
            <c:strRef>
              <c:f>Sheet1!$B$1</c:f>
              <c:strCache>
                <c:ptCount val="1"/>
                <c:pt idx="0">
                  <c:v>Total</c:v>
                </c:pt>
              </c:strCache>
            </c:strRef>
          </c:tx>
          <c:spPr>
            <a:ln w="38100">
              <a:solidFill>
                <a:srgbClr val="FB5192"/>
              </a:solidFill>
            </a:ln>
          </c:spPr>
          <c:marker>
            <c:symbol val="none"/>
          </c:marker>
          <c:cat>
            <c:numRef>
              <c:f>Sheet1!$A$2:$A$15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Sheet1!$B$2:$B$15</c:f>
              <c:numCache>
                <c:formatCode>0.0</c:formatCode>
                <c:ptCount val="14"/>
                <c:pt idx="0">
                  <c:v>63.33057539336933</c:v>
                </c:pt>
                <c:pt idx="1">
                  <c:v>61.75684728940378</c:v>
                </c:pt>
                <c:pt idx="2">
                  <c:v>65.24360130185805</c:v>
                </c:pt>
                <c:pt idx="3">
                  <c:v>63.909459072337945</c:v>
                </c:pt>
                <c:pt idx="4">
                  <c:v>66.65902403468472</c:v>
                </c:pt>
                <c:pt idx="5">
                  <c:v>68.564988309001222</c:v>
                </c:pt>
                <c:pt idx="6">
                  <c:v>65.981510174271307</c:v>
                </c:pt>
                <c:pt idx="7">
                  <c:v>67.186734797987825</c:v>
                </c:pt>
                <c:pt idx="8">
                  <c:v>68.599260445283576</c:v>
                </c:pt>
                <c:pt idx="9">
                  <c:v>70.0765589306517</c:v>
                </c:pt>
                <c:pt idx="10" formatCode="General">
                  <c:v>68.088174159999994</c:v>
                </c:pt>
                <c:pt idx="11" formatCode="General">
                  <c:v>68.233122760000001</c:v>
                </c:pt>
                <c:pt idx="12" formatCode="General">
                  <c:v>66.216083879999999</c:v>
                </c:pt>
                <c:pt idx="13" formatCode="General">
                  <c:v>65.892523819999994</c:v>
                </c:pt>
              </c:numCache>
            </c:numRef>
          </c:val>
          <c:smooth val="0"/>
        </c:ser>
        <c:ser>
          <c:idx val="1"/>
          <c:order val="1"/>
          <c:tx>
            <c:strRef>
              <c:f>Sheet1!$C$1</c:f>
              <c:strCache>
                <c:ptCount val="1"/>
                <c:pt idx="0">
                  <c:v>Black</c:v>
                </c:pt>
              </c:strCache>
            </c:strRef>
          </c:tx>
          <c:spPr>
            <a:ln w="38100"/>
          </c:spPr>
          <c:marker>
            <c:symbol val="none"/>
          </c:marker>
          <c:cat>
            <c:numRef>
              <c:f>Sheet1!$A$2:$A$15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Sheet1!$C$2:$C$15</c:f>
              <c:numCache>
                <c:formatCode>0.0</c:formatCode>
                <c:ptCount val="14"/>
                <c:pt idx="0">
                  <c:v>54.865179027905306</c:v>
                </c:pt>
                <c:pt idx="1">
                  <c:v>54.955070738014932</c:v>
                </c:pt>
                <c:pt idx="2">
                  <c:v>59.389355360818797</c:v>
                </c:pt>
                <c:pt idx="3">
                  <c:v>57.483683851070545</c:v>
                </c:pt>
                <c:pt idx="4">
                  <c:v>62.496322873112099</c:v>
                </c:pt>
                <c:pt idx="5">
                  <c:v>55.670710471325748</c:v>
                </c:pt>
                <c:pt idx="6">
                  <c:v>55.492277787495006</c:v>
                </c:pt>
                <c:pt idx="7">
                  <c:v>55.749607162384592</c:v>
                </c:pt>
                <c:pt idx="8">
                  <c:v>55.68372436083375</c:v>
                </c:pt>
                <c:pt idx="9">
                  <c:v>69.547232361389291</c:v>
                </c:pt>
                <c:pt idx="10">
                  <c:v>62.049500000000002</c:v>
                </c:pt>
                <c:pt idx="11">
                  <c:v>67.143776828791985</c:v>
                </c:pt>
                <c:pt idx="12" formatCode="General">
                  <c:v>56.402392966694798</c:v>
                </c:pt>
                <c:pt idx="13" formatCode="General">
                  <c:v>56.703817511609202</c:v>
                </c:pt>
              </c:numCache>
            </c:numRef>
          </c:val>
          <c:smooth val="0"/>
        </c:ser>
        <c:ser>
          <c:idx val="2"/>
          <c:order val="2"/>
          <c:tx>
            <c:strRef>
              <c:f>Sheet1!$D$1</c:f>
              <c:strCache>
                <c:ptCount val="1"/>
                <c:pt idx="0">
                  <c:v>White</c:v>
                </c:pt>
              </c:strCache>
            </c:strRef>
          </c:tx>
          <c:spPr>
            <a:ln w="38100"/>
          </c:spPr>
          <c:marker>
            <c:symbol val="none"/>
          </c:marker>
          <c:cat>
            <c:numRef>
              <c:f>Sheet1!$A$2:$A$15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Sheet1!$D$2:$D$15</c:f>
              <c:numCache>
                <c:formatCode>0.0</c:formatCode>
                <c:ptCount val="14"/>
                <c:pt idx="0">
                  <c:v>65.6513119942705</c:v>
                </c:pt>
                <c:pt idx="1">
                  <c:v>64.255328661689674</c:v>
                </c:pt>
                <c:pt idx="2">
                  <c:v>69.059531723364159</c:v>
                </c:pt>
                <c:pt idx="3">
                  <c:v>66.179888785862303</c:v>
                </c:pt>
                <c:pt idx="4">
                  <c:v>68.810591977928169</c:v>
                </c:pt>
                <c:pt idx="5">
                  <c:v>73.192853458319632</c:v>
                </c:pt>
                <c:pt idx="6">
                  <c:v>68.510058431378397</c:v>
                </c:pt>
                <c:pt idx="7">
                  <c:v>69.523700159838086</c:v>
                </c:pt>
                <c:pt idx="8">
                  <c:v>71.692526128832824</c:v>
                </c:pt>
                <c:pt idx="9">
                  <c:v>71.338325766092794</c:v>
                </c:pt>
                <c:pt idx="10">
                  <c:v>70.494060000000005</c:v>
                </c:pt>
                <c:pt idx="11">
                  <c:v>68.273934741325974</c:v>
                </c:pt>
                <c:pt idx="12" formatCode="General">
                  <c:v>65.717850459059207</c:v>
                </c:pt>
                <c:pt idx="13" formatCode="General">
                  <c:v>68.825923731815394</c:v>
                </c:pt>
              </c:numCache>
            </c:numRef>
          </c:val>
          <c:smooth val="0"/>
        </c:ser>
        <c:ser>
          <c:idx val="3"/>
          <c:order val="3"/>
          <c:tx>
            <c:strRef>
              <c:f>Sheet1!$E$1</c:f>
              <c:strCache>
                <c:ptCount val="1"/>
                <c:pt idx="0">
                  <c:v>Hispanic</c:v>
                </c:pt>
              </c:strCache>
            </c:strRef>
          </c:tx>
          <c:spPr>
            <a:ln w="38100"/>
          </c:spPr>
          <c:marker>
            <c:symbol val="none"/>
          </c:marker>
          <c:cat>
            <c:numRef>
              <c:f>Sheet1!$A$2:$A$15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Sheet1!$E$2:$E$15</c:f>
              <c:numCache>
                <c:formatCode>0.0</c:formatCode>
                <c:ptCount val="14"/>
                <c:pt idx="0">
                  <c:v>52.93683068547125</c:v>
                </c:pt>
                <c:pt idx="1">
                  <c:v>51.676461426643129</c:v>
                </c:pt>
                <c:pt idx="2">
                  <c:v>53.558097111219084</c:v>
                </c:pt>
                <c:pt idx="3">
                  <c:v>58.576011570821919</c:v>
                </c:pt>
                <c:pt idx="4">
                  <c:v>61.833805681456823</c:v>
                </c:pt>
                <c:pt idx="5">
                  <c:v>53.995283381610314</c:v>
                </c:pt>
                <c:pt idx="6">
                  <c:v>57.94900596820807</c:v>
                </c:pt>
                <c:pt idx="7">
                  <c:v>63.982217967074071</c:v>
                </c:pt>
                <c:pt idx="8">
                  <c:v>63.894124031567813</c:v>
                </c:pt>
                <c:pt idx="9">
                  <c:v>59.339574499484506</c:v>
                </c:pt>
                <c:pt idx="10">
                  <c:v>59.695450000000001</c:v>
                </c:pt>
                <c:pt idx="11">
                  <c:v>66.590920852869459</c:v>
                </c:pt>
                <c:pt idx="12" formatCode="General">
                  <c:v>70.294259367571797</c:v>
                </c:pt>
                <c:pt idx="13" formatCode="General">
                  <c:v>59.834814398707003</c:v>
                </c:pt>
              </c:numCache>
            </c:numRef>
          </c:val>
          <c:smooth val="0"/>
        </c:ser>
        <c:dLbls>
          <c:showLegendKey val="0"/>
          <c:showVal val="0"/>
          <c:showCatName val="0"/>
          <c:showSerName val="0"/>
          <c:showPercent val="0"/>
          <c:showBubbleSize val="0"/>
        </c:dLbls>
        <c:marker val="1"/>
        <c:smooth val="0"/>
        <c:axId val="119891456"/>
        <c:axId val="119892992"/>
      </c:lineChart>
      <c:catAx>
        <c:axId val="119891456"/>
        <c:scaling>
          <c:orientation val="minMax"/>
        </c:scaling>
        <c:delete val="0"/>
        <c:axPos val="b"/>
        <c:numFmt formatCode="General" sourceLinked="1"/>
        <c:majorTickMark val="none"/>
        <c:minorTickMark val="in"/>
        <c:tickLblPos val="nextTo"/>
        <c:spPr>
          <a:ln>
            <a:solidFill>
              <a:schemeClr val="tx1"/>
            </a:solidFill>
          </a:ln>
        </c:spPr>
        <c:txPr>
          <a:bodyPr/>
          <a:lstStyle/>
          <a:p>
            <a:pPr>
              <a:defRPr sz="1400"/>
            </a:pPr>
            <a:endParaRPr lang="en-US"/>
          </a:p>
        </c:txPr>
        <c:crossAx val="119892992"/>
        <c:crosses val="autoZero"/>
        <c:auto val="1"/>
        <c:lblAlgn val="ctr"/>
        <c:lblOffset val="100"/>
        <c:noMultiLvlLbl val="0"/>
      </c:catAx>
      <c:valAx>
        <c:axId val="119892992"/>
        <c:scaling>
          <c:orientation val="minMax"/>
          <c:max val="100"/>
          <c:min val="0"/>
        </c:scaling>
        <c:delete val="0"/>
        <c:axPos val="l"/>
        <c:majorGridlines>
          <c:spPr>
            <a:ln>
              <a:prstDash val="dash"/>
            </a:ln>
          </c:spPr>
        </c:majorGridlines>
        <c:numFmt formatCode="#,##0" sourceLinked="0"/>
        <c:majorTickMark val="in"/>
        <c:minorTickMark val="none"/>
        <c:tickLblPos val="nextTo"/>
        <c:spPr>
          <a:ln>
            <a:solidFill>
              <a:schemeClr val="tx1"/>
            </a:solidFill>
          </a:ln>
        </c:spPr>
        <c:txPr>
          <a:bodyPr/>
          <a:lstStyle/>
          <a:p>
            <a:pPr>
              <a:defRPr sz="1600"/>
            </a:pPr>
            <a:endParaRPr lang="en-US"/>
          </a:p>
        </c:txPr>
        <c:crossAx val="11989145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773955887093062E-2"/>
          <c:y val="5.02212223472066E-2"/>
          <c:w val="0.87136920384951877"/>
          <c:h val="0.8257086614173228"/>
        </c:manualLayout>
      </c:layout>
      <c:lineChart>
        <c:grouping val="standard"/>
        <c:varyColors val="0"/>
        <c:ser>
          <c:idx val="0"/>
          <c:order val="0"/>
          <c:tx>
            <c:strRef>
              <c:f>Sheet1!$B$1</c:f>
              <c:strCache>
                <c:ptCount val="1"/>
                <c:pt idx="0">
                  <c:v>Householder has at least Bachelor's Degree</c:v>
                </c:pt>
              </c:strCache>
            </c:strRef>
          </c:tx>
          <c:spPr>
            <a:ln w="38100">
              <a:solidFill>
                <a:schemeClr val="accent5">
                  <a:lumMod val="75000"/>
                </a:schemeClr>
              </a:solidFill>
            </a:ln>
          </c:spPr>
          <c:marker>
            <c:symbol val="none"/>
          </c:marker>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Sheet1!$B$2:$B$10</c:f>
              <c:numCache>
                <c:formatCode>0.0</c:formatCode>
                <c:ptCount val="9"/>
                <c:pt idx="0">
                  <c:v>41.9</c:v>
                </c:pt>
                <c:pt idx="1">
                  <c:v>43.8</c:v>
                </c:pt>
                <c:pt idx="2">
                  <c:v>45.7</c:v>
                </c:pt>
                <c:pt idx="3">
                  <c:v>47.6</c:v>
                </c:pt>
                <c:pt idx="4">
                  <c:v>47.6</c:v>
                </c:pt>
                <c:pt idx="5" formatCode="General">
                  <c:v>49.4</c:v>
                </c:pt>
                <c:pt idx="6" formatCode="General">
                  <c:v>48.8</c:v>
                </c:pt>
                <c:pt idx="7" formatCode="General">
                  <c:v>48.9</c:v>
                </c:pt>
                <c:pt idx="8" formatCode="General">
                  <c:v>49.04</c:v>
                </c:pt>
              </c:numCache>
            </c:numRef>
          </c:val>
          <c:smooth val="0"/>
        </c:ser>
        <c:ser>
          <c:idx val="1"/>
          <c:order val="1"/>
          <c:tx>
            <c:strRef>
              <c:f>Sheet1!$C$1</c:f>
              <c:strCache>
                <c:ptCount val="1"/>
                <c:pt idx="0">
                  <c:v>Both partners with at least Bachelor's Degree</c:v>
                </c:pt>
              </c:strCache>
            </c:strRef>
          </c:tx>
          <c:spPr>
            <a:ln w="38100">
              <a:solidFill>
                <a:schemeClr val="accent4"/>
              </a:solidFill>
            </a:ln>
          </c:spPr>
          <c:marker>
            <c:symbol val="none"/>
          </c:marker>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Sheet1!$C$2:$C$10</c:f>
              <c:numCache>
                <c:formatCode>0.0</c:formatCode>
                <c:ptCount val="9"/>
                <c:pt idx="0">
                  <c:v>25.5</c:v>
                </c:pt>
                <c:pt idx="1">
                  <c:v>27.2</c:v>
                </c:pt>
                <c:pt idx="2">
                  <c:v>28.4</c:v>
                </c:pt>
                <c:pt idx="3">
                  <c:v>30.6</c:v>
                </c:pt>
                <c:pt idx="4">
                  <c:v>30.1</c:v>
                </c:pt>
                <c:pt idx="5">
                  <c:v>31</c:v>
                </c:pt>
                <c:pt idx="6">
                  <c:v>31</c:v>
                </c:pt>
                <c:pt idx="7" formatCode="General">
                  <c:v>31.6</c:v>
                </c:pt>
                <c:pt idx="8" formatCode="General">
                  <c:v>30.82</c:v>
                </c:pt>
              </c:numCache>
            </c:numRef>
          </c:val>
          <c:smooth val="0"/>
        </c:ser>
        <c:dLbls>
          <c:showLegendKey val="0"/>
          <c:showVal val="0"/>
          <c:showCatName val="0"/>
          <c:showSerName val="0"/>
          <c:showPercent val="0"/>
          <c:showBubbleSize val="0"/>
        </c:dLbls>
        <c:marker val="1"/>
        <c:smooth val="0"/>
        <c:axId val="120337536"/>
        <c:axId val="120339072"/>
      </c:lineChart>
      <c:catAx>
        <c:axId val="120337536"/>
        <c:scaling>
          <c:orientation val="minMax"/>
        </c:scaling>
        <c:delete val="0"/>
        <c:axPos val="b"/>
        <c:numFmt formatCode="General" sourceLinked="1"/>
        <c:majorTickMark val="none"/>
        <c:minorTickMark val="in"/>
        <c:tickLblPos val="nextTo"/>
        <c:spPr>
          <a:ln>
            <a:solidFill>
              <a:schemeClr val="tx1"/>
            </a:solidFill>
          </a:ln>
        </c:spPr>
        <c:txPr>
          <a:bodyPr/>
          <a:lstStyle/>
          <a:p>
            <a:pPr>
              <a:defRPr sz="1600">
                <a:latin typeface="Tahoma" panose="020B0604030504040204" pitchFamily="34" charset="0"/>
                <a:ea typeface="Tahoma" panose="020B0604030504040204" pitchFamily="34" charset="0"/>
                <a:cs typeface="Tahoma" panose="020B0604030504040204" pitchFamily="34" charset="0"/>
              </a:defRPr>
            </a:pPr>
            <a:endParaRPr lang="en-US"/>
          </a:p>
        </c:txPr>
        <c:crossAx val="120339072"/>
        <c:crosses val="autoZero"/>
        <c:auto val="1"/>
        <c:lblAlgn val="ctr"/>
        <c:lblOffset val="100"/>
        <c:noMultiLvlLbl val="0"/>
      </c:catAx>
      <c:valAx>
        <c:axId val="120339072"/>
        <c:scaling>
          <c:orientation val="minMax"/>
          <c:max val="80"/>
          <c:min val="0"/>
        </c:scaling>
        <c:delete val="0"/>
        <c:axPos val="l"/>
        <c:majorGridlines>
          <c:spPr>
            <a:ln>
              <a:prstDash val="dash"/>
            </a:ln>
          </c:spPr>
        </c:majorGridlines>
        <c:numFmt formatCode="#,##0" sourceLinked="0"/>
        <c:majorTickMark val="in"/>
        <c:minorTickMark val="none"/>
        <c:tickLblPos val="nextTo"/>
        <c:spPr>
          <a:ln>
            <a:solidFill>
              <a:schemeClr val="tx1"/>
            </a:solidFill>
          </a:ln>
        </c:spPr>
        <c:txPr>
          <a:bodyPr/>
          <a:lstStyle/>
          <a:p>
            <a:pPr>
              <a:defRPr sz="1600">
                <a:latin typeface="Tahoma" panose="020B0604030504040204" pitchFamily="34" charset="0"/>
                <a:ea typeface="Tahoma" panose="020B0604030504040204" pitchFamily="34" charset="0"/>
                <a:cs typeface="Tahoma" panose="020B0604030504040204" pitchFamily="34" charset="0"/>
              </a:defRPr>
            </a:pPr>
            <a:endParaRPr lang="en-US"/>
          </a:p>
        </c:txPr>
        <c:crossAx val="1203375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74116516685415"/>
          <c:y val="8.6695551366740647E-2"/>
          <c:w val="0.76333181008623907"/>
          <c:h val="0.78535748913257009"/>
        </c:manualLayout>
      </c:layout>
      <c:barChart>
        <c:barDir val="bar"/>
        <c:grouping val="clustered"/>
        <c:varyColors val="0"/>
        <c:ser>
          <c:idx val="0"/>
          <c:order val="0"/>
          <c:tx>
            <c:strRef>
              <c:f>Sheet1!$B$1</c:f>
              <c:strCache>
                <c:ptCount val="1"/>
                <c:pt idx="0">
                  <c:v>Total</c:v>
                </c:pt>
              </c:strCache>
            </c:strRef>
          </c:tx>
          <c:spPr>
            <a:solidFill>
              <a:schemeClr val="accent5">
                <a:lumMod val="40000"/>
                <a:lumOff val="60000"/>
              </a:schemeClr>
            </a:solidFill>
            <a:ln>
              <a:solidFill>
                <a:schemeClr val="tx1"/>
              </a:solidFill>
              <a:prstDash val="solid"/>
            </a:ln>
          </c:spPr>
          <c:invertIfNegative val="0"/>
          <c:dPt>
            <c:idx val="0"/>
            <c:invertIfNegative val="0"/>
            <c:bubble3D val="0"/>
          </c:dPt>
          <c:dPt>
            <c:idx val="1"/>
            <c:invertIfNegative val="0"/>
            <c:bubble3D val="0"/>
            <c:spPr>
              <a:solidFill>
                <a:schemeClr val="accent5">
                  <a:lumMod val="60000"/>
                  <a:lumOff val="40000"/>
                </a:schemeClr>
              </a:solidFill>
              <a:ln>
                <a:solidFill>
                  <a:schemeClr val="tx1"/>
                </a:solidFill>
                <a:prstDash val="solid"/>
              </a:ln>
            </c:spPr>
          </c:dPt>
          <c:dPt>
            <c:idx val="2"/>
            <c:invertIfNegative val="0"/>
            <c:bubble3D val="0"/>
            <c:spPr>
              <a:solidFill>
                <a:schemeClr val="accent5"/>
              </a:solidFill>
              <a:ln>
                <a:solidFill>
                  <a:schemeClr val="tx1"/>
                </a:solidFill>
                <a:prstDash val="solid"/>
              </a:ln>
            </c:spPr>
          </c:dPt>
          <c:dPt>
            <c:idx val="3"/>
            <c:invertIfNegative val="0"/>
            <c:bubble3D val="0"/>
            <c:spPr>
              <a:solidFill>
                <a:schemeClr val="accent5">
                  <a:lumMod val="75000"/>
                </a:schemeClr>
              </a:solidFill>
              <a:ln>
                <a:solidFill>
                  <a:schemeClr val="tx1"/>
                </a:solidFill>
                <a:prstDash val="solid"/>
              </a:ln>
            </c:spPr>
          </c:dPt>
          <c:dPt>
            <c:idx val="4"/>
            <c:invertIfNegative val="0"/>
            <c:bubble3D val="0"/>
            <c:spPr>
              <a:solidFill>
                <a:schemeClr val="accent5">
                  <a:lumMod val="50000"/>
                </a:schemeClr>
              </a:solidFill>
              <a:ln>
                <a:solidFill>
                  <a:schemeClr val="tx1"/>
                </a:solidFill>
                <a:prstDash val="solid"/>
              </a:ln>
            </c:spPr>
          </c:dPt>
          <c:dPt>
            <c:idx val="5"/>
            <c:invertIfNegative val="0"/>
            <c:bubble3D val="0"/>
            <c:spPr>
              <a:solidFill>
                <a:schemeClr val="accent4">
                  <a:lumMod val="40000"/>
                  <a:lumOff val="60000"/>
                </a:schemeClr>
              </a:solidFill>
              <a:ln>
                <a:solidFill>
                  <a:schemeClr val="tx1"/>
                </a:solidFill>
                <a:prstDash val="solid"/>
              </a:ln>
            </c:spPr>
          </c:dPt>
          <c:dPt>
            <c:idx val="6"/>
            <c:invertIfNegative val="0"/>
            <c:bubble3D val="0"/>
            <c:spPr>
              <a:solidFill>
                <a:schemeClr val="accent4">
                  <a:lumMod val="40000"/>
                  <a:lumOff val="60000"/>
                </a:schemeClr>
              </a:solidFill>
              <a:ln>
                <a:solidFill>
                  <a:schemeClr val="tx1"/>
                </a:solidFill>
                <a:prstDash val="solid"/>
              </a:ln>
            </c:spPr>
          </c:dPt>
          <c:dPt>
            <c:idx val="7"/>
            <c:invertIfNegative val="0"/>
            <c:bubble3D val="0"/>
            <c:spPr>
              <a:solidFill>
                <a:schemeClr val="accent4"/>
              </a:solidFill>
              <a:ln>
                <a:solidFill>
                  <a:schemeClr val="tx1"/>
                </a:solidFill>
                <a:prstDash val="solid"/>
              </a:ln>
            </c:spPr>
          </c:dPt>
          <c:dPt>
            <c:idx val="8"/>
            <c:invertIfNegative val="0"/>
            <c:bubble3D val="0"/>
            <c:spPr>
              <a:solidFill>
                <a:srgbClr val="FB5192"/>
              </a:solidFill>
              <a:ln>
                <a:solidFill>
                  <a:schemeClr val="tx1"/>
                </a:solidFill>
                <a:prstDash val="solid"/>
              </a:ln>
            </c:spPr>
          </c:dPt>
          <c:dPt>
            <c:idx val="9"/>
            <c:invertIfNegative val="0"/>
            <c:bubble3D val="0"/>
            <c:spPr>
              <a:solidFill>
                <a:srgbClr val="FB5192"/>
              </a:solidFill>
              <a:ln>
                <a:solidFill>
                  <a:schemeClr val="tx1"/>
                </a:solidFill>
                <a:prstDash val="solid"/>
              </a:ln>
            </c:spPr>
          </c:dPt>
          <c:errBars>
            <c:errBarType val="both"/>
            <c:errValType val="cust"/>
            <c:noEndCap val="0"/>
            <c:plus>
              <c:numRef>
                <c:f>Sheet1!$E$2:$E$11</c:f>
                <c:numCache>
                  <c:formatCode>General</c:formatCode>
                  <c:ptCount val="10"/>
                  <c:pt idx="1">
                    <c:v>0.30220259999999999</c:v>
                  </c:pt>
                  <c:pt idx="2">
                    <c:v>0.59224927999999999</c:v>
                  </c:pt>
                  <c:pt idx="3">
                    <c:v>0.57657320000000001</c:v>
                  </c:pt>
                  <c:pt idx="4">
                    <c:v>2.3533523999999999</c:v>
                  </c:pt>
                  <c:pt idx="6">
                    <c:v>0.36432479999999995</c:v>
                  </c:pt>
                  <c:pt idx="7">
                    <c:v>0.39768399999999998</c:v>
                  </c:pt>
                  <c:pt idx="9">
                    <c:v>0.34543040000000003</c:v>
                  </c:pt>
                </c:numCache>
              </c:numRef>
            </c:plus>
            <c:minus>
              <c:numRef>
                <c:f>Sheet1!$E$2:$E$11</c:f>
                <c:numCache>
                  <c:formatCode>General</c:formatCode>
                  <c:ptCount val="10"/>
                  <c:pt idx="1">
                    <c:v>0.30220259999999999</c:v>
                  </c:pt>
                  <c:pt idx="2">
                    <c:v>0.59224927999999999</c:v>
                  </c:pt>
                  <c:pt idx="3">
                    <c:v>0.57657320000000001</c:v>
                  </c:pt>
                  <c:pt idx="4">
                    <c:v>2.3533523999999999</c:v>
                  </c:pt>
                  <c:pt idx="6">
                    <c:v>0.36432479999999995</c:v>
                  </c:pt>
                  <c:pt idx="7">
                    <c:v>0.39768399999999998</c:v>
                  </c:pt>
                  <c:pt idx="9">
                    <c:v>0.34543040000000003</c:v>
                  </c:pt>
                </c:numCache>
              </c:numRef>
            </c:minus>
          </c:errBars>
          <c:cat>
            <c:strRef>
              <c:f>Sheet1!$A$2:$A$11</c:f>
              <c:strCache>
                <c:ptCount val="10"/>
                <c:pt idx="1">
                  <c:v>Married</c:v>
                </c:pt>
                <c:pt idx="2">
                  <c:v>Divorced/Separated</c:v>
                </c:pt>
                <c:pt idx="3">
                  <c:v>Never Married</c:v>
                </c:pt>
                <c:pt idx="4">
                  <c:v>Widowed</c:v>
                </c:pt>
                <c:pt idx="6">
                  <c:v>Male</c:v>
                </c:pt>
                <c:pt idx="7">
                  <c:v>Female</c:v>
                </c:pt>
                <c:pt idx="9">
                  <c:v>Total</c:v>
                </c:pt>
              </c:strCache>
            </c:strRef>
          </c:cat>
          <c:val>
            <c:numRef>
              <c:f>Sheet1!$B$2:$B$11</c:f>
              <c:numCache>
                <c:formatCode>General</c:formatCode>
                <c:ptCount val="10"/>
                <c:pt idx="1">
                  <c:v>6.8627000000000002</c:v>
                </c:pt>
                <c:pt idx="2">
                  <c:v>17</c:v>
                </c:pt>
                <c:pt idx="3">
                  <c:v>21.248100000000001</c:v>
                </c:pt>
                <c:pt idx="4">
                  <c:v>24.081299999999999</c:v>
                </c:pt>
                <c:pt idx="6">
                  <c:v>13.5845</c:v>
                </c:pt>
                <c:pt idx="7">
                  <c:v>16.293500000000002</c:v>
                </c:pt>
                <c:pt idx="9">
                  <c:v>14.9674</c:v>
                </c:pt>
              </c:numCache>
            </c:numRef>
          </c:val>
        </c:ser>
        <c:dLbls>
          <c:showLegendKey val="0"/>
          <c:showVal val="0"/>
          <c:showCatName val="0"/>
          <c:showSerName val="0"/>
          <c:showPercent val="0"/>
          <c:showBubbleSize val="0"/>
        </c:dLbls>
        <c:gapWidth val="0"/>
        <c:axId val="120287616"/>
        <c:axId val="120289152"/>
      </c:barChart>
      <c:catAx>
        <c:axId val="120287616"/>
        <c:scaling>
          <c:orientation val="minMax"/>
        </c:scaling>
        <c:delete val="0"/>
        <c:axPos val="l"/>
        <c:majorTickMark val="none"/>
        <c:minorTickMark val="none"/>
        <c:tickLblPos val="nextTo"/>
        <c:spPr>
          <a:ln>
            <a:solidFill>
              <a:schemeClr val="tx1"/>
            </a:solidFill>
          </a:ln>
        </c:spPr>
        <c:txPr>
          <a:bodyPr anchor="ctr" anchorCtr="0"/>
          <a:lstStyle/>
          <a:p>
            <a:pPr>
              <a:defRPr sz="1400"/>
            </a:pPr>
            <a:endParaRPr lang="en-US"/>
          </a:p>
        </c:txPr>
        <c:crossAx val="120289152"/>
        <c:crosses val="autoZero"/>
        <c:auto val="1"/>
        <c:lblAlgn val="ctr"/>
        <c:lblOffset val="100"/>
        <c:noMultiLvlLbl val="0"/>
      </c:catAx>
      <c:valAx>
        <c:axId val="120289152"/>
        <c:scaling>
          <c:orientation val="minMax"/>
          <c:max val="30"/>
          <c:min val="0"/>
        </c:scaling>
        <c:delete val="0"/>
        <c:axPos val="b"/>
        <c:majorGridlines>
          <c:spPr>
            <a:ln>
              <a:solidFill>
                <a:schemeClr val="bg1">
                  <a:lumMod val="85000"/>
                </a:schemeClr>
              </a:solidFill>
              <a:prstDash val="dash"/>
            </a:ln>
          </c:spPr>
        </c:majorGridlines>
        <c:numFmt formatCode="General" sourceLinked="1"/>
        <c:majorTickMark val="in"/>
        <c:minorTickMark val="none"/>
        <c:tickLblPos val="nextTo"/>
        <c:spPr>
          <a:ln>
            <a:solidFill>
              <a:schemeClr val="tx1"/>
            </a:solidFill>
          </a:ln>
        </c:spPr>
        <c:txPr>
          <a:bodyPr/>
          <a:lstStyle/>
          <a:p>
            <a:pPr>
              <a:defRPr sz="1600"/>
            </a:pPr>
            <a:endParaRPr lang="en-US"/>
          </a:p>
        </c:txPr>
        <c:crossAx val="120287616"/>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8.3950363505446782E-2"/>
          <c:y val="4.2519875232987184E-2"/>
          <c:w val="0.88916382133649219"/>
          <c:h val="0.78370630301647082"/>
        </c:manualLayout>
      </c:layout>
      <c:barChart>
        <c:barDir val="col"/>
        <c:grouping val="clustered"/>
        <c:varyColors val="0"/>
        <c:ser>
          <c:idx val="0"/>
          <c:order val="0"/>
          <c:tx>
            <c:strRef>
              <c:f>Sheet1!$B$1</c:f>
              <c:strCache>
                <c:ptCount val="1"/>
                <c:pt idx="0">
                  <c:v>Both partners employed</c:v>
                </c:pt>
              </c:strCache>
            </c:strRef>
          </c:tx>
          <c:spPr>
            <a:solidFill>
              <a:schemeClr val="accent1"/>
            </a:solidFill>
            <a:ln>
              <a:solidFill>
                <a:schemeClr val="tx1"/>
              </a:solidFill>
            </a:ln>
          </c:spPr>
          <c:invertIfNegative val="0"/>
          <c:dPt>
            <c:idx val="0"/>
            <c:invertIfNegative val="0"/>
            <c:bubble3D val="0"/>
            <c:spPr>
              <a:solidFill>
                <a:schemeClr val="accent3">
                  <a:lumMod val="75000"/>
                </a:schemeClr>
              </a:solidFill>
              <a:ln>
                <a:solidFill>
                  <a:schemeClr val="tx1"/>
                </a:solidFill>
              </a:ln>
            </c:spPr>
          </c:dPt>
          <c:dPt>
            <c:idx val="1"/>
            <c:invertIfNegative val="0"/>
            <c:bubble3D val="0"/>
            <c:spPr>
              <a:solidFill>
                <a:schemeClr val="accent3">
                  <a:lumMod val="40000"/>
                  <a:lumOff val="60000"/>
                </a:schemeClr>
              </a:solidFill>
              <a:ln>
                <a:solidFill>
                  <a:schemeClr val="tx1"/>
                </a:solidFill>
              </a:ln>
            </c:spPr>
          </c:dPt>
          <c:dPt>
            <c:idx val="2"/>
            <c:invertIfNegative val="0"/>
            <c:bubble3D val="0"/>
            <c:spPr>
              <a:solidFill>
                <a:schemeClr val="accent6">
                  <a:lumMod val="75000"/>
                </a:schemeClr>
              </a:solidFill>
              <a:ln>
                <a:solidFill>
                  <a:schemeClr val="tx1"/>
                </a:solidFill>
              </a:ln>
            </c:spPr>
          </c:dPt>
          <c:dPt>
            <c:idx val="3"/>
            <c:invertIfNegative val="0"/>
            <c:bubble3D val="0"/>
            <c:spPr>
              <a:solidFill>
                <a:schemeClr val="accent6">
                  <a:lumMod val="40000"/>
                  <a:lumOff val="60000"/>
                </a:schemeClr>
              </a:solidFill>
              <a:ln>
                <a:solidFill>
                  <a:schemeClr val="tx1"/>
                </a:solidFill>
              </a:ln>
            </c:spPr>
          </c:dPt>
          <c:errBars>
            <c:errBarType val="both"/>
            <c:errValType val="cust"/>
            <c:noEndCap val="0"/>
            <c:plus>
              <c:numRef>
                <c:f>Sheet1!$D$2:$D$5</c:f>
                <c:numCache>
                  <c:formatCode>General</c:formatCode>
                  <c:ptCount val="4"/>
                  <c:pt idx="0">
                    <c:v>0.1176</c:v>
                  </c:pt>
                  <c:pt idx="1">
                    <c:v>0.3528</c:v>
                  </c:pt>
                  <c:pt idx="2">
                    <c:v>1.5680000000000001</c:v>
                  </c:pt>
                  <c:pt idx="3">
                    <c:v>1.3719999999999999</c:v>
                  </c:pt>
                </c:numCache>
              </c:numRef>
            </c:plus>
            <c:minus>
              <c:numRef>
                <c:f>Sheet1!$D$2:$D$5</c:f>
                <c:numCache>
                  <c:formatCode>General</c:formatCode>
                  <c:ptCount val="4"/>
                  <c:pt idx="0">
                    <c:v>0.1176</c:v>
                  </c:pt>
                  <c:pt idx="1">
                    <c:v>0.3528</c:v>
                  </c:pt>
                  <c:pt idx="2">
                    <c:v>1.5680000000000001</c:v>
                  </c:pt>
                  <c:pt idx="3">
                    <c:v>1.3719999999999999</c:v>
                  </c:pt>
                </c:numCache>
              </c:numRef>
            </c:minus>
          </c:errBars>
          <c:cat>
            <c:strRef>
              <c:f>Sheet1!$A$2:$A$5</c:f>
              <c:strCache>
                <c:ptCount val="4"/>
                <c:pt idx="0">
                  <c:v>Married </c:v>
                </c:pt>
                <c:pt idx="1">
                  <c:v>Unmarried </c:v>
                </c:pt>
                <c:pt idx="2">
                  <c:v>Married </c:v>
                </c:pt>
                <c:pt idx="3">
                  <c:v>Unmarried </c:v>
                </c:pt>
              </c:strCache>
            </c:strRef>
          </c:cat>
          <c:val>
            <c:numRef>
              <c:f>Sheet1!$B$2:$B$5</c:f>
              <c:numCache>
                <c:formatCode>General</c:formatCode>
                <c:ptCount val="4"/>
                <c:pt idx="0">
                  <c:v>47.38</c:v>
                </c:pt>
                <c:pt idx="1">
                  <c:v>57.36</c:v>
                </c:pt>
                <c:pt idx="2">
                  <c:v>49.18</c:v>
                </c:pt>
                <c:pt idx="3">
                  <c:v>63.99</c:v>
                </c:pt>
              </c:numCache>
            </c:numRef>
          </c:val>
        </c:ser>
        <c:dLbls>
          <c:showLegendKey val="0"/>
          <c:showVal val="0"/>
          <c:showCatName val="0"/>
          <c:showSerName val="0"/>
          <c:showPercent val="0"/>
          <c:showBubbleSize val="0"/>
        </c:dLbls>
        <c:gapWidth val="150"/>
        <c:axId val="120476032"/>
        <c:axId val="120477568"/>
      </c:barChart>
      <c:catAx>
        <c:axId val="120476032"/>
        <c:scaling>
          <c:orientation val="minMax"/>
        </c:scaling>
        <c:delete val="0"/>
        <c:axPos val="b"/>
        <c:majorTickMark val="none"/>
        <c:minorTickMark val="none"/>
        <c:tickLblPos val="nextTo"/>
        <c:spPr>
          <a:ln>
            <a:solidFill>
              <a:schemeClr val="tx1"/>
            </a:solidFill>
          </a:ln>
        </c:spPr>
        <c:txPr>
          <a:bodyPr rot="0"/>
          <a:lstStyle/>
          <a:p>
            <a:pPr>
              <a:defRPr sz="1400"/>
            </a:pPr>
            <a:endParaRPr lang="en-US"/>
          </a:p>
        </c:txPr>
        <c:crossAx val="120477568"/>
        <c:crosses val="autoZero"/>
        <c:auto val="0"/>
        <c:lblAlgn val="ctr"/>
        <c:lblOffset val="100"/>
        <c:noMultiLvlLbl val="0"/>
      </c:catAx>
      <c:valAx>
        <c:axId val="120477568"/>
        <c:scaling>
          <c:orientation val="minMax"/>
          <c:max val="100"/>
          <c:min val="0"/>
        </c:scaling>
        <c:delete val="0"/>
        <c:axPos val="l"/>
        <c:majorGridlines>
          <c:spPr>
            <a:ln>
              <a:solidFill>
                <a:schemeClr val="bg1">
                  <a:lumMod val="85000"/>
                </a:schemeClr>
              </a:solidFill>
              <a:prstDash val="dash"/>
            </a:ln>
          </c:spPr>
        </c:majorGridlines>
        <c:numFmt formatCode="#,##0" sourceLinked="0"/>
        <c:majorTickMark val="in"/>
        <c:minorTickMark val="none"/>
        <c:tickLblPos val="nextTo"/>
        <c:spPr>
          <a:ln>
            <a:solidFill>
              <a:schemeClr val="tx1"/>
            </a:solidFill>
          </a:ln>
        </c:spPr>
        <c:crossAx val="120476032"/>
        <c:crosses val="autoZero"/>
        <c:crossBetween val="between"/>
        <c:majorUnit val="20"/>
        <c:minorUnit val="5"/>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115566134813714E-2"/>
          <c:y val="0.1399022402806776"/>
          <c:w val="0.89015469975662453"/>
          <c:h val="0.77154987962361299"/>
        </c:manualLayout>
      </c:layout>
      <c:lineChart>
        <c:grouping val="standard"/>
        <c:varyColors val="0"/>
        <c:ser>
          <c:idx val="0"/>
          <c:order val="0"/>
          <c:tx>
            <c:strRef>
              <c:f>Sheet1!$A$2</c:f>
              <c:strCache>
                <c:ptCount val="1"/>
                <c:pt idx="0">
                  <c:v>total</c:v>
                </c:pt>
              </c:strCache>
            </c:strRef>
          </c:tx>
          <c:spPr>
            <a:ln w="50800" cap="flat">
              <a:solidFill>
                <a:schemeClr val="accent3"/>
              </a:solidFill>
              <a:miter lim="800000"/>
            </a:ln>
          </c:spPr>
          <c:marker>
            <c:symbol val="none"/>
          </c:marker>
          <c:cat>
            <c:strRef>
              <c:f>Sheet1!$B$1:$O$1</c:f>
              <c:strCache>
                <c:ptCount val="1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strCache>
            </c:strRef>
          </c:cat>
          <c:val>
            <c:numRef>
              <c:f>Sheet1!$B$2:$O$2</c:f>
              <c:numCache>
                <c:formatCode>General</c:formatCode>
                <c:ptCount val="14"/>
                <c:pt idx="0">
                  <c:v>6</c:v>
                </c:pt>
                <c:pt idx="1">
                  <c:v>5.9</c:v>
                </c:pt>
                <c:pt idx="2">
                  <c:v>7.1</c:v>
                </c:pt>
                <c:pt idx="3">
                  <c:v>6.1</c:v>
                </c:pt>
                <c:pt idx="4">
                  <c:v>6.1</c:v>
                </c:pt>
                <c:pt idx="5">
                  <c:v>5.9</c:v>
                </c:pt>
                <c:pt idx="6">
                  <c:v>6.1</c:v>
                </c:pt>
                <c:pt idx="7">
                  <c:v>6.2</c:v>
                </c:pt>
                <c:pt idx="8">
                  <c:v>6.1</c:v>
                </c:pt>
                <c:pt idx="9">
                  <c:v>5.9</c:v>
                </c:pt>
                <c:pt idx="10">
                  <c:v>5.5</c:v>
                </c:pt>
                <c:pt idx="11">
                  <c:v>5.3</c:v>
                </c:pt>
                <c:pt idx="12" formatCode="0.0">
                  <c:v>5.3</c:v>
                </c:pt>
                <c:pt idx="13" formatCode="0.0">
                  <c:v>5.4</c:v>
                </c:pt>
              </c:numCache>
            </c:numRef>
          </c:val>
          <c:smooth val="0"/>
        </c:ser>
        <c:ser>
          <c:idx val="5"/>
          <c:order val="1"/>
          <c:tx>
            <c:strRef>
              <c:f>Sheet1!$A$3</c:f>
              <c:strCache>
                <c:ptCount val="1"/>
                <c:pt idx="0">
                  <c:v>male</c:v>
                </c:pt>
              </c:strCache>
            </c:strRef>
          </c:tx>
          <c:spPr>
            <a:ln w="50800">
              <a:solidFill>
                <a:schemeClr val="accent4"/>
              </a:solidFill>
            </a:ln>
          </c:spPr>
          <c:marker>
            <c:symbol val="none"/>
          </c:marker>
          <c:cat>
            <c:strRef>
              <c:f>Sheet1!$B$1:$O$1</c:f>
              <c:strCache>
                <c:ptCount val="1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strCache>
            </c:strRef>
          </c:cat>
          <c:val>
            <c:numRef>
              <c:f>Sheet1!$B$3:$O$3</c:f>
              <c:numCache>
                <c:formatCode>General</c:formatCode>
                <c:ptCount val="14"/>
                <c:pt idx="0">
                  <c:v>9.1</c:v>
                </c:pt>
                <c:pt idx="1">
                  <c:v>9</c:v>
                </c:pt>
                <c:pt idx="2">
                  <c:v>10.8</c:v>
                </c:pt>
                <c:pt idx="3">
                  <c:v>9.4</c:v>
                </c:pt>
                <c:pt idx="4">
                  <c:v>9.5</c:v>
                </c:pt>
                <c:pt idx="5">
                  <c:v>9.1999999999999993</c:v>
                </c:pt>
                <c:pt idx="6">
                  <c:v>9.6999999999999993</c:v>
                </c:pt>
                <c:pt idx="7">
                  <c:v>9.8000000000000007</c:v>
                </c:pt>
                <c:pt idx="8">
                  <c:v>9.6999999999999993</c:v>
                </c:pt>
                <c:pt idx="9">
                  <c:v>9.3000000000000007</c:v>
                </c:pt>
                <c:pt idx="10">
                  <c:v>8.6</c:v>
                </c:pt>
                <c:pt idx="11">
                  <c:v>8.4</c:v>
                </c:pt>
                <c:pt idx="12" formatCode="0.0">
                  <c:v>8.3000000000000007</c:v>
                </c:pt>
                <c:pt idx="13" formatCode="0.0">
                  <c:v>8.5</c:v>
                </c:pt>
              </c:numCache>
            </c:numRef>
          </c:val>
          <c:smooth val="0"/>
        </c:ser>
        <c:ser>
          <c:idx val="1"/>
          <c:order val="2"/>
          <c:tx>
            <c:strRef>
              <c:f>Sheet1!$A$4</c:f>
              <c:strCache>
                <c:ptCount val="1"/>
                <c:pt idx="0">
                  <c:v>female</c:v>
                </c:pt>
              </c:strCache>
            </c:strRef>
          </c:tx>
          <c:spPr>
            <a:ln w="50800" cap="flat">
              <a:solidFill>
                <a:schemeClr val="accent6"/>
              </a:solidFill>
              <a:miter lim="800000"/>
            </a:ln>
          </c:spPr>
          <c:marker>
            <c:symbol val="none"/>
          </c:marker>
          <c:cat>
            <c:strRef>
              <c:f>Sheet1!$B$1:$O$1</c:f>
              <c:strCache>
                <c:ptCount val="1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strCache>
            </c:strRef>
          </c:cat>
          <c:val>
            <c:numRef>
              <c:f>Sheet1!$B$4:$O$4</c:f>
              <c:numCache>
                <c:formatCode>General</c:formatCode>
                <c:ptCount val="14"/>
                <c:pt idx="0">
                  <c:v>2.9</c:v>
                </c:pt>
                <c:pt idx="1">
                  <c:v>2.8</c:v>
                </c:pt>
                <c:pt idx="2">
                  <c:v>3.3</c:v>
                </c:pt>
                <c:pt idx="3">
                  <c:v>2.7</c:v>
                </c:pt>
                <c:pt idx="4">
                  <c:v>2.6</c:v>
                </c:pt>
                <c:pt idx="5">
                  <c:v>2.6</c:v>
                </c:pt>
                <c:pt idx="6">
                  <c:v>2.5</c:v>
                </c:pt>
                <c:pt idx="7">
                  <c:v>2.6</c:v>
                </c:pt>
                <c:pt idx="8">
                  <c:v>2.5</c:v>
                </c:pt>
                <c:pt idx="9">
                  <c:v>2.4</c:v>
                </c:pt>
                <c:pt idx="10">
                  <c:v>2.4</c:v>
                </c:pt>
                <c:pt idx="11">
                  <c:v>2.2999999999999998</c:v>
                </c:pt>
                <c:pt idx="12" formatCode="0.0">
                  <c:v>2.2000000000000002</c:v>
                </c:pt>
                <c:pt idx="13" formatCode="0.0">
                  <c:v>2.2000000000000002</c:v>
                </c:pt>
              </c:numCache>
            </c:numRef>
          </c:val>
          <c:smooth val="0"/>
        </c:ser>
        <c:ser>
          <c:idx val="2"/>
          <c:order val="3"/>
          <c:tx>
            <c:strRef>
              <c:f>Sheet1!$A$5</c:f>
              <c:strCache>
                <c:ptCount val="1"/>
              </c:strCache>
            </c:strRef>
          </c:tx>
          <c:spPr>
            <a:ln w="44450">
              <a:solidFill>
                <a:schemeClr val="tx1"/>
              </a:solidFill>
              <a:prstDash val="sysDash"/>
            </a:ln>
          </c:spPr>
          <c:marker>
            <c:symbol val="none"/>
          </c:marker>
          <c:cat>
            <c:strRef>
              <c:f>Sheet1!$B$1:$O$1</c:f>
              <c:strCache>
                <c:ptCount val="1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strCache>
            </c:strRef>
          </c:cat>
          <c:val>
            <c:numRef>
              <c:f>Sheet1!$B$5:$O$5</c:f>
              <c:numCache>
                <c:formatCode>General</c:formatCode>
                <c:ptCount val="14"/>
                <c:pt idx="8" formatCode="0.0">
                  <c:v>5.5</c:v>
                </c:pt>
                <c:pt idx="9" formatCode="0.0">
                  <c:v>5.5</c:v>
                </c:pt>
                <c:pt idx="10" formatCode="0.0">
                  <c:v>5.5</c:v>
                </c:pt>
                <c:pt idx="11" formatCode="0.0">
                  <c:v>5.5</c:v>
                </c:pt>
                <c:pt idx="12" formatCode="0.0">
                  <c:v>5.5</c:v>
                </c:pt>
                <c:pt idx="13" formatCode="0.0">
                  <c:v>5.5</c:v>
                </c:pt>
              </c:numCache>
            </c:numRef>
          </c:val>
          <c:smooth val="0"/>
        </c:ser>
        <c:dLbls>
          <c:showLegendKey val="0"/>
          <c:showVal val="0"/>
          <c:showCatName val="0"/>
          <c:showSerName val="0"/>
          <c:showPercent val="0"/>
          <c:showBubbleSize val="0"/>
        </c:dLbls>
        <c:marker val="1"/>
        <c:smooth val="0"/>
        <c:axId val="119598080"/>
        <c:axId val="119603968"/>
      </c:lineChart>
      <c:catAx>
        <c:axId val="119598080"/>
        <c:scaling>
          <c:orientation val="minMax"/>
        </c:scaling>
        <c:delete val="0"/>
        <c:axPos val="b"/>
        <c:majorTickMark val="none"/>
        <c:minorTickMark val="in"/>
        <c:tickLblPos val="nextTo"/>
        <c:spPr>
          <a:ln w="12700">
            <a:solidFill>
              <a:schemeClr val="tx1"/>
            </a:solidFill>
          </a:ln>
        </c:spPr>
        <c:txPr>
          <a:bodyPr anchor="t" anchorCtr="0"/>
          <a:lstStyle/>
          <a:p>
            <a:pPr>
              <a:defRPr sz="1600">
                <a:solidFill>
                  <a:schemeClr val="tx1"/>
                </a:solidFill>
                <a:latin typeface="Tahoma" pitchFamily="34" charset="0"/>
                <a:cs typeface="Tahoma" pitchFamily="34" charset="0"/>
              </a:defRPr>
            </a:pPr>
            <a:endParaRPr lang="en-US"/>
          </a:p>
        </c:txPr>
        <c:crossAx val="119603968"/>
        <c:crosses val="autoZero"/>
        <c:auto val="1"/>
        <c:lblAlgn val="ctr"/>
        <c:lblOffset val="0"/>
        <c:noMultiLvlLbl val="0"/>
      </c:catAx>
      <c:valAx>
        <c:axId val="119603968"/>
        <c:scaling>
          <c:orientation val="minMax"/>
          <c:max val="15"/>
          <c:min val="0"/>
        </c:scaling>
        <c:delete val="0"/>
        <c:axPos val="l"/>
        <c:majorGridlines>
          <c:spPr>
            <a:ln>
              <a:prstDash val="sysDash"/>
            </a:ln>
          </c:spPr>
        </c:majorGridlines>
        <c:title>
          <c:tx>
            <c:rich>
              <a:bodyPr rot="0" vert="horz" anchor="t" anchorCtr="0"/>
              <a:lstStyle/>
              <a:p>
                <a:pPr algn="ctr">
                  <a:defRPr sz="1400" b="0">
                    <a:latin typeface="Tahoma" pitchFamily="34" charset="0"/>
                    <a:ea typeface="Tahoma" pitchFamily="34" charset="0"/>
                    <a:cs typeface="Tahoma" pitchFamily="34" charset="0"/>
                  </a:defRPr>
                </a:pPr>
                <a:r>
                  <a:rPr lang="en-US" sz="1400" b="1" dirty="0" smtClean="0">
                    <a:latin typeface="Tahoma" pitchFamily="34" charset="0"/>
                    <a:ea typeface="Tahoma" pitchFamily="34" charset="0"/>
                    <a:cs typeface="Tahoma" pitchFamily="34" charset="0"/>
                  </a:rPr>
                  <a:t>Rate per 100,000   (age adjusted)</a:t>
                </a:r>
                <a:endParaRPr lang="en-US" sz="1400" b="1" dirty="0">
                  <a:latin typeface="Tahoma" pitchFamily="34" charset="0"/>
                  <a:ea typeface="Tahoma" pitchFamily="34" charset="0"/>
                  <a:cs typeface="Tahoma" pitchFamily="34" charset="0"/>
                </a:endParaRPr>
              </a:p>
            </c:rich>
          </c:tx>
          <c:layout>
            <c:manualLayout>
              <c:xMode val="edge"/>
              <c:yMode val="edge"/>
              <c:x val="1.8073726185686645E-2"/>
              <c:y val="1.6963085093815326E-2"/>
            </c:manualLayout>
          </c:layout>
          <c:overlay val="0"/>
        </c:title>
        <c:numFmt formatCode="0" sourceLinked="0"/>
        <c:majorTickMark val="in"/>
        <c:minorTickMark val="none"/>
        <c:tickLblPos val="nextTo"/>
        <c:spPr>
          <a:ln w="12700">
            <a:solidFill>
              <a:schemeClr val="tx1"/>
            </a:solidFill>
          </a:ln>
        </c:spPr>
        <c:txPr>
          <a:bodyPr anchor="ctr" anchorCtr="0"/>
          <a:lstStyle/>
          <a:p>
            <a:pPr>
              <a:defRPr sz="1600">
                <a:solidFill>
                  <a:schemeClr val="tx1"/>
                </a:solidFill>
                <a:latin typeface="Tahoma" pitchFamily="34" charset="0"/>
                <a:cs typeface="Tahoma" pitchFamily="34" charset="0"/>
              </a:defRPr>
            </a:pPr>
            <a:endParaRPr lang="en-US"/>
          </a:p>
        </c:txPr>
        <c:crossAx val="119598080"/>
        <c:crosses val="autoZero"/>
        <c:crossBetween val="between"/>
        <c:majorUnit val="5"/>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913204814915379E-2"/>
          <c:y val="0.12253948129365186"/>
          <c:w val="0.92902208344646586"/>
          <c:h val="0.79188687219182352"/>
        </c:manualLayout>
      </c:layout>
      <c:barChart>
        <c:barDir val="col"/>
        <c:grouping val="clustered"/>
        <c:varyColors val="0"/>
        <c:ser>
          <c:idx val="0"/>
          <c:order val="0"/>
          <c:tx>
            <c:strRef>
              <c:f>Sheet1!$B$1</c:f>
              <c:strCache>
                <c:ptCount val="1"/>
                <c:pt idx="0">
                  <c:v>Column1</c:v>
                </c:pt>
              </c:strCache>
            </c:strRef>
          </c:tx>
          <c:spPr>
            <a:solidFill>
              <a:schemeClr val="accent1"/>
            </a:solidFill>
            <a:ln>
              <a:solidFill>
                <a:schemeClr val="tx1"/>
              </a:solidFill>
            </a:ln>
          </c:spPr>
          <c:invertIfNegative val="0"/>
          <c:dPt>
            <c:idx val="0"/>
            <c:invertIfNegative val="0"/>
            <c:bubble3D val="0"/>
          </c:dPt>
          <c:dPt>
            <c:idx val="1"/>
            <c:invertIfNegative val="0"/>
            <c:bubble3D val="0"/>
            <c:spPr>
              <a:solidFill>
                <a:schemeClr val="accent3"/>
              </a:solidFill>
              <a:ln>
                <a:solidFill>
                  <a:schemeClr val="tx1"/>
                </a:solidFill>
              </a:ln>
            </c:spPr>
          </c:dPt>
          <c:dPt>
            <c:idx val="2"/>
            <c:invertIfNegative val="0"/>
            <c:bubble3D val="0"/>
          </c:dPt>
          <c:dPt>
            <c:idx val="3"/>
            <c:invertIfNegative val="0"/>
            <c:bubble3D val="0"/>
            <c:spPr>
              <a:solidFill>
                <a:schemeClr val="accent3">
                  <a:lumMod val="75000"/>
                </a:schemeClr>
              </a:solidFill>
              <a:ln>
                <a:solidFill>
                  <a:schemeClr val="tx1"/>
                </a:solidFill>
              </a:ln>
            </c:spPr>
          </c:dPt>
          <c:dPt>
            <c:idx val="4"/>
            <c:invertIfNegative val="0"/>
            <c:bubble3D val="0"/>
          </c:dPt>
          <c:dPt>
            <c:idx val="5"/>
            <c:invertIfNegative val="0"/>
            <c:bubble3D val="0"/>
            <c:spPr>
              <a:solidFill>
                <a:schemeClr val="accent3">
                  <a:lumMod val="50000"/>
                </a:schemeClr>
              </a:solidFill>
              <a:ln>
                <a:solidFill>
                  <a:schemeClr val="tx1"/>
                </a:solidFill>
              </a:ln>
            </c:spPr>
          </c:dPt>
          <c:dPt>
            <c:idx val="6"/>
            <c:invertIfNegative val="0"/>
            <c:bubble3D val="0"/>
          </c:dPt>
          <c:dPt>
            <c:idx val="7"/>
            <c:invertIfNegative val="0"/>
            <c:bubble3D val="0"/>
            <c:spPr>
              <a:solidFill>
                <a:srgbClr val="FB5192"/>
              </a:solidFill>
              <a:ln>
                <a:solidFill>
                  <a:schemeClr val="tx1"/>
                </a:solidFill>
              </a:ln>
            </c:spPr>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Pt>
            <c:idx val="13"/>
            <c:invertIfNegative val="0"/>
            <c:bubble3D val="0"/>
          </c:dPt>
          <c:dPt>
            <c:idx val="14"/>
            <c:invertIfNegative val="0"/>
            <c:bubble3D val="0"/>
          </c:dPt>
          <c:dPt>
            <c:idx val="15"/>
            <c:invertIfNegative val="0"/>
            <c:bubble3D val="0"/>
          </c:dPt>
          <c:dPt>
            <c:idx val="16"/>
            <c:invertIfNegative val="0"/>
            <c:bubble3D val="0"/>
          </c:dPt>
          <c:errBars>
            <c:errBarType val="both"/>
            <c:errValType val="cust"/>
            <c:noEndCap val="0"/>
            <c:plus>
              <c:numRef>
                <c:f>Sheet1!$J$2:$J$10</c:f>
                <c:numCache>
                  <c:formatCode>General</c:formatCode>
                  <c:ptCount val="9"/>
                  <c:pt idx="1">
                    <c:v>3.0419200000000002</c:v>
                  </c:pt>
                  <c:pt idx="3">
                    <c:v>3.5476000000000001</c:v>
                  </c:pt>
                  <c:pt idx="5">
                    <c:v>4.5570000000000004</c:v>
                  </c:pt>
                  <c:pt idx="7">
                    <c:v>2.1716799999999998</c:v>
                  </c:pt>
                </c:numCache>
              </c:numRef>
            </c:plus>
            <c:minus>
              <c:numRef>
                <c:f>Sheet1!$J$2:$J$10</c:f>
                <c:numCache>
                  <c:formatCode>General</c:formatCode>
                  <c:ptCount val="9"/>
                  <c:pt idx="1">
                    <c:v>3.0419200000000002</c:v>
                  </c:pt>
                  <c:pt idx="3">
                    <c:v>3.5476000000000001</c:v>
                  </c:pt>
                  <c:pt idx="5">
                    <c:v>4.5570000000000004</c:v>
                  </c:pt>
                  <c:pt idx="7">
                    <c:v>2.1716799999999998</c:v>
                  </c:pt>
                </c:numCache>
              </c:numRef>
            </c:minus>
          </c:errBars>
          <c:cat>
            <c:strRef>
              <c:f>Sheet1!$A$2:$A$10</c:f>
              <c:strCache>
                <c:ptCount val="8"/>
                <c:pt idx="1">
                  <c:v>12-17</c:v>
                </c:pt>
                <c:pt idx="3">
                  <c:v>5-11</c:v>
                </c:pt>
                <c:pt idx="5">
                  <c:v>0-4</c:v>
                </c:pt>
                <c:pt idx="7">
                  <c:v>Total</c:v>
                </c:pt>
              </c:strCache>
            </c:strRef>
          </c:cat>
          <c:val>
            <c:numRef>
              <c:f>Sheet1!$B$2:$B$10</c:f>
              <c:numCache>
                <c:formatCode>General</c:formatCode>
                <c:ptCount val="9"/>
                <c:pt idx="1">
                  <c:v>67.3</c:v>
                </c:pt>
                <c:pt idx="3">
                  <c:v>59.2</c:v>
                </c:pt>
                <c:pt idx="5">
                  <c:v>39.200000000000003</c:v>
                </c:pt>
                <c:pt idx="7">
                  <c:v>56.5</c:v>
                </c:pt>
              </c:numCache>
            </c:numRef>
          </c:val>
        </c:ser>
        <c:ser>
          <c:idx val="1"/>
          <c:order val="1"/>
          <c:tx>
            <c:strRef>
              <c:f>Sheet1!$G$1</c:f>
              <c:strCache>
                <c:ptCount val="1"/>
                <c:pt idx="0">
                  <c:v>Target</c:v>
                </c:pt>
              </c:strCache>
            </c:strRef>
          </c:tx>
          <c:spPr>
            <a:noFill/>
            <a:ln>
              <a:noFill/>
            </a:ln>
          </c:spPr>
          <c:invertIfNegative val="0"/>
          <c:trendline>
            <c:spPr>
              <a:ln w="38100">
                <a:solidFill>
                  <a:schemeClr val="tx1">
                    <a:shade val="95000"/>
                    <a:satMod val="105000"/>
                  </a:schemeClr>
                </a:solidFill>
                <a:prstDash val="sysDash"/>
              </a:ln>
            </c:spPr>
            <c:trendlineType val="linear"/>
            <c:dispRSqr val="0"/>
            <c:dispEq val="0"/>
          </c:trendline>
          <c:val>
            <c:numRef>
              <c:f>Sheet1!$G$2:$G$10</c:f>
              <c:numCache>
                <c:formatCode>General</c:formatCode>
                <c:ptCount val="9"/>
                <c:pt idx="0">
                  <c:v>52.9</c:v>
                </c:pt>
                <c:pt idx="7">
                  <c:v>52.9</c:v>
                </c:pt>
                <c:pt idx="8">
                  <c:v>52.9</c:v>
                </c:pt>
              </c:numCache>
            </c:numRef>
          </c:val>
        </c:ser>
        <c:dLbls>
          <c:showLegendKey val="0"/>
          <c:showVal val="0"/>
          <c:showCatName val="0"/>
          <c:showSerName val="0"/>
          <c:showPercent val="0"/>
          <c:showBubbleSize val="0"/>
        </c:dLbls>
        <c:gapWidth val="0"/>
        <c:overlap val="100"/>
        <c:axId val="119732096"/>
        <c:axId val="119733632"/>
      </c:barChart>
      <c:catAx>
        <c:axId val="119732096"/>
        <c:scaling>
          <c:orientation val="maxMin"/>
        </c:scaling>
        <c:delete val="0"/>
        <c:axPos val="b"/>
        <c:numFmt formatCode="General" sourceLinked="1"/>
        <c:majorTickMark val="none"/>
        <c:minorTickMark val="none"/>
        <c:tickLblPos val="nextTo"/>
        <c:spPr>
          <a:ln>
            <a:solidFill>
              <a:schemeClr val="tx1"/>
            </a:solidFill>
          </a:ln>
        </c:spPr>
        <c:txPr>
          <a:bodyPr/>
          <a:lstStyle/>
          <a:p>
            <a:pPr>
              <a:defRPr sz="1600"/>
            </a:pPr>
            <a:endParaRPr lang="en-US"/>
          </a:p>
        </c:txPr>
        <c:crossAx val="119733632"/>
        <c:crosses val="autoZero"/>
        <c:auto val="1"/>
        <c:lblAlgn val="ctr"/>
        <c:lblOffset val="9"/>
        <c:noMultiLvlLbl val="0"/>
      </c:catAx>
      <c:valAx>
        <c:axId val="119733632"/>
        <c:scaling>
          <c:orientation val="minMax"/>
          <c:max val="80"/>
          <c:min val="0"/>
        </c:scaling>
        <c:delete val="0"/>
        <c:axPos val="l"/>
        <c:majorGridlines>
          <c:spPr>
            <a:ln cmpd="sng">
              <a:solidFill>
                <a:schemeClr val="bg1">
                  <a:lumMod val="85000"/>
                </a:schemeClr>
              </a:solidFill>
              <a:prstDash val="sysDash"/>
            </a:ln>
          </c:spPr>
        </c:majorGridlines>
        <c:numFmt formatCode="General" sourceLinked="1"/>
        <c:majorTickMark val="in"/>
        <c:minorTickMark val="none"/>
        <c:tickLblPos val="high"/>
        <c:spPr>
          <a:ln>
            <a:solidFill>
              <a:schemeClr val="tx1"/>
            </a:solidFill>
          </a:ln>
        </c:spPr>
        <c:txPr>
          <a:bodyPr/>
          <a:lstStyle/>
          <a:p>
            <a:pPr>
              <a:defRPr sz="1600"/>
            </a:pPr>
            <a:endParaRPr lang="en-US"/>
          </a:p>
        </c:txPr>
        <c:crossAx val="119732096"/>
        <c:crosses val="max"/>
        <c:crossBetween val="between"/>
        <c:majorUnit val="20"/>
      </c:valAx>
      <c:spPr>
        <a:ln>
          <a:noFill/>
        </a:ln>
      </c:spPr>
    </c:plotArea>
    <c:plotVisOnly val="1"/>
    <c:dispBlanksAs val="gap"/>
    <c:showDLblsOverMax val="0"/>
  </c:chart>
  <c:txPr>
    <a:bodyPr/>
    <a:lstStyle/>
    <a:p>
      <a:pPr>
        <a:defRPr sz="1800" baseline="0">
          <a:latin typeface="Tahoma" panose="020B060403050404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123052186044315E-2"/>
          <c:y val="5.502881197493148E-2"/>
          <c:w val="0.89733169291338588"/>
          <c:h val="0.80763656496062985"/>
        </c:manualLayout>
      </c:layout>
      <c:barChart>
        <c:barDir val="col"/>
        <c:grouping val="clustered"/>
        <c:varyColors val="0"/>
        <c:ser>
          <c:idx val="0"/>
          <c:order val="0"/>
          <c:tx>
            <c:strRef>
              <c:f>Sheet1!$B$1</c:f>
              <c:strCache>
                <c:ptCount val="1"/>
                <c:pt idx="0">
                  <c:v>Threatened or injured with a weapon on school property</c:v>
                </c:pt>
              </c:strCache>
            </c:strRef>
          </c:tx>
          <c:spPr>
            <a:solidFill>
              <a:schemeClr val="accent1"/>
            </a:solidFill>
            <a:ln>
              <a:solidFill>
                <a:schemeClr val="tx1"/>
              </a:solidFill>
            </a:ln>
          </c:spPr>
          <c:invertIfNegative val="0"/>
          <c:dPt>
            <c:idx val="1"/>
            <c:invertIfNegative val="0"/>
            <c:bubble3D val="0"/>
            <c:spPr>
              <a:solidFill>
                <a:schemeClr val="accent3"/>
              </a:solidFill>
              <a:ln>
                <a:solidFill>
                  <a:schemeClr val="tx1"/>
                </a:solidFill>
              </a:ln>
            </c:spPr>
          </c:dPt>
          <c:dPt>
            <c:idx val="2"/>
            <c:invertIfNegative val="0"/>
            <c:bubble3D val="0"/>
            <c:spPr>
              <a:solidFill>
                <a:schemeClr val="accent4"/>
              </a:solidFill>
              <a:ln>
                <a:solidFill>
                  <a:schemeClr val="tx1"/>
                </a:solidFill>
              </a:ln>
            </c:spPr>
          </c:dPt>
          <c:dPt>
            <c:idx val="3"/>
            <c:invertIfNegative val="0"/>
            <c:bubble3D val="0"/>
            <c:spPr>
              <a:solidFill>
                <a:schemeClr val="accent5"/>
              </a:solidFill>
              <a:ln>
                <a:solidFill>
                  <a:schemeClr val="tx1"/>
                </a:solidFill>
              </a:ln>
            </c:spPr>
          </c:dPt>
          <c:errBars>
            <c:errBarType val="both"/>
            <c:errValType val="cust"/>
            <c:noEndCap val="0"/>
            <c:plus>
              <c:numRef>
                <c:f>Sheet1!$E$2:$E$5</c:f>
                <c:numCache>
                  <c:formatCode>General</c:formatCode>
                  <c:ptCount val="4"/>
                  <c:pt idx="0">
                    <c:v>0.79967999999999995</c:v>
                  </c:pt>
                  <c:pt idx="1">
                    <c:v>6.4993599999999994</c:v>
                  </c:pt>
                  <c:pt idx="2">
                    <c:v>3.1987199999999998</c:v>
                  </c:pt>
                  <c:pt idx="3">
                    <c:v>8.69848</c:v>
                  </c:pt>
                </c:numCache>
              </c:numRef>
            </c:plus>
            <c:minus>
              <c:numRef>
                <c:f>Sheet1!$E$2:$E$5</c:f>
                <c:numCache>
                  <c:formatCode>General</c:formatCode>
                  <c:ptCount val="4"/>
                  <c:pt idx="0">
                    <c:v>0.79967999999999995</c:v>
                  </c:pt>
                  <c:pt idx="1">
                    <c:v>6.4993599999999994</c:v>
                  </c:pt>
                  <c:pt idx="2">
                    <c:v>3.1987199999999998</c:v>
                  </c:pt>
                  <c:pt idx="3">
                    <c:v>8.69848</c:v>
                  </c:pt>
                </c:numCache>
              </c:numRef>
            </c:minus>
          </c:errBars>
          <c:cat>
            <c:strRef>
              <c:f>Sheet1!$A$2:$A$5</c:f>
              <c:strCache>
                <c:ptCount val="4"/>
                <c:pt idx="0">
                  <c:v>Straight</c:v>
                </c:pt>
                <c:pt idx="1">
                  <c:v>Gay/Lesbian</c:v>
                </c:pt>
                <c:pt idx="2">
                  <c:v>Bisexual</c:v>
                </c:pt>
                <c:pt idx="3">
                  <c:v>Not sure*</c:v>
                </c:pt>
              </c:strCache>
            </c:strRef>
          </c:cat>
          <c:val>
            <c:numRef>
              <c:f>Sheet1!$B$2:$B$5</c:f>
              <c:numCache>
                <c:formatCode>General</c:formatCode>
                <c:ptCount val="4"/>
                <c:pt idx="0">
                  <c:v>6.1</c:v>
                </c:pt>
                <c:pt idx="1">
                  <c:v>18.5</c:v>
                </c:pt>
                <c:pt idx="2">
                  <c:v>15.5</c:v>
                </c:pt>
                <c:pt idx="3">
                  <c:v>17.100000000000001</c:v>
                </c:pt>
              </c:numCache>
            </c:numRef>
          </c:val>
        </c:ser>
        <c:dLbls>
          <c:showLegendKey val="0"/>
          <c:showVal val="0"/>
          <c:showCatName val="0"/>
          <c:showSerName val="0"/>
          <c:showPercent val="0"/>
          <c:showBubbleSize val="0"/>
        </c:dLbls>
        <c:gapWidth val="150"/>
        <c:axId val="120862976"/>
        <c:axId val="120864768"/>
      </c:barChart>
      <c:catAx>
        <c:axId val="120862976"/>
        <c:scaling>
          <c:orientation val="minMax"/>
        </c:scaling>
        <c:delete val="0"/>
        <c:axPos val="b"/>
        <c:majorTickMark val="none"/>
        <c:minorTickMark val="none"/>
        <c:tickLblPos val="nextTo"/>
        <c:txPr>
          <a:bodyPr/>
          <a:lstStyle/>
          <a:p>
            <a:pPr>
              <a:defRPr sz="1600"/>
            </a:pPr>
            <a:endParaRPr lang="en-US"/>
          </a:p>
        </c:txPr>
        <c:crossAx val="120864768"/>
        <c:crosses val="autoZero"/>
        <c:auto val="1"/>
        <c:lblAlgn val="ctr"/>
        <c:lblOffset val="100"/>
        <c:noMultiLvlLbl val="0"/>
      </c:catAx>
      <c:valAx>
        <c:axId val="120864768"/>
        <c:scaling>
          <c:orientation val="minMax"/>
          <c:max val="30"/>
          <c:min val="0"/>
        </c:scaling>
        <c:delete val="0"/>
        <c:axPos val="l"/>
        <c:majorGridlines>
          <c:spPr>
            <a:ln>
              <a:prstDash val="dash"/>
            </a:ln>
          </c:spPr>
        </c:majorGridlines>
        <c:numFmt formatCode="General" sourceLinked="1"/>
        <c:majorTickMark val="in"/>
        <c:minorTickMark val="none"/>
        <c:tickLblPos val="nextTo"/>
        <c:txPr>
          <a:bodyPr/>
          <a:lstStyle/>
          <a:p>
            <a:pPr>
              <a:defRPr sz="1600"/>
            </a:pPr>
            <a:endParaRPr lang="en-US"/>
          </a:p>
        </c:txPr>
        <c:crossAx val="120862976"/>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65806251890955"/>
          <c:y val="5.7958626483251077E-2"/>
          <c:w val="0.83110437259863423"/>
          <c:h val="0.8078672353455818"/>
        </c:manualLayout>
      </c:layout>
      <c:lineChart>
        <c:grouping val="standard"/>
        <c:varyColors val="0"/>
        <c:ser>
          <c:idx val="0"/>
          <c:order val="0"/>
          <c:tx>
            <c:strRef>
              <c:f>Sheet1!$A$2</c:f>
              <c:strCache>
                <c:ptCount val="1"/>
                <c:pt idx="0">
                  <c:v>GI</c:v>
                </c:pt>
              </c:strCache>
            </c:strRef>
          </c:tx>
          <c:spPr>
            <a:ln w="50800" cap="rnd">
              <a:solidFill>
                <a:schemeClr val="accent1"/>
              </a:solidFill>
              <a:miter lim="800000"/>
            </a:ln>
          </c:spPr>
          <c:marker>
            <c:symbol val="none"/>
          </c:marker>
          <c:dPt>
            <c:idx val="2"/>
            <c:bubble3D val="0"/>
          </c:dPt>
          <c:dPt>
            <c:idx val="3"/>
            <c:bubble3D val="0"/>
          </c:dPt>
          <c:dPt>
            <c:idx val="4"/>
            <c:bubble3D val="0"/>
          </c:dPt>
          <c:cat>
            <c:strRef>
              <c:f>Sheet1!$B$1:$E$1</c:f>
              <c:strCache>
                <c:ptCount val="4"/>
                <c:pt idx="0">
                  <c:v>2008</c:v>
                </c:pt>
                <c:pt idx="1">
                  <c:v>2010</c:v>
                </c:pt>
                <c:pt idx="2">
                  <c:v>2012</c:v>
                </c:pt>
                <c:pt idx="3">
                  <c:v>2014</c:v>
                </c:pt>
              </c:strCache>
            </c:strRef>
          </c:cat>
          <c:val>
            <c:numRef>
              <c:f>Sheet1!$B$2:$E$2</c:f>
              <c:numCache>
                <c:formatCode>General</c:formatCode>
                <c:ptCount val="4"/>
                <c:pt idx="0">
                  <c:v>2</c:v>
                </c:pt>
                <c:pt idx="1">
                  <c:v>2</c:v>
                </c:pt>
                <c:pt idx="2">
                  <c:v>2</c:v>
                </c:pt>
                <c:pt idx="3">
                  <c:v>2</c:v>
                </c:pt>
              </c:numCache>
            </c:numRef>
          </c:val>
          <c:smooth val="0"/>
        </c:ser>
        <c:ser>
          <c:idx val="1"/>
          <c:order val="1"/>
          <c:tx>
            <c:strRef>
              <c:f>Sheet1!$A$3</c:f>
              <c:strCache>
                <c:ptCount val="1"/>
                <c:pt idx="0">
                  <c:v>Target GI</c:v>
                </c:pt>
              </c:strCache>
            </c:strRef>
          </c:tx>
          <c:spPr>
            <a:ln w="50800" cap="rnd">
              <a:solidFill>
                <a:schemeClr val="tx1"/>
              </a:solidFill>
              <a:prstDash val="dash"/>
              <a:miter lim="800000"/>
            </a:ln>
          </c:spPr>
          <c:marker>
            <c:symbol val="none"/>
          </c:marker>
          <c:dPt>
            <c:idx val="2"/>
            <c:bubble3D val="0"/>
          </c:dPt>
          <c:dPt>
            <c:idx val="3"/>
            <c:bubble3D val="0"/>
          </c:dPt>
          <c:dPt>
            <c:idx val="4"/>
            <c:bubble3D val="0"/>
          </c:dPt>
          <c:cat>
            <c:strRef>
              <c:f>Sheet1!$B$1:$E$1</c:f>
              <c:strCache>
                <c:ptCount val="4"/>
                <c:pt idx="0">
                  <c:v>2008</c:v>
                </c:pt>
                <c:pt idx="1">
                  <c:v>2010</c:v>
                </c:pt>
                <c:pt idx="2">
                  <c:v>2012</c:v>
                </c:pt>
                <c:pt idx="3">
                  <c:v>2014</c:v>
                </c:pt>
              </c:strCache>
            </c:strRef>
          </c:cat>
          <c:val>
            <c:numRef>
              <c:f>Sheet1!$B$3:$E$3</c:f>
              <c:numCache>
                <c:formatCode>General</c:formatCode>
                <c:ptCount val="4"/>
                <c:pt idx="2" formatCode="0.0">
                  <c:v>4</c:v>
                </c:pt>
                <c:pt idx="3" formatCode="0.0">
                  <c:v>4</c:v>
                </c:pt>
              </c:numCache>
            </c:numRef>
          </c:val>
          <c:smooth val="0"/>
        </c:ser>
        <c:dLbls>
          <c:showLegendKey val="0"/>
          <c:showVal val="0"/>
          <c:showCatName val="0"/>
          <c:showSerName val="0"/>
          <c:showPercent val="0"/>
          <c:showBubbleSize val="0"/>
        </c:dLbls>
        <c:marker val="1"/>
        <c:smooth val="0"/>
        <c:axId val="103303808"/>
        <c:axId val="103309696"/>
      </c:lineChart>
      <c:catAx>
        <c:axId val="103303808"/>
        <c:scaling>
          <c:orientation val="minMax"/>
        </c:scaling>
        <c:delete val="0"/>
        <c:axPos val="b"/>
        <c:majorTickMark val="none"/>
        <c:minorTickMark val="in"/>
        <c:tickLblPos val="nextTo"/>
        <c:spPr>
          <a:ln w="9525">
            <a:solidFill>
              <a:schemeClr val="tx1"/>
            </a:solidFill>
          </a:ln>
        </c:spPr>
        <c:txPr>
          <a:bodyPr/>
          <a:lstStyle/>
          <a:p>
            <a:pPr>
              <a:defRPr sz="1400"/>
            </a:pPr>
            <a:endParaRPr lang="en-US"/>
          </a:p>
        </c:txPr>
        <c:crossAx val="103309696"/>
        <c:crosses val="autoZero"/>
        <c:auto val="1"/>
        <c:lblAlgn val="ctr"/>
        <c:lblOffset val="0"/>
        <c:noMultiLvlLbl val="0"/>
      </c:catAx>
      <c:valAx>
        <c:axId val="103309696"/>
        <c:scaling>
          <c:orientation val="minMax"/>
          <c:max val="6"/>
          <c:min val="0"/>
        </c:scaling>
        <c:delete val="0"/>
        <c:axPos val="l"/>
        <c:majorGridlines>
          <c:spPr>
            <a:ln>
              <a:solidFill>
                <a:schemeClr val="bg1">
                  <a:lumMod val="85000"/>
                </a:schemeClr>
              </a:solidFill>
              <a:prstDash val="dash"/>
            </a:ln>
          </c:spPr>
        </c:majorGridlines>
        <c:numFmt formatCode="0" sourceLinked="0"/>
        <c:majorTickMark val="in"/>
        <c:minorTickMark val="none"/>
        <c:tickLblPos val="nextTo"/>
        <c:spPr>
          <a:ln w="9525">
            <a:solidFill>
              <a:schemeClr val="tx1"/>
            </a:solidFill>
          </a:ln>
        </c:spPr>
        <c:txPr>
          <a:bodyPr/>
          <a:lstStyle/>
          <a:p>
            <a:pPr>
              <a:defRPr sz="1400"/>
            </a:pPr>
            <a:endParaRPr lang="en-US"/>
          </a:p>
        </c:txPr>
        <c:crossAx val="103303808"/>
        <c:crosses val="autoZero"/>
        <c:crossBetween val="between"/>
        <c:majorUnit val="2"/>
      </c:valAx>
    </c:plotArea>
    <c:plotVisOnly val="1"/>
    <c:dispBlanksAs val="gap"/>
    <c:showDLblsOverMax val="0"/>
  </c:chart>
  <c:spPr>
    <a:noFill/>
  </c:spPr>
  <c:txPr>
    <a:bodyPr/>
    <a:lstStyle/>
    <a:p>
      <a:pPr>
        <a:defRPr sz="1800">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279695807254862E-2"/>
          <c:y val="4.5588967327359939E-2"/>
          <c:w val="0.89659476860264276"/>
          <c:h val="0.84683464566929134"/>
        </c:manualLayout>
      </c:layout>
      <c:barChart>
        <c:barDir val="col"/>
        <c:grouping val="clustered"/>
        <c:varyColors val="0"/>
        <c:ser>
          <c:idx val="0"/>
          <c:order val="0"/>
          <c:tx>
            <c:strRef>
              <c:f>Sheet1!$B$1</c:f>
              <c:strCache>
                <c:ptCount val="1"/>
                <c:pt idx="0">
                  <c:v>Total</c:v>
                </c:pt>
              </c:strCache>
            </c:strRef>
          </c:tx>
          <c:spPr>
            <a:solidFill>
              <a:srgbClr val="FB5192"/>
            </a:solidFill>
            <a:ln>
              <a:solidFill>
                <a:schemeClr val="tx1"/>
              </a:solidFill>
            </a:ln>
          </c:spPr>
          <c:invertIfNegative val="0"/>
          <c:errBars>
            <c:errBarType val="both"/>
            <c:errValType val="cust"/>
            <c:noEndCap val="0"/>
            <c:plus>
              <c:numRef>
                <c:f>Sheet1!$H$2:$H$5</c:f>
                <c:numCache>
                  <c:formatCode>General</c:formatCode>
                  <c:ptCount val="4"/>
                  <c:pt idx="0">
                    <c:v>6.2328000000000001E-2</c:v>
                  </c:pt>
                  <c:pt idx="1">
                    <c:v>5.5761999999999999E-2</c:v>
                  </c:pt>
                  <c:pt idx="2">
                    <c:v>5.9926803999999993E-2</c:v>
                  </c:pt>
                  <c:pt idx="3">
                    <c:v>6.3625519999999991E-2</c:v>
                  </c:pt>
                </c:numCache>
              </c:numRef>
            </c:plus>
            <c:minus>
              <c:numRef>
                <c:f>Sheet1!$H$2:$H$5</c:f>
                <c:numCache>
                  <c:formatCode>General</c:formatCode>
                  <c:ptCount val="4"/>
                  <c:pt idx="0">
                    <c:v>6.2328000000000001E-2</c:v>
                  </c:pt>
                  <c:pt idx="1">
                    <c:v>5.5761999999999999E-2</c:v>
                  </c:pt>
                  <c:pt idx="2">
                    <c:v>5.9926803999999993E-2</c:v>
                  </c:pt>
                  <c:pt idx="3">
                    <c:v>6.3625519999999991E-2</c:v>
                  </c:pt>
                </c:numCache>
              </c:numRef>
            </c:minus>
          </c:errBars>
          <c:cat>
            <c:numRef>
              <c:f>Sheet1!$A$2:$A$5</c:f>
              <c:numCache>
                <c:formatCode>General</c:formatCode>
                <c:ptCount val="4"/>
                <c:pt idx="0">
                  <c:v>2010</c:v>
                </c:pt>
                <c:pt idx="1">
                  <c:v>2011</c:v>
                </c:pt>
                <c:pt idx="2">
                  <c:v>2012</c:v>
                </c:pt>
                <c:pt idx="3">
                  <c:v>2013</c:v>
                </c:pt>
              </c:numCache>
            </c:numRef>
          </c:cat>
          <c:val>
            <c:numRef>
              <c:f>Sheet1!$B$2:$B$5</c:f>
              <c:numCache>
                <c:formatCode>General</c:formatCode>
                <c:ptCount val="4"/>
                <c:pt idx="0">
                  <c:v>0.42000000000000004</c:v>
                </c:pt>
                <c:pt idx="1">
                  <c:v>0.43</c:v>
                </c:pt>
                <c:pt idx="2">
                  <c:v>0.48</c:v>
                </c:pt>
                <c:pt idx="3">
                  <c:v>0.52</c:v>
                </c:pt>
              </c:numCache>
            </c:numRef>
          </c:val>
        </c:ser>
        <c:ser>
          <c:idx val="1"/>
          <c:order val="1"/>
          <c:tx>
            <c:strRef>
              <c:f>Sheet1!$C$1</c:f>
              <c:strCache>
                <c:ptCount val="1"/>
                <c:pt idx="0">
                  <c:v>Female</c:v>
                </c:pt>
              </c:strCache>
            </c:strRef>
          </c:tx>
          <c:spPr>
            <a:solidFill>
              <a:schemeClr val="accent4"/>
            </a:solidFill>
            <a:ln>
              <a:solidFill>
                <a:schemeClr val="tx1"/>
              </a:solidFill>
            </a:ln>
          </c:spPr>
          <c:invertIfNegative val="0"/>
          <c:errBars>
            <c:errBarType val="both"/>
            <c:errValType val="cust"/>
            <c:noEndCap val="0"/>
            <c:plus>
              <c:numRef>
                <c:f>Sheet1!$I$2:$I$5</c:f>
                <c:numCache>
                  <c:formatCode>General</c:formatCode>
                  <c:ptCount val="4"/>
                  <c:pt idx="0">
                    <c:v>6.2328000000000001E-2</c:v>
                  </c:pt>
                  <c:pt idx="1">
                    <c:v>3.8219999999999997E-2</c:v>
                  </c:pt>
                  <c:pt idx="2">
                    <c:v>4.1410880000000004E-2</c:v>
                  </c:pt>
                  <c:pt idx="3">
                    <c:v>3.9356799999999997E-2</c:v>
                  </c:pt>
                </c:numCache>
              </c:numRef>
            </c:plus>
            <c:minus>
              <c:numRef>
                <c:f>Sheet1!$I$2:$I$5</c:f>
                <c:numCache>
                  <c:formatCode>General</c:formatCode>
                  <c:ptCount val="4"/>
                  <c:pt idx="0">
                    <c:v>6.2328000000000001E-2</c:v>
                  </c:pt>
                  <c:pt idx="1">
                    <c:v>3.8219999999999997E-2</c:v>
                  </c:pt>
                  <c:pt idx="2">
                    <c:v>4.1410880000000004E-2</c:v>
                  </c:pt>
                  <c:pt idx="3">
                    <c:v>3.9356799999999997E-2</c:v>
                  </c:pt>
                </c:numCache>
              </c:numRef>
            </c:minus>
          </c:errBars>
          <c:cat>
            <c:numRef>
              <c:f>Sheet1!$A$2:$A$5</c:f>
              <c:numCache>
                <c:formatCode>General</c:formatCode>
                <c:ptCount val="4"/>
                <c:pt idx="0">
                  <c:v>2010</c:v>
                </c:pt>
                <c:pt idx="1">
                  <c:v>2011</c:v>
                </c:pt>
                <c:pt idx="2">
                  <c:v>2012</c:v>
                </c:pt>
                <c:pt idx="3">
                  <c:v>2013</c:v>
                </c:pt>
              </c:numCache>
            </c:numRef>
          </c:cat>
          <c:val>
            <c:numRef>
              <c:f>Sheet1!$C$2:$C$5</c:f>
              <c:numCache>
                <c:formatCode>General</c:formatCode>
                <c:ptCount val="4"/>
                <c:pt idx="0">
                  <c:v>0.23</c:v>
                </c:pt>
                <c:pt idx="1">
                  <c:v>0.24</c:v>
                </c:pt>
                <c:pt idx="2">
                  <c:v>0.26</c:v>
                </c:pt>
                <c:pt idx="3">
                  <c:v>0.25</c:v>
                </c:pt>
              </c:numCache>
            </c:numRef>
          </c:val>
        </c:ser>
        <c:ser>
          <c:idx val="2"/>
          <c:order val="2"/>
          <c:tx>
            <c:strRef>
              <c:f>Sheet1!$D$1</c:f>
              <c:strCache>
                <c:ptCount val="1"/>
                <c:pt idx="0">
                  <c:v>Male</c:v>
                </c:pt>
              </c:strCache>
            </c:strRef>
          </c:tx>
          <c:spPr>
            <a:solidFill>
              <a:schemeClr val="accent4">
                <a:lumMod val="40000"/>
                <a:lumOff val="60000"/>
              </a:schemeClr>
            </a:solidFill>
            <a:ln>
              <a:solidFill>
                <a:schemeClr val="tx1"/>
              </a:solidFill>
            </a:ln>
          </c:spPr>
          <c:invertIfNegative val="0"/>
          <c:errBars>
            <c:errBarType val="both"/>
            <c:errValType val="cust"/>
            <c:noEndCap val="0"/>
            <c:plus>
              <c:numRef>
                <c:f>Sheet1!$J$2:$J$5</c:f>
                <c:numCache>
                  <c:formatCode>General</c:formatCode>
                  <c:ptCount val="4"/>
                  <c:pt idx="0">
                    <c:v>4.1375599999999998E-2</c:v>
                  </c:pt>
                  <c:pt idx="1">
                    <c:v>3.9199999999999999E-2</c:v>
                  </c:pt>
                  <c:pt idx="2">
                    <c:v>4.2963199999999993E-2</c:v>
                  </c:pt>
                  <c:pt idx="3">
                    <c:v>4.92352E-2</c:v>
                  </c:pt>
                </c:numCache>
              </c:numRef>
            </c:plus>
            <c:minus>
              <c:numRef>
                <c:f>Sheet1!$J$2:$J$5</c:f>
                <c:numCache>
                  <c:formatCode>General</c:formatCode>
                  <c:ptCount val="4"/>
                  <c:pt idx="0">
                    <c:v>4.1375599999999998E-2</c:v>
                  </c:pt>
                  <c:pt idx="1">
                    <c:v>3.9199999999999999E-2</c:v>
                  </c:pt>
                  <c:pt idx="2">
                    <c:v>4.2963199999999993E-2</c:v>
                  </c:pt>
                  <c:pt idx="3">
                    <c:v>4.92352E-2</c:v>
                  </c:pt>
                </c:numCache>
              </c:numRef>
            </c:minus>
          </c:errBars>
          <c:cat>
            <c:numRef>
              <c:f>Sheet1!$A$2:$A$5</c:f>
              <c:numCache>
                <c:formatCode>General</c:formatCode>
                <c:ptCount val="4"/>
                <c:pt idx="0">
                  <c:v>2010</c:v>
                </c:pt>
                <c:pt idx="1">
                  <c:v>2011</c:v>
                </c:pt>
                <c:pt idx="2">
                  <c:v>2012</c:v>
                </c:pt>
                <c:pt idx="3">
                  <c:v>2013</c:v>
                </c:pt>
              </c:numCache>
            </c:numRef>
          </c:cat>
          <c:val>
            <c:numRef>
              <c:f>Sheet1!$D$2:$D$5</c:f>
              <c:numCache>
                <c:formatCode>General</c:formatCode>
                <c:ptCount val="4"/>
                <c:pt idx="0">
                  <c:v>0.19</c:v>
                </c:pt>
                <c:pt idx="1">
                  <c:v>0.19</c:v>
                </c:pt>
                <c:pt idx="2">
                  <c:v>0.22</c:v>
                </c:pt>
                <c:pt idx="3">
                  <c:v>0.27</c:v>
                </c:pt>
              </c:numCache>
            </c:numRef>
          </c:val>
        </c:ser>
        <c:dLbls>
          <c:showLegendKey val="0"/>
          <c:showVal val="0"/>
          <c:showCatName val="0"/>
          <c:showSerName val="0"/>
          <c:showPercent val="0"/>
          <c:showBubbleSize val="0"/>
        </c:dLbls>
        <c:gapWidth val="150"/>
        <c:axId val="118672000"/>
        <c:axId val="118677888"/>
      </c:barChart>
      <c:catAx>
        <c:axId val="118672000"/>
        <c:scaling>
          <c:orientation val="minMax"/>
        </c:scaling>
        <c:delete val="0"/>
        <c:axPos val="b"/>
        <c:numFmt formatCode="General" sourceLinked="1"/>
        <c:majorTickMark val="none"/>
        <c:minorTickMark val="none"/>
        <c:tickLblPos val="nextTo"/>
        <c:spPr>
          <a:ln>
            <a:solidFill>
              <a:schemeClr val="tx1"/>
            </a:solidFill>
          </a:ln>
        </c:spPr>
        <c:crossAx val="118677888"/>
        <c:crosses val="autoZero"/>
        <c:auto val="1"/>
        <c:lblAlgn val="ctr"/>
        <c:lblOffset val="100"/>
        <c:noMultiLvlLbl val="0"/>
      </c:catAx>
      <c:valAx>
        <c:axId val="118677888"/>
        <c:scaling>
          <c:orientation val="minMax"/>
          <c:max val="1"/>
        </c:scaling>
        <c:delete val="0"/>
        <c:axPos val="l"/>
        <c:majorGridlines>
          <c:spPr>
            <a:ln>
              <a:prstDash val="dash"/>
            </a:ln>
          </c:spPr>
        </c:majorGridlines>
        <c:numFmt formatCode="General" sourceLinked="1"/>
        <c:majorTickMark val="none"/>
        <c:minorTickMark val="none"/>
        <c:tickLblPos val="nextTo"/>
        <c:spPr>
          <a:ln>
            <a:solidFill>
              <a:schemeClr val="tx1"/>
            </a:solidFill>
          </a:ln>
        </c:spPr>
        <c:crossAx val="118672000"/>
        <c:crosses val="autoZero"/>
        <c:crossBetween val="between"/>
        <c:majorUnit val="0.2"/>
      </c:valAx>
    </c:plotArea>
    <c:legend>
      <c:legendPos val="r"/>
      <c:layout>
        <c:manualLayout>
          <c:xMode val="edge"/>
          <c:yMode val="edge"/>
          <c:x val="0.21428472082015393"/>
          <c:y val="3.3710064259208979E-2"/>
          <c:w val="0.42674092020548715"/>
          <c:h val="0.18344786447148653"/>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15936602815197"/>
          <c:y val="3.1746031746031744E-2"/>
          <c:w val="0.76573508523410483"/>
          <c:h val="0.83182852143482067"/>
        </c:manualLayout>
      </c:layout>
      <c:barChart>
        <c:barDir val="bar"/>
        <c:grouping val="clustered"/>
        <c:varyColors val="0"/>
        <c:ser>
          <c:idx val="0"/>
          <c:order val="0"/>
          <c:tx>
            <c:strRef>
              <c:f>Sheet1!$B$1</c:f>
              <c:strCache>
                <c:ptCount val="1"/>
                <c:pt idx="0">
                  <c:v>rate</c:v>
                </c:pt>
              </c:strCache>
            </c:strRef>
          </c:tx>
          <c:spPr>
            <a:ln>
              <a:solidFill>
                <a:schemeClr val="tx1"/>
              </a:solidFill>
            </a:ln>
          </c:spPr>
          <c:invertIfNegative val="0"/>
          <c:dPt>
            <c:idx val="0"/>
            <c:invertIfNegative val="0"/>
            <c:bubble3D val="0"/>
            <c:spPr>
              <a:solidFill>
                <a:srgbClr val="FB5192"/>
              </a:solidFill>
              <a:ln>
                <a:solidFill>
                  <a:schemeClr val="tx1"/>
                </a:solidFill>
              </a:ln>
            </c:spPr>
          </c:dPt>
          <c:dPt>
            <c:idx val="1"/>
            <c:invertIfNegative val="0"/>
            <c:bubble3D val="0"/>
            <c:spPr>
              <a:solidFill>
                <a:srgbClr val="FB5192"/>
              </a:solidFill>
              <a:ln>
                <a:solidFill>
                  <a:schemeClr val="tx1"/>
                </a:solidFill>
              </a:ln>
            </c:spPr>
          </c:dPt>
          <c:dPt>
            <c:idx val="2"/>
            <c:invertIfNegative val="0"/>
            <c:bubble3D val="0"/>
            <c:spPr>
              <a:solidFill>
                <a:schemeClr val="accent4"/>
              </a:solidFill>
              <a:ln>
                <a:solidFill>
                  <a:schemeClr val="tx1"/>
                </a:solidFill>
              </a:ln>
            </c:spPr>
          </c:dPt>
          <c:dPt>
            <c:idx val="3"/>
            <c:invertIfNegative val="0"/>
            <c:bubble3D val="0"/>
            <c:spPr>
              <a:solidFill>
                <a:srgbClr val="B3A2C7"/>
              </a:solidFill>
              <a:ln>
                <a:solidFill>
                  <a:schemeClr val="tx1"/>
                </a:solidFill>
              </a:ln>
            </c:spPr>
          </c:dPt>
          <c:dPt>
            <c:idx val="4"/>
            <c:invertIfNegative val="0"/>
            <c:bubble3D val="0"/>
            <c:spPr>
              <a:solidFill>
                <a:schemeClr val="accent4">
                  <a:lumMod val="40000"/>
                  <a:lumOff val="60000"/>
                </a:schemeClr>
              </a:solidFill>
              <a:ln>
                <a:solidFill>
                  <a:schemeClr val="tx1"/>
                </a:solidFill>
              </a:ln>
            </c:spPr>
          </c:dPt>
          <c:dPt>
            <c:idx val="5"/>
            <c:invertIfNegative val="0"/>
            <c:bubble3D val="0"/>
            <c:spPr>
              <a:solidFill>
                <a:schemeClr val="accent5">
                  <a:lumMod val="50000"/>
                </a:schemeClr>
              </a:solidFill>
              <a:ln>
                <a:solidFill>
                  <a:schemeClr val="tx1"/>
                </a:solidFill>
              </a:ln>
            </c:spPr>
          </c:dPt>
          <c:dPt>
            <c:idx val="6"/>
            <c:invertIfNegative val="0"/>
            <c:bubble3D val="0"/>
            <c:spPr>
              <a:solidFill>
                <a:schemeClr val="accent5">
                  <a:lumMod val="75000"/>
                </a:schemeClr>
              </a:solidFill>
              <a:ln>
                <a:solidFill>
                  <a:schemeClr val="tx1"/>
                </a:solidFill>
              </a:ln>
            </c:spPr>
          </c:dPt>
          <c:dPt>
            <c:idx val="7"/>
            <c:invertIfNegative val="0"/>
            <c:bubble3D val="0"/>
            <c:spPr>
              <a:solidFill>
                <a:schemeClr val="accent5"/>
              </a:solidFill>
              <a:ln>
                <a:solidFill>
                  <a:schemeClr val="tx1"/>
                </a:solidFill>
              </a:ln>
            </c:spPr>
          </c:dPt>
          <c:dPt>
            <c:idx val="8"/>
            <c:invertIfNegative val="0"/>
            <c:bubble3D val="0"/>
            <c:spPr>
              <a:solidFill>
                <a:schemeClr val="accent5"/>
              </a:solidFill>
              <a:ln>
                <a:solidFill>
                  <a:schemeClr val="tx1"/>
                </a:solidFill>
              </a:ln>
            </c:spPr>
          </c:dPt>
          <c:dPt>
            <c:idx val="9"/>
            <c:invertIfNegative val="0"/>
            <c:bubble3D val="0"/>
            <c:spPr>
              <a:solidFill>
                <a:schemeClr val="accent5">
                  <a:lumMod val="60000"/>
                  <a:lumOff val="40000"/>
                </a:schemeClr>
              </a:solidFill>
              <a:ln>
                <a:solidFill>
                  <a:schemeClr val="tx1"/>
                </a:solidFill>
              </a:ln>
            </c:spPr>
          </c:dPt>
          <c:dPt>
            <c:idx val="10"/>
            <c:invertIfNegative val="0"/>
            <c:bubble3D val="0"/>
            <c:spPr>
              <a:solidFill>
                <a:schemeClr val="accent4">
                  <a:lumMod val="50000"/>
                </a:schemeClr>
              </a:solidFill>
              <a:ln>
                <a:solidFill>
                  <a:schemeClr val="tx1"/>
                </a:solidFill>
              </a:ln>
            </c:spPr>
          </c:dPt>
          <c:dPt>
            <c:idx val="11"/>
            <c:invertIfNegative val="0"/>
            <c:bubble3D val="0"/>
            <c:spPr>
              <a:solidFill>
                <a:schemeClr val="accent4">
                  <a:lumMod val="75000"/>
                </a:schemeClr>
              </a:solidFill>
              <a:ln>
                <a:solidFill>
                  <a:schemeClr val="tx1"/>
                </a:solidFill>
              </a:ln>
            </c:spPr>
          </c:dPt>
          <c:dPt>
            <c:idx val="12"/>
            <c:invertIfNegative val="0"/>
            <c:bubble3D val="0"/>
            <c:spPr>
              <a:solidFill>
                <a:schemeClr val="accent4"/>
              </a:solidFill>
              <a:ln>
                <a:solidFill>
                  <a:schemeClr val="tx1"/>
                </a:solidFill>
              </a:ln>
            </c:spPr>
          </c:dPt>
          <c:dPt>
            <c:idx val="13"/>
            <c:invertIfNegative val="0"/>
            <c:bubble3D val="0"/>
            <c:spPr>
              <a:solidFill>
                <a:schemeClr val="accent4"/>
              </a:solidFill>
              <a:ln>
                <a:solidFill>
                  <a:schemeClr val="tx1"/>
                </a:solidFill>
              </a:ln>
            </c:spPr>
          </c:dPt>
          <c:dPt>
            <c:idx val="14"/>
            <c:invertIfNegative val="0"/>
            <c:bubble3D val="0"/>
            <c:spPr>
              <a:solidFill>
                <a:schemeClr val="accent4">
                  <a:lumMod val="20000"/>
                  <a:lumOff val="80000"/>
                </a:schemeClr>
              </a:solidFill>
              <a:ln>
                <a:solidFill>
                  <a:schemeClr val="tx1"/>
                </a:solidFill>
              </a:ln>
            </c:spPr>
          </c:dPt>
          <c:dPt>
            <c:idx val="15"/>
            <c:invertIfNegative val="0"/>
            <c:bubble3D val="0"/>
            <c:spPr>
              <a:solidFill>
                <a:schemeClr val="accent4">
                  <a:lumMod val="40000"/>
                  <a:lumOff val="60000"/>
                </a:schemeClr>
              </a:solidFill>
              <a:ln>
                <a:solidFill>
                  <a:schemeClr val="tx1"/>
                </a:solidFill>
              </a:ln>
            </c:spPr>
          </c:dPt>
          <c:dPt>
            <c:idx val="16"/>
            <c:invertIfNegative val="0"/>
            <c:bubble3D val="0"/>
            <c:spPr>
              <a:solidFill>
                <a:schemeClr val="accent4">
                  <a:lumMod val="60000"/>
                  <a:lumOff val="40000"/>
                </a:schemeClr>
              </a:solidFill>
              <a:ln>
                <a:solidFill>
                  <a:schemeClr val="tx1"/>
                </a:solidFill>
              </a:ln>
            </c:spPr>
          </c:dPt>
          <c:dPt>
            <c:idx val="17"/>
            <c:invertIfNegative val="0"/>
            <c:bubble3D val="0"/>
            <c:spPr>
              <a:solidFill>
                <a:schemeClr val="accent4">
                  <a:lumMod val="60000"/>
                  <a:lumOff val="40000"/>
                </a:schemeClr>
              </a:solidFill>
              <a:ln>
                <a:solidFill>
                  <a:schemeClr val="tx1"/>
                </a:solidFill>
              </a:ln>
            </c:spPr>
          </c:dPt>
          <c:dPt>
            <c:idx val="18"/>
            <c:invertIfNegative val="0"/>
            <c:bubble3D val="0"/>
            <c:spPr>
              <a:solidFill>
                <a:schemeClr val="accent6">
                  <a:lumMod val="60000"/>
                  <a:lumOff val="40000"/>
                </a:schemeClr>
              </a:solidFill>
              <a:ln>
                <a:solidFill>
                  <a:schemeClr val="tx1"/>
                </a:solidFill>
              </a:ln>
            </c:spPr>
          </c:dPt>
          <c:dPt>
            <c:idx val="19"/>
            <c:invertIfNegative val="0"/>
            <c:bubble3D val="0"/>
            <c:spPr>
              <a:solidFill>
                <a:schemeClr val="accent6">
                  <a:lumMod val="40000"/>
                  <a:lumOff val="60000"/>
                </a:schemeClr>
              </a:solidFill>
              <a:ln>
                <a:solidFill>
                  <a:schemeClr val="tx1"/>
                </a:solidFill>
              </a:ln>
            </c:spPr>
          </c:dPt>
          <c:dPt>
            <c:idx val="20"/>
            <c:invertIfNegative val="0"/>
            <c:bubble3D val="0"/>
            <c:spPr>
              <a:solidFill>
                <a:schemeClr val="accent6">
                  <a:lumMod val="20000"/>
                  <a:lumOff val="80000"/>
                </a:schemeClr>
              </a:solidFill>
              <a:ln>
                <a:solidFill>
                  <a:schemeClr val="tx1"/>
                </a:solidFill>
              </a:ln>
            </c:spPr>
          </c:dPt>
          <c:errBars>
            <c:errBarType val="both"/>
            <c:errValType val="cust"/>
            <c:noEndCap val="0"/>
            <c:plus>
              <c:numRef>
                <c:f>Sheet1!$E$2:$E$10</c:f>
                <c:numCache>
                  <c:formatCode>General</c:formatCode>
                  <c:ptCount val="9"/>
                  <c:pt idx="0">
                    <c:v>0.7056</c:v>
                  </c:pt>
                  <c:pt idx="2">
                    <c:v>1.0192000000000001</c:v>
                  </c:pt>
                  <c:pt idx="3">
                    <c:v>0.82320000000000004</c:v>
                  </c:pt>
                  <c:pt idx="5">
                    <c:v>0.72519999999999996</c:v>
                  </c:pt>
                  <c:pt idx="6">
                    <c:v>3.9788000000000001</c:v>
                  </c:pt>
                  <c:pt idx="7">
                    <c:v>7.4283999999999999</c:v>
                  </c:pt>
                </c:numCache>
              </c:numRef>
            </c:plus>
            <c:minus>
              <c:numRef>
                <c:f>Sheet1!$E$2:$E$10</c:f>
                <c:numCache>
                  <c:formatCode>General</c:formatCode>
                  <c:ptCount val="9"/>
                  <c:pt idx="0">
                    <c:v>0.7056</c:v>
                  </c:pt>
                  <c:pt idx="2">
                    <c:v>1.0192000000000001</c:v>
                  </c:pt>
                  <c:pt idx="3">
                    <c:v>0.82320000000000004</c:v>
                  </c:pt>
                  <c:pt idx="5">
                    <c:v>0.72519999999999996</c:v>
                  </c:pt>
                  <c:pt idx="6">
                    <c:v>3.9788000000000001</c:v>
                  </c:pt>
                  <c:pt idx="7">
                    <c:v>7.4283999999999999</c:v>
                  </c:pt>
                </c:numCache>
              </c:numRef>
            </c:minus>
          </c:errBars>
          <c:cat>
            <c:strRef>
              <c:f>Sheet1!$A$2:$A$10</c:f>
              <c:strCache>
                <c:ptCount val="8"/>
                <c:pt idx="0">
                  <c:v>Total</c:v>
                </c:pt>
                <c:pt idx="2">
                  <c:v>   Male</c:v>
                </c:pt>
                <c:pt idx="3">
                  <c:v>   Female</c:v>
                </c:pt>
                <c:pt idx="5">
                  <c:v>Straight</c:v>
                </c:pt>
                <c:pt idx="6">
                  <c:v>Lesbian/Gay</c:v>
                </c:pt>
                <c:pt idx="7">
                  <c:v>Bisexual</c:v>
                </c:pt>
              </c:strCache>
            </c:strRef>
          </c:cat>
          <c:val>
            <c:numRef>
              <c:f>Sheet1!$B$2:$B$10</c:f>
              <c:numCache>
                <c:formatCode>General</c:formatCode>
                <c:ptCount val="9"/>
                <c:pt idx="0">
                  <c:v>20.16</c:v>
                </c:pt>
                <c:pt idx="2">
                  <c:v>21.81</c:v>
                </c:pt>
                <c:pt idx="3">
                  <c:v>18.579999999999998</c:v>
                </c:pt>
                <c:pt idx="4">
                  <c:v>0</c:v>
                </c:pt>
                <c:pt idx="5">
                  <c:v>20.100000000000001</c:v>
                </c:pt>
                <c:pt idx="6">
                  <c:v>17.3</c:v>
                </c:pt>
                <c:pt idx="7">
                  <c:v>23.7</c:v>
                </c:pt>
              </c:numCache>
            </c:numRef>
          </c:val>
        </c:ser>
        <c:dLbls>
          <c:showLegendKey val="0"/>
          <c:showVal val="0"/>
          <c:showCatName val="0"/>
          <c:showSerName val="0"/>
          <c:showPercent val="0"/>
          <c:showBubbleSize val="0"/>
        </c:dLbls>
        <c:gapWidth val="0"/>
        <c:axId val="118736000"/>
        <c:axId val="118737536"/>
      </c:barChart>
      <c:barChart>
        <c:barDir val="bar"/>
        <c:grouping val="clustered"/>
        <c:varyColors val="0"/>
        <c:ser>
          <c:idx val="1"/>
          <c:order val="1"/>
          <c:tx>
            <c:strRef>
              <c:f>Sheet1!$F$1</c:f>
              <c:strCache>
                <c:ptCount val="1"/>
                <c:pt idx="0">
                  <c:v>Target</c:v>
                </c:pt>
              </c:strCache>
            </c:strRef>
          </c:tx>
          <c:spPr>
            <a:noFill/>
            <a:ln>
              <a:noFill/>
            </a:ln>
          </c:spPr>
          <c:invertIfNegative val="0"/>
          <c:trendline>
            <c:spPr>
              <a:ln w="44450">
                <a:solidFill>
                  <a:schemeClr val="tx1"/>
                </a:solidFill>
                <a:prstDash val="sysDash"/>
              </a:ln>
            </c:spPr>
            <c:trendlineType val="linear"/>
            <c:dispRSqr val="0"/>
            <c:dispEq val="0"/>
          </c:trendline>
          <c:cat>
            <c:strRef>
              <c:f>Sheet1!$A$2:$A$10</c:f>
              <c:strCache>
                <c:ptCount val="8"/>
                <c:pt idx="0">
                  <c:v>Total</c:v>
                </c:pt>
                <c:pt idx="2">
                  <c:v>   Male</c:v>
                </c:pt>
                <c:pt idx="3">
                  <c:v>   Female</c:v>
                </c:pt>
                <c:pt idx="5">
                  <c:v>Straight</c:v>
                </c:pt>
                <c:pt idx="6">
                  <c:v>Lesbian/Gay</c:v>
                </c:pt>
                <c:pt idx="7">
                  <c:v>Bisexual</c:v>
                </c:pt>
              </c:strCache>
            </c:strRef>
          </c:cat>
          <c:val>
            <c:numRef>
              <c:f>Sheet1!$F$2:$F$9</c:f>
              <c:numCache>
                <c:formatCode>General</c:formatCode>
                <c:ptCount val="8"/>
              </c:numCache>
            </c:numRef>
          </c:val>
        </c:ser>
        <c:dLbls>
          <c:showLegendKey val="0"/>
          <c:showVal val="0"/>
          <c:showCatName val="0"/>
          <c:showSerName val="0"/>
          <c:showPercent val="0"/>
          <c:showBubbleSize val="0"/>
        </c:dLbls>
        <c:gapWidth val="500"/>
        <c:overlap val="-100"/>
        <c:axId val="118749440"/>
        <c:axId val="118747904"/>
      </c:barChart>
      <c:catAx>
        <c:axId val="118736000"/>
        <c:scaling>
          <c:orientation val="maxMin"/>
        </c:scaling>
        <c:delete val="0"/>
        <c:axPos val="l"/>
        <c:numFmt formatCode="General" sourceLinked="1"/>
        <c:majorTickMark val="none"/>
        <c:minorTickMark val="none"/>
        <c:tickLblPos val="nextTo"/>
        <c:spPr>
          <a:ln>
            <a:solidFill>
              <a:schemeClr val="tx1"/>
            </a:solidFill>
          </a:ln>
        </c:spPr>
        <c:txPr>
          <a:bodyPr/>
          <a:lstStyle/>
          <a:p>
            <a:pPr>
              <a:defRPr sz="1200">
                <a:latin typeface="Tahoma" pitchFamily="34" charset="0"/>
                <a:ea typeface="Tahoma" pitchFamily="34" charset="0"/>
                <a:cs typeface="Tahoma" pitchFamily="34" charset="0"/>
              </a:defRPr>
            </a:pPr>
            <a:endParaRPr lang="en-US"/>
          </a:p>
        </c:txPr>
        <c:crossAx val="118737536"/>
        <c:crosses val="autoZero"/>
        <c:auto val="1"/>
        <c:lblAlgn val="ctr"/>
        <c:lblOffset val="9"/>
        <c:noMultiLvlLbl val="0"/>
      </c:catAx>
      <c:valAx>
        <c:axId val="118737536"/>
        <c:scaling>
          <c:orientation val="minMax"/>
          <c:max val="40"/>
          <c:min val="0"/>
        </c:scaling>
        <c:delete val="0"/>
        <c:axPos val="b"/>
        <c:majorGridlines>
          <c:spPr>
            <a:ln cmpd="sng">
              <a:solidFill>
                <a:schemeClr val="bg1">
                  <a:lumMod val="85000"/>
                </a:schemeClr>
              </a:solidFill>
              <a:prstDash val="sysDash"/>
            </a:ln>
          </c:spPr>
        </c:majorGridlines>
        <c:title>
          <c:tx>
            <c:rich>
              <a:bodyPr/>
              <a:lstStyle/>
              <a:p>
                <a:pPr algn="r">
                  <a:defRPr/>
                </a:pPr>
                <a:r>
                  <a:rPr lang="en-US" sz="1500" dirty="0" smtClean="0">
                    <a:latin typeface="Tahoma" pitchFamily="34" charset="0"/>
                    <a:ea typeface="Tahoma" pitchFamily="34" charset="0"/>
                    <a:cs typeface="Tahoma" pitchFamily="34" charset="0"/>
                  </a:rPr>
                  <a:t>Percent</a:t>
                </a:r>
                <a:endParaRPr lang="en-US" sz="1500" dirty="0">
                  <a:latin typeface="Tahoma" pitchFamily="34" charset="0"/>
                  <a:ea typeface="Tahoma" pitchFamily="34" charset="0"/>
                  <a:cs typeface="Tahoma" pitchFamily="34" charset="0"/>
                </a:endParaRPr>
              </a:p>
            </c:rich>
          </c:tx>
          <c:layout>
            <c:manualLayout>
              <c:xMode val="edge"/>
              <c:yMode val="edge"/>
              <c:x val="0.53915424393372002"/>
              <c:y val="0.92639652312505139"/>
            </c:manualLayout>
          </c:layout>
          <c:overlay val="0"/>
        </c:title>
        <c:numFmt formatCode="0" sourceLinked="0"/>
        <c:majorTickMark val="in"/>
        <c:minorTickMark val="none"/>
        <c:tickLblPos val="high"/>
        <c:spPr>
          <a:ln>
            <a:solidFill>
              <a:schemeClr val="tx1"/>
            </a:solidFill>
          </a:ln>
        </c:spPr>
        <c:txPr>
          <a:bodyPr/>
          <a:lstStyle/>
          <a:p>
            <a:pPr>
              <a:defRPr sz="1400">
                <a:latin typeface="Tahoma" pitchFamily="34" charset="0"/>
                <a:ea typeface="Tahoma" pitchFamily="34" charset="0"/>
                <a:cs typeface="Tahoma" pitchFamily="34" charset="0"/>
              </a:defRPr>
            </a:pPr>
            <a:endParaRPr lang="en-US"/>
          </a:p>
        </c:txPr>
        <c:crossAx val="118736000"/>
        <c:crosses val="max"/>
        <c:crossBetween val="between"/>
        <c:majorUnit val="10"/>
      </c:valAx>
      <c:valAx>
        <c:axId val="118747904"/>
        <c:scaling>
          <c:orientation val="minMax"/>
          <c:max val="300"/>
          <c:min val="0"/>
        </c:scaling>
        <c:delete val="1"/>
        <c:axPos val="t"/>
        <c:numFmt formatCode="General" sourceLinked="1"/>
        <c:majorTickMark val="out"/>
        <c:minorTickMark val="none"/>
        <c:tickLblPos val="none"/>
        <c:crossAx val="118749440"/>
        <c:crosses val="max"/>
        <c:crossBetween val="between"/>
        <c:majorUnit val="50"/>
      </c:valAx>
      <c:catAx>
        <c:axId val="118749440"/>
        <c:scaling>
          <c:orientation val="minMax"/>
        </c:scaling>
        <c:delete val="1"/>
        <c:axPos val="l"/>
        <c:majorTickMark val="out"/>
        <c:minorTickMark val="none"/>
        <c:tickLblPos val="none"/>
        <c:crossAx val="118747904"/>
        <c:crosses val="autoZero"/>
        <c:auto val="1"/>
        <c:lblAlgn val="ctr"/>
        <c:lblOffset val="100"/>
        <c:noMultiLvlLbl val="0"/>
      </c:cat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bg1">
                  <a:lumMod val="85000"/>
                </a:schemeClr>
              </a:solidFill>
              <a:ln>
                <a:solidFill>
                  <a:schemeClr val="tx1"/>
                </a:solidFill>
              </a:ln>
            </c:spPr>
          </c:dPt>
          <c:dPt>
            <c:idx val="1"/>
            <c:invertIfNegative val="0"/>
            <c:bubble3D val="0"/>
            <c:spPr>
              <a:solidFill>
                <a:schemeClr val="bg1">
                  <a:lumMod val="65000"/>
                </a:schemeClr>
              </a:solidFill>
              <a:ln>
                <a:solidFill>
                  <a:schemeClr val="tx1"/>
                </a:solidFill>
              </a:ln>
            </c:spPr>
          </c:dPt>
          <c:errBars>
            <c:errBarType val="both"/>
            <c:errValType val="cust"/>
            <c:noEndCap val="0"/>
            <c:plus>
              <c:numRef>
                <c:f>Sheet1!$E$2:$E$3</c:f>
                <c:numCache>
                  <c:formatCode>General</c:formatCode>
                  <c:ptCount val="2"/>
                  <c:pt idx="0">
                    <c:v>0.72519999999999996</c:v>
                  </c:pt>
                  <c:pt idx="1">
                    <c:v>0.84279999999999999</c:v>
                  </c:pt>
                </c:numCache>
              </c:numRef>
            </c:plus>
            <c:minus>
              <c:numRef>
                <c:f>Sheet1!$E$2:$E$3</c:f>
                <c:numCache>
                  <c:formatCode>General</c:formatCode>
                  <c:ptCount val="2"/>
                  <c:pt idx="0">
                    <c:v>0.72519999999999996</c:v>
                  </c:pt>
                  <c:pt idx="1">
                    <c:v>0.84279999999999999</c:v>
                  </c:pt>
                </c:numCache>
              </c:numRef>
            </c:minus>
          </c:errBars>
          <c:cat>
            <c:strRef>
              <c:f>Sheet1!$A$2:$A$3</c:f>
              <c:strCache>
                <c:ptCount val="2"/>
                <c:pt idx="0">
                  <c:v>2013</c:v>
                </c:pt>
                <c:pt idx="1">
                  <c:v>2014 Jan-June </c:v>
                </c:pt>
              </c:strCache>
            </c:strRef>
          </c:cat>
          <c:val>
            <c:numRef>
              <c:f>Sheet1!$B$2:$B$3</c:f>
              <c:numCache>
                <c:formatCode>General</c:formatCode>
                <c:ptCount val="2"/>
                <c:pt idx="0">
                  <c:v>20.399999999999999</c:v>
                </c:pt>
                <c:pt idx="1">
                  <c:v>17</c:v>
                </c:pt>
              </c:numCache>
            </c:numRef>
          </c:val>
        </c:ser>
        <c:dLbls>
          <c:showLegendKey val="0"/>
          <c:showVal val="0"/>
          <c:showCatName val="0"/>
          <c:showSerName val="0"/>
          <c:showPercent val="0"/>
          <c:showBubbleSize val="0"/>
        </c:dLbls>
        <c:gapWidth val="150"/>
        <c:axId val="119083776"/>
        <c:axId val="119085312"/>
      </c:barChart>
      <c:catAx>
        <c:axId val="119083776"/>
        <c:scaling>
          <c:orientation val="minMax"/>
        </c:scaling>
        <c:delete val="0"/>
        <c:axPos val="b"/>
        <c:majorTickMark val="none"/>
        <c:minorTickMark val="none"/>
        <c:tickLblPos val="nextTo"/>
        <c:txPr>
          <a:bodyPr/>
          <a:lstStyle/>
          <a:p>
            <a:pPr>
              <a:defRPr sz="1400"/>
            </a:pPr>
            <a:endParaRPr lang="en-US"/>
          </a:p>
        </c:txPr>
        <c:crossAx val="119085312"/>
        <c:crosses val="autoZero"/>
        <c:auto val="1"/>
        <c:lblAlgn val="ctr"/>
        <c:lblOffset val="100"/>
        <c:noMultiLvlLbl val="0"/>
      </c:catAx>
      <c:valAx>
        <c:axId val="119085312"/>
        <c:scaling>
          <c:orientation val="minMax"/>
          <c:max val="25"/>
        </c:scaling>
        <c:delete val="0"/>
        <c:axPos val="l"/>
        <c:majorGridlines>
          <c:spPr>
            <a:ln>
              <a:solidFill>
                <a:schemeClr val="bg1">
                  <a:lumMod val="85000"/>
                </a:schemeClr>
              </a:solidFill>
              <a:prstDash val="dash"/>
            </a:ln>
          </c:spPr>
        </c:majorGridlines>
        <c:numFmt formatCode="General" sourceLinked="1"/>
        <c:majorTickMark val="none"/>
        <c:minorTickMark val="none"/>
        <c:tickLblPos val="nextTo"/>
        <c:txPr>
          <a:bodyPr/>
          <a:lstStyle/>
          <a:p>
            <a:pPr>
              <a:defRPr sz="1400"/>
            </a:pPr>
            <a:endParaRPr lang="en-US"/>
          </a:p>
        </c:txPr>
        <c:crossAx val="119083776"/>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15936602815197"/>
          <c:y val="3.3383498433663512E-2"/>
          <c:w val="0.77109205793144164"/>
          <c:h val="0.81467389911138433"/>
        </c:manualLayout>
      </c:layout>
      <c:barChart>
        <c:barDir val="bar"/>
        <c:grouping val="clustered"/>
        <c:varyColors val="0"/>
        <c:ser>
          <c:idx val="0"/>
          <c:order val="0"/>
          <c:tx>
            <c:strRef>
              <c:f>Sheet1!$B$1</c:f>
              <c:strCache>
                <c:ptCount val="1"/>
                <c:pt idx="0">
                  <c:v>rate</c:v>
                </c:pt>
              </c:strCache>
            </c:strRef>
          </c:tx>
          <c:spPr>
            <a:ln>
              <a:solidFill>
                <a:schemeClr val="tx1"/>
              </a:solidFill>
            </a:ln>
          </c:spPr>
          <c:invertIfNegative val="0"/>
          <c:dPt>
            <c:idx val="0"/>
            <c:invertIfNegative val="0"/>
            <c:bubble3D val="0"/>
            <c:spPr>
              <a:solidFill>
                <a:schemeClr val="bg1">
                  <a:lumMod val="65000"/>
                </a:schemeClr>
              </a:solidFill>
              <a:ln>
                <a:solidFill>
                  <a:schemeClr val="tx1"/>
                </a:solidFill>
              </a:ln>
            </c:spPr>
          </c:dPt>
          <c:dPt>
            <c:idx val="1"/>
            <c:invertIfNegative val="0"/>
            <c:bubble3D val="0"/>
            <c:spPr>
              <a:solidFill>
                <a:srgbClr val="FB5192"/>
              </a:solidFill>
              <a:ln>
                <a:solidFill>
                  <a:schemeClr val="tx1"/>
                </a:solidFill>
              </a:ln>
            </c:spPr>
          </c:dPt>
          <c:dPt>
            <c:idx val="2"/>
            <c:invertIfNegative val="0"/>
            <c:bubble3D val="0"/>
            <c:spPr>
              <a:solidFill>
                <a:srgbClr val="FB5192"/>
              </a:solidFill>
              <a:ln>
                <a:solidFill>
                  <a:schemeClr val="tx1"/>
                </a:solidFill>
              </a:ln>
            </c:spPr>
          </c:dPt>
          <c:dPt>
            <c:idx val="3"/>
            <c:invertIfNegative val="0"/>
            <c:bubble3D val="0"/>
            <c:spPr>
              <a:solidFill>
                <a:schemeClr val="accent4"/>
              </a:solidFill>
              <a:ln>
                <a:solidFill>
                  <a:schemeClr val="tx1"/>
                </a:solidFill>
              </a:ln>
            </c:spPr>
          </c:dPt>
          <c:dPt>
            <c:idx val="4"/>
            <c:invertIfNegative val="0"/>
            <c:bubble3D val="0"/>
            <c:spPr>
              <a:solidFill>
                <a:schemeClr val="accent4">
                  <a:lumMod val="40000"/>
                  <a:lumOff val="60000"/>
                </a:schemeClr>
              </a:solidFill>
              <a:ln>
                <a:solidFill>
                  <a:schemeClr val="tx1"/>
                </a:solidFill>
              </a:ln>
            </c:spPr>
          </c:dPt>
          <c:dPt>
            <c:idx val="5"/>
            <c:invertIfNegative val="0"/>
            <c:bubble3D val="0"/>
            <c:spPr>
              <a:solidFill>
                <a:schemeClr val="accent4">
                  <a:lumMod val="60000"/>
                  <a:lumOff val="40000"/>
                </a:schemeClr>
              </a:solidFill>
              <a:ln>
                <a:solidFill>
                  <a:schemeClr val="tx1"/>
                </a:solidFill>
              </a:ln>
            </c:spPr>
          </c:dPt>
          <c:dPt>
            <c:idx val="6"/>
            <c:invertIfNegative val="0"/>
            <c:bubble3D val="0"/>
            <c:spPr>
              <a:solidFill>
                <a:schemeClr val="accent3">
                  <a:lumMod val="50000"/>
                </a:schemeClr>
              </a:solidFill>
              <a:ln>
                <a:solidFill>
                  <a:schemeClr val="tx1"/>
                </a:solidFill>
              </a:ln>
            </c:spPr>
          </c:dPt>
          <c:dPt>
            <c:idx val="7"/>
            <c:invertIfNegative val="0"/>
            <c:bubble3D val="0"/>
            <c:spPr>
              <a:solidFill>
                <a:schemeClr val="accent3">
                  <a:lumMod val="75000"/>
                </a:schemeClr>
              </a:solidFill>
              <a:ln>
                <a:solidFill>
                  <a:schemeClr val="tx1"/>
                </a:solidFill>
              </a:ln>
            </c:spPr>
          </c:dPt>
          <c:dPt>
            <c:idx val="8"/>
            <c:invertIfNegative val="0"/>
            <c:bubble3D val="0"/>
            <c:spPr>
              <a:solidFill>
                <a:schemeClr val="accent3"/>
              </a:solidFill>
              <a:ln>
                <a:solidFill>
                  <a:schemeClr val="tx1"/>
                </a:solidFill>
              </a:ln>
            </c:spPr>
          </c:dPt>
          <c:dPt>
            <c:idx val="9"/>
            <c:invertIfNegative val="0"/>
            <c:bubble3D val="0"/>
            <c:spPr>
              <a:solidFill>
                <a:schemeClr val="accent3">
                  <a:lumMod val="60000"/>
                  <a:lumOff val="40000"/>
                </a:schemeClr>
              </a:solidFill>
              <a:ln>
                <a:solidFill>
                  <a:schemeClr val="tx1"/>
                </a:solidFill>
              </a:ln>
            </c:spPr>
          </c:dPt>
          <c:dPt>
            <c:idx val="10"/>
            <c:invertIfNegative val="0"/>
            <c:bubble3D val="0"/>
            <c:spPr>
              <a:solidFill>
                <a:schemeClr val="accent5">
                  <a:lumMod val="75000"/>
                </a:schemeClr>
              </a:solidFill>
              <a:ln>
                <a:solidFill>
                  <a:schemeClr val="tx1"/>
                </a:solidFill>
              </a:ln>
            </c:spPr>
          </c:dPt>
          <c:dPt>
            <c:idx val="11"/>
            <c:invertIfNegative val="0"/>
            <c:bubble3D val="0"/>
            <c:spPr>
              <a:solidFill>
                <a:schemeClr val="accent4">
                  <a:lumMod val="50000"/>
                </a:schemeClr>
              </a:solidFill>
              <a:ln>
                <a:solidFill>
                  <a:schemeClr val="tx1"/>
                </a:solidFill>
              </a:ln>
            </c:spPr>
          </c:dPt>
          <c:dPt>
            <c:idx val="12"/>
            <c:invertIfNegative val="0"/>
            <c:bubble3D val="0"/>
            <c:spPr>
              <a:solidFill>
                <a:schemeClr val="accent4">
                  <a:lumMod val="75000"/>
                </a:schemeClr>
              </a:solidFill>
              <a:ln>
                <a:solidFill>
                  <a:schemeClr val="tx1"/>
                </a:solidFill>
              </a:ln>
            </c:spPr>
          </c:dPt>
          <c:dPt>
            <c:idx val="13"/>
            <c:invertIfNegative val="0"/>
            <c:bubble3D val="0"/>
            <c:spPr>
              <a:solidFill>
                <a:schemeClr val="accent4"/>
              </a:solidFill>
              <a:ln>
                <a:solidFill>
                  <a:schemeClr val="tx1"/>
                </a:solidFill>
              </a:ln>
            </c:spPr>
          </c:dPt>
          <c:dPt>
            <c:idx val="14"/>
            <c:invertIfNegative val="0"/>
            <c:bubble3D val="0"/>
            <c:spPr>
              <a:solidFill>
                <a:schemeClr val="accent3">
                  <a:lumMod val="60000"/>
                  <a:lumOff val="40000"/>
                </a:schemeClr>
              </a:solidFill>
              <a:ln>
                <a:solidFill>
                  <a:schemeClr val="tx1"/>
                </a:solidFill>
              </a:ln>
            </c:spPr>
          </c:dPt>
          <c:dPt>
            <c:idx val="15"/>
            <c:invertIfNegative val="0"/>
            <c:bubble3D val="0"/>
            <c:spPr>
              <a:solidFill>
                <a:schemeClr val="accent4">
                  <a:lumMod val="20000"/>
                  <a:lumOff val="80000"/>
                </a:schemeClr>
              </a:solidFill>
              <a:ln>
                <a:solidFill>
                  <a:schemeClr val="tx1"/>
                </a:solidFill>
              </a:ln>
            </c:spPr>
          </c:dPt>
          <c:dPt>
            <c:idx val="16"/>
            <c:invertIfNegative val="0"/>
            <c:bubble3D val="0"/>
            <c:spPr>
              <a:solidFill>
                <a:schemeClr val="accent4">
                  <a:lumMod val="40000"/>
                  <a:lumOff val="60000"/>
                </a:schemeClr>
              </a:solidFill>
              <a:ln>
                <a:solidFill>
                  <a:schemeClr val="tx1"/>
                </a:solidFill>
              </a:ln>
            </c:spPr>
          </c:dPt>
          <c:dPt>
            <c:idx val="17"/>
            <c:invertIfNegative val="0"/>
            <c:bubble3D val="0"/>
            <c:spPr>
              <a:solidFill>
                <a:schemeClr val="accent4">
                  <a:lumMod val="60000"/>
                  <a:lumOff val="40000"/>
                </a:schemeClr>
              </a:solidFill>
              <a:ln>
                <a:solidFill>
                  <a:schemeClr val="tx1"/>
                </a:solidFill>
              </a:ln>
            </c:spPr>
          </c:dPt>
          <c:dPt>
            <c:idx val="18"/>
            <c:invertIfNegative val="0"/>
            <c:bubble3D val="0"/>
            <c:spPr>
              <a:solidFill>
                <a:schemeClr val="accent6">
                  <a:lumMod val="60000"/>
                  <a:lumOff val="40000"/>
                </a:schemeClr>
              </a:solidFill>
              <a:ln>
                <a:solidFill>
                  <a:schemeClr val="tx1"/>
                </a:solidFill>
              </a:ln>
            </c:spPr>
          </c:dPt>
          <c:dPt>
            <c:idx val="19"/>
            <c:invertIfNegative val="0"/>
            <c:bubble3D val="0"/>
            <c:spPr>
              <a:solidFill>
                <a:schemeClr val="accent6">
                  <a:lumMod val="40000"/>
                  <a:lumOff val="60000"/>
                </a:schemeClr>
              </a:solidFill>
              <a:ln>
                <a:solidFill>
                  <a:schemeClr val="tx1"/>
                </a:solidFill>
              </a:ln>
            </c:spPr>
          </c:dPt>
          <c:dPt>
            <c:idx val="20"/>
            <c:invertIfNegative val="0"/>
            <c:bubble3D val="0"/>
            <c:spPr>
              <a:solidFill>
                <a:schemeClr val="accent6">
                  <a:lumMod val="20000"/>
                  <a:lumOff val="80000"/>
                </a:schemeClr>
              </a:solidFill>
              <a:ln>
                <a:solidFill>
                  <a:schemeClr val="tx1"/>
                </a:solidFill>
              </a:ln>
            </c:spPr>
          </c:dPt>
          <c:errBars>
            <c:errBarType val="both"/>
            <c:errValType val="cust"/>
            <c:noEndCap val="0"/>
            <c:plus>
              <c:numRef>
                <c:f>Sheet1!$E$2:$E$11</c:f>
                <c:numCache>
                  <c:formatCode>General</c:formatCode>
                  <c:ptCount val="10"/>
                  <c:pt idx="1">
                    <c:v>0.67619999999999991</c:v>
                  </c:pt>
                  <c:pt idx="3">
                    <c:v>0.78400000000000003</c:v>
                  </c:pt>
                  <c:pt idx="4">
                    <c:v>1.0544800000000001</c:v>
                  </c:pt>
                  <c:pt idx="6">
                    <c:v>0.68599999999999994</c:v>
                  </c:pt>
                  <c:pt idx="7">
                    <c:v>4.9000000000000004</c:v>
                  </c:pt>
                  <c:pt idx="8">
                    <c:v>8.0359999999999996</c:v>
                  </c:pt>
                </c:numCache>
              </c:numRef>
            </c:plus>
            <c:minus>
              <c:numRef>
                <c:f>Sheet1!$E$2:$E$11</c:f>
                <c:numCache>
                  <c:formatCode>General</c:formatCode>
                  <c:ptCount val="10"/>
                  <c:pt idx="1">
                    <c:v>0.67619999999999991</c:v>
                  </c:pt>
                  <c:pt idx="3">
                    <c:v>0.78400000000000003</c:v>
                  </c:pt>
                  <c:pt idx="4">
                    <c:v>1.0544800000000001</c:v>
                  </c:pt>
                  <c:pt idx="6">
                    <c:v>0.68599999999999994</c:v>
                  </c:pt>
                  <c:pt idx="7">
                    <c:v>4.9000000000000004</c:v>
                  </c:pt>
                  <c:pt idx="8">
                    <c:v>8.0359999999999996</c:v>
                  </c:pt>
                </c:numCache>
              </c:numRef>
            </c:minus>
          </c:errBars>
          <c:cat>
            <c:strRef>
              <c:f>Sheet1!$A$2:$A$11</c:f>
              <c:strCache>
                <c:ptCount val="9"/>
                <c:pt idx="1">
                  <c:v>Total</c:v>
                </c:pt>
                <c:pt idx="3">
                  <c:v>   Female</c:v>
                </c:pt>
                <c:pt idx="4">
                  <c:v>   Male</c:v>
                </c:pt>
                <c:pt idx="6">
                  <c:v>Straight</c:v>
                </c:pt>
                <c:pt idx="7">
                  <c:v>Gay/Lesbian</c:v>
                </c:pt>
                <c:pt idx="8">
                  <c:v>Bisexual</c:v>
                </c:pt>
              </c:strCache>
            </c:strRef>
          </c:cat>
          <c:val>
            <c:numRef>
              <c:f>Sheet1!$B$2:$B$11</c:f>
              <c:numCache>
                <c:formatCode>0.0</c:formatCode>
                <c:ptCount val="10"/>
                <c:pt idx="1">
                  <c:v>80.8</c:v>
                </c:pt>
                <c:pt idx="3">
                  <c:v>85.1</c:v>
                </c:pt>
                <c:pt idx="4">
                  <c:v>76.3</c:v>
                </c:pt>
                <c:pt idx="5" formatCode="General">
                  <c:v>0</c:v>
                </c:pt>
                <c:pt idx="6" formatCode="General">
                  <c:v>81</c:v>
                </c:pt>
                <c:pt idx="7" formatCode="General">
                  <c:v>78.599999999999994</c:v>
                </c:pt>
                <c:pt idx="8" formatCode="General">
                  <c:v>72.5</c:v>
                </c:pt>
              </c:numCache>
            </c:numRef>
          </c:val>
        </c:ser>
        <c:dLbls>
          <c:showLegendKey val="0"/>
          <c:showVal val="0"/>
          <c:showCatName val="0"/>
          <c:showSerName val="0"/>
          <c:showPercent val="0"/>
          <c:showBubbleSize val="0"/>
        </c:dLbls>
        <c:gapWidth val="0"/>
        <c:axId val="119507584"/>
        <c:axId val="119513472"/>
      </c:barChart>
      <c:barChart>
        <c:barDir val="bar"/>
        <c:grouping val="clustered"/>
        <c:varyColors val="0"/>
        <c:ser>
          <c:idx val="1"/>
          <c:order val="1"/>
          <c:tx>
            <c:strRef>
              <c:f>Sheet1!$F$1</c:f>
              <c:strCache>
                <c:ptCount val="1"/>
                <c:pt idx="0">
                  <c:v>Target</c:v>
                </c:pt>
              </c:strCache>
            </c:strRef>
          </c:tx>
          <c:spPr>
            <a:noFill/>
            <a:ln>
              <a:noFill/>
            </a:ln>
          </c:spPr>
          <c:invertIfNegative val="0"/>
          <c:trendline>
            <c:spPr>
              <a:ln w="44450">
                <a:solidFill>
                  <a:schemeClr val="tx1"/>
                </a:solidFill>
                <a:prstDash val="sysDash"/>
              </a:ln>
            </c:spPr>
            <c:trendlineType val="linear"/>
            <c:dispRSqr val="0"/>
            <c:dispEq val="0"/>
          </c:trendline>
          <c:cat>
            <c:strRef>
              <c:f>Sheet1!$A$2:$A$11</c:f>
              <c:strCache>
                <c:ptCount val="9"/>
                <c:pt idx="1">
                  <c:v>Total</c:v>
                </c:pt>
                <c:pt idx="3">
                  <c:v>   Female</c:v>
                </c:pt>
                <c:pt idx="4">
                  <c:v>   Male</c:v>
                </c:pt>
                <c:pt idx="6">
                  <c:v>Straight</c:v>
                </c:pt>
                <c:pt idx="7">
                  <c:v>Gay/Lesbian</c:v>
                </c:pt>
                <c:pt idx="8">
                  <c:v>Bisexual</c:v>
                </c:pt>
              </c:strCache>
            </c:strRef>
          </c:cat>
          <c:val>
            <c:numRef>
              <c:f>Sheet1!$F$2:$F$11</c:f>
              <c:numCache>
                <c:formatCode>General</c:formatCode>
                <c:ptCount val="10"/>
                <c:pt idx="0">
                  <c:v>89.4</c:v>
                </c:pt>
                <c:pt idx="9">
                  <c:v>89.4</c:v>
                </c:pt>
              </c:numCache>
            </c:numRef>
          </c:val>
        </c:ser>
        <c:dLbls>
          <c:showLegendKey val="0"/>
          <c:showVal val="0"/>
          <c:showCatName val="0"/>
          <c:showSerName val="0"/>
          <c:showPercent val="0"/>
          <c:showBubbleSize val="0"/>
        </c:dLbls>
        <c:gapWidth val="500"/>
        <c:overlap val="-100"/>
        <c:axId val="119517184"/>
        <c:axId val="119515392"/>
      </c:barChart>
      <c:catAx>
        <c:axId val="119507584"/>
        <c:scaling>
          <c:orientation val="maxMin"/>
        </c:scaling>
        <c:delete val="0"/>
        <c:axPos val="l"/>
        <c:numFmt formatCode="General" sourceLinked="1"/>
        <c:majorTickMark val="none"/>
        <c:minorTickMark val="none"/>
        <c:tickLblPos val="nextTo"/>
        <c:spPr>
          <a:ln>
            <a:solidFill>
              <a:schemeClr val="tx1"/>
            </a:solidFill>
          </a:ln>
        </c:spPr>
        <c:txPr>
          <a:bodyPr/>
          <a:lstStyle/>
          <a:p>
            <a:pPr>
              <a:defRPr sz="1200">
                <a:latin typeface="Tahoma" pitchFamily="34" charset="0"/>
                <a:ea typeface="Tahoma" pitchFamily="34" charset="0"/>
                <a:cs typeface="Tahoma" pitchFamily="34" charset="0"/>
              </a:defRPr>
            </a:pPr>
            <a:endParaRPr lang="en-US"/>
          </a:p>
        </c:txPr>
        <c:crossAx val="119513472"/>
        <c:crosses val="autoZero"/>
        <c:auto val="1"/>
        <c:lblAlgn val="ctr"/>
        <c:lblOffset val="9"/>
        <c:noMultiLvlLbl val="0"/>
      </c:catAx>
      <c:valAx>
        <c:axId val="119513472"/>
        <c:scaling>
          <c:orientation val="minMax"/>
          <c:max val="100"/>
          <c:min val="0"/>
        </c:scaling>
        <c:delete val="0"/>
        <c:axPos val="b"/>
        <c:majorGridlines>
          <c:spPr>
            <a:ln cmpd="sng">
              <a:solidFill>
                <a:schemeClr val="bg1">
                  <a:lumMod val="85000"/>
                </a:schemeClr>
              </a:solidFill>
              <a:prstDash val="sysDash"/>
            </a:ln>
          </c:spPr>
        </c:majorGridlines>
        <c:title>
          <c:tx>
            <c:rich>
              <a:bodyPr/>
              <a:lstStyle/>
              <a:p>
                <a:pPr algn="r">
                  <a:defRPr/>
                </a:pPr>
                <a:r>
                  <a:rPr lang="en-US" sz="1500" dirty="0" smtClean="0">
                    <a:latin typeface="Tahoma" pitchFamily="34" charset="0"/>
                    <a:ea typeface="Tahoma" pitchFamily="34" charset="0"/>
                    <a:cs typeface="Tahoma" pitchFamily="34" charset="0"/>
                  </a:rPr>
                  <a:t>Percent</a:t>
                </a:r>
                <a:endParaRPr lang="en-US" sz="1500" dirty="0">
                  <a:latin typeface="Tahoma" pitchFamily="34" charset="0"/>
                  <a:ea typeface="Tahoma" pitchFamily="34" charset="0"/>
                  <a:cs typeface="Tahoma" pitchFamily="34" charset="0"/>
                </a:endParaRPr>
              </a:p>
            </c:rich>
          </c:tx>
          <c:layout>
            <c:manualLayout>
              <c:xMode val="edge"/>
              <c:yMode val="edge"/>
              <c:x val="0.50901359957742509"/>
              <c:y val="0.90628157808398946"/>
            </c:manualLayout>
          </c:layout>
          <c:overlay val="0"/>
        </c:title>
        <c:numFmt formatCode="0" sourceLinked="0"/>
        <c:majorTickMark val="in"/>
        <c:minorTickMark val="none"/>
        <c:tickLblPos val="high"/>
        <c:spPr>
          <a:ln>
            <a:solidFill>
              <a:schemeClr val="tx1"/>
            </a:solidFill>
          </a:ln>
        </c:spPr>
        <c:txPr>
          <a:bodyPr/>
          <a:lstStyle/>
          <a:p>
            <a:pPr>
              <a:defRPr sz="1400">
                <a:latin typeface="Tahoma" pitchFamily="34" charset="0"/>
                <a:ea typeface="Tahoma" pitchFamily="34" charset="0"/>
                <a:cs typeface="Tahoma" pitchFamily="34" charset="0"/>
              </a:defRPr>
            </a:pPr>
            <a:endParaRPr lang="en-US"/>
          </a:p>
        </c:txPr>
        <c:crossAx val="119507584"/>
        <c:crosses val="max"/>
        <c:crossBetween val="between"/>
        <c:majorUnit val="20"/>
      </c:valAx>
      <c:valAx>
        <c:axId val="119515392"/>
        <c:scaling>
          <c:orientation val="minMax"/>
          <c:max val="300"/>
          <c:min val="0"/>
        </c:scaling>
        <c:delete val="1"/>
        <c:axPos val="t"/>
        <c:numFmt formatCode="General" sourceLinked="1"/>
        <c:majorTickMark val="out"/>
        <c:minorTickMark val="none"/>
        <c:tickLblPos val="none"/>
        <c:crossAx val="119517184"/>
        <c:crosses val="max"/>
        <c:crossBetween val="between"/>
        <c:majorUnit val="50"/>
      </c:valAx>
      <c:catAx>
        <c:axId val="119517184"/>
        <c:scaling>
          <c:orientation val="minMax"/>
        </c:scaling>
        <c:delete val="1"/>
        <c:axPos val="l"/>
        <c:majorTickMark val="out"/>
        <c:minorTickMark val="none"/>
        <c:tickLblPos val="none"/>
        <c:crossAx val="119515392"/>
        <c:crosses val="autoZero"/>
        <c:auto val="1"/>
        <c:lblAlgn val="ctr"/>
        <c:lblOffset val="100"/>
        <c:noMultiLvlLbl val="0"/>
      </c:cat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15936602815197"/>
          <c:y val="0"/>
          <c:w val="0.76573508523410483"/>
          <c:h val="0.86357460505157979"/>
        </c:manualLayout>
      </c:layout>
      <c:barChart>
        <c:barDir val="bar"/>
        <c:grouping val="clustered"/>
        <c:varyColors val="0"/>
        <c:ser>
          <c:idx val="0"/>
          <c:order val="0"/>
          <c:tx>
            <c:strRef>
              <c:f>Sheet1!$B$1</c:f>
              <c:strCache>
                <c:ptCount val="1"/>
                <c:pt idx="0">
                  <c:v>rate</c:v>
                </c:pt>
              </c:strCache>
            </c:strRef>
          </c:tx>
          <c:spPr>
            <a:ln>
              <a:solidFill>
                <a:schemeClr val="tx1"/>
              </a:solidFill>
            </a:ln>
          </c:spPr>
          <c:invertIfNegative val="0"/>
          <c:dPt>
            <c:idx val="0"/>
            <c:invertIfNegative val="0"/>
            <c:bubble3D val="0"/>
            <c:spPr>
              <a:solidFill>
                <a:srgbClr val="FB5192"/>
              </a:solidFill>
              <a:ln>
                <a:solidFill>
                  <a:schemeClr val="tx1"/>
                </a:solidFill>
              </a:ln>
            </c:spPr>
          </c:dPt>
          <c:dPt>
            <c:idx val="1"/>
            <c:invertIfNegative val="0"/>
            <c:bubble3D val="0"/>
            <c:spPr>
              <a:solidFill>
                <a:srgbClr val="FB5192"/>
              </a:solidFill>
              <a:ln>
                <a:solidFill>
                  <a:schemeClr val="tx1"/>
                </a:solidFill>
              </a:ln>
            </c:spPr>
          </c:dPt>
          <c:dPt>
            <c:idx val="2"/>
            <c:invertIfNegative val="0"/>
            <c:bubble3D val="0"/>
            <c:spPr>
              <a:solidFill>
                <a:schemeClr val="accent3"/>
              </a:solidFill>
              <a:ln>
                <a:solidFill>
                  <a:schemeClr val="tx1"/>
                </a:solidFill>
              </a:ln>
            </c:spPr>
          </c:dPt>
          <c:dPt>
            <c:idx val="3"/>
            <c:invertIfNegative val="0"/>
            <c:bubble3D val="0"/>
            <c:spPr>
              <a:solidFill>
                <a:schemeClr val="accent3">
                  <a:lumMod val="50000"/>
                </a:schemeClr>
              </a:solidFill>
              <a:ln>
                <a:solidFill>
                  <a:schemeClr val="tx1"/>
                </a:solidFill>
              </a:ln>
            </c:spPr>
          </c:dPt>
          <c:dPt>
            <c:idx val="4"/>
            <c:invertIfNegative val="0"/>
            <c:bubble3D val="0"/>
            <c:spPr>
              <a:solidFill>
                <a:schemeClr val="accent3"/>
              </a:solidFill>
              <a:ln>
                <a:solidFill>
                  <a:schemeClr val="tx1"/>
                </a:solidFill>
              </a:ln>
            </c:spPr>
          </c:dPt>
          <c:dPt>
            <c:idx val="5"/>
            <c:invertIfNegative val="0"/>
            <c:bubble3D val="0"/>
            <c:spPr>
              <a:solidFill>
                <a:schemeClr val="accent3">
                  <a:lumMod val="40000"/>
                  <a:lumOff val="60000"/>
                </a:schemeClr>
              </a:solidFill>
              <a:ln>
                <a:solidFill>
                  <a:schemeClr val="tx1"/>
                </a:solidFill>
              </a:ln>
            </c:spPr>
          </c:dPt>
          <c:dPt>
            <c:idx val="6"/>
            <c:invertIfNegative val="0"/>
            <c:bubble3D val="0"/>
            <c:spPr>
              <a:solidFill>
                <a:schemeClr val="accent4">
                  <a:lumMod val="75000"/>
                </a:schemeClr>
              </a:solidFill>
              <a:ln>
                <a:solidFill>
                  <a:schemeClr val="tx1"/>
                </a:solidFill>
              </a:ln>
            </c:spPr>
          </c:dPt>
          <c:dPt>
            <c:idx val="7"/>
            <c:invertIfNegative val="0"/>
            <c:bubble3D val="0"/>
            <c:spPr>
              <a:solidFill>
                <a:schemeClr val="accent6">
                  <a:lumMod val="50000"/>
                </a:schemeClr>
              </a:solidFill>
              <a:ln>
                <a:solidFill>
                  <a:schemeClr val="tx1"/>
                </a:solidFill>
              </a:ln>
            </c:spPr>
          </c:dPt>
          <c:dPt>
            <c:idx val="8"/>
            <c:invertIfNegative val="0"/>
            <c:bubble3D val="0"/>
            <c:spPr>
              <a:solidFill>
                <a:schemeClr val="accent6">
                  <a:lumMod val="75000"/>
                </a:schemeClr>
              </a:solidFill>
              <a:ln>
                <a:solidFill>
                  <a:schemeClr val="tx1"/>
                </a:solidFill>
              </a:ln>
            </c:spPr>
          </c:dPt>
          <c:dPt>
            <c:idx val="9"/>
            <c:invertIfNegative val="0"/>
            <c:bubble3D val="0"/>
            <c:spPr>
              <a:solidFill>
                <a:schemeClr val="accent6"/>
              </a:solidFill>
              <a:ln>
                <a:solidFill>
                  <a:schemeClr val="tx1"/>
                </a:solidFill>
              </a:ln>
            </c:spPr>
          </c:dPt>
          <c:dPt>
            <c:idx val="10"/>
            <c:invertIfNegative val="0"/>
            <c:bubble3D val="0"/>
            <c:spPr>
              <a:solidFill>
                <a:schemeClr val="accent4">
                  <a:lumMod val="40000"/>
                  <a:lumOff val="60000"/>
                </a:schemeClr>
              </a:solidFill>
              <a:ln>
                <a:solidFill>
                  <a:schemeClr val="tx1"/>
                </a:solidFill>
              </a:ln>
            </c:spPr>
          </c:dPt>
          <c:dPt>
            <c:idx val="11"/>
            <c:invertIfNegative val="0"/>
            <c:bubble3D val="0"/>
            <c:spPr>
              <a:solidFill>
                <a:schemeClr val="accent5">
                  <a:lumMod val="50000"/>
                </a:schemeClr>
              </a:solidFill>
              <a:ln>
                <a:solidFill>
                  <a:schemeClr val="tx1"/>
                </a:solidFill>
              </a:ln>
            </c:spPr>
          </c:dPt>
          <c:dPt>
            <c:idx val="12"/>
            <c:invertIfNegative val="0"/>
            <c:bubble3D val="0"/>
            <c:spPr>
              <a:solidFill>
                <a:schemeClr val="accent5"/>
              </a:solidFill>
              <a:ln>
                <a:solidFill>
                  <a:schemeClr val="tx1"/>
                </a:solidFill>
              </a:ln>
            </c:spPr>
          </c:dPt>
          <c:dPt>
            <c:idx val="13"/>
            <c:invertIfNegative val="0"/>
            <c:bubble3D val="0"/>
            <c:spPr>
              <a:solidFill>
                <a:schemeClr val="accent5">
                  <a:lumMod val="40000"/>
                  <a:lumOff val="60000"/>
                </a:schemeClr>
              </a:solidFill>
              <a:ln>
                <a:solidFill>
                  <a:schemeClr val="tx1"/>
                </a:solidFill>
              </a:ln>
            </c:spPr>
          </c:dPt>
          <c:dPt>
            <c:idx val="14"/>
            <c:invertIfNegative val="0"/>
            <c:bubble3D val="0"/>
            <c:spPr>
              <a:solidFill>
                <a:schemeClr val="accent4">
                  <a:lumMod val="20000"/>
                  <a:lumOff val="80000"/>
                </a:schemeClr>
              </a:solidFill>
              <a:ln>
                <a:solidFill>
                  <a:schemeClr val="tx1"/>
                </a:solidFill>
              </a:ln>
            </c:spPr>
          </c:dPt>
          <c:dPt>
            <c:idx val="15"/>
            <c:invertIfNegative val="0"/>
            <c:bubble3D val="0"/>
            <c:spPr>
              <a:solidFill>
                <a:schemeClr val="accent4">
                  <a:lumMod val="40000"/>
                  <a:lumOff val="60000"/>
                </a:schemeClr>
              </a:solidFill>
              <a:ln>
                <a:solidFill>
                  <a:schemeClr val="tx1"/>
                </a:solidFill>
              </a:ln>
            </c:spPr>
          </c:dPt>
          <c:dPt>
            <c:idx val="16"/>
            <c:invertIfNegative val="0"/>
            <c:bubble3D val="0"/>
            <c:spPr>
              <a:solidFill>
                <a:schemeClr val="accent4">
                  <a:lumMod val="60000"/>
                  <a:lumOff val="40000"/>
                </a:schemeClr>
              </a:solidFill>
              <a:ln>
                <a:solidFill>
                  <a:schemeClr val="tx1"/>
                </a:solidFill>
              </a:ln>
            </c:spPr>
          </c:dPt>
          <c:dPt>
            <c:idx val="17"/>
            <c:invertIfNegative val="0"/>
            <c:bubble3D val="0"/>
            <c:spPr>
              <a:solidFill>
                <a:schemeClr val="accent4">
                  <a:lumMod val="60000"/>
                  <a:lumOff val="40000"/>
                </a:schemeClr>
              </a:solidFill>
              <a:ln>
                <a:solidFill>
                  <a:schemeClr val="tx1"/>
                </a:solidFill>
              </a:ln>
            </c:spPr>
          </c:dPt>
          <c:dPt>
            <c:idx val="18"/>
            <c:invertIfNegative val="0"/>
            <c:bubble3D val="0"/>
            <c:spPr>
              <a:solidFill>
                <a:schemeClr val="accent6">
                  <a:lumMod val="60000"/>
                  <a:lumOff val="40000"/>
                </a:schemeClr>
              </a:solidFill>
              <a:ln>
                <a:solidFill>
                  <a:schemeClr val="tx1"/>
                </a:solidFill>
              </a:ln>
            </c:spPr>
          </c:dPt>
          <c:dPt>
            <c:idx val="19"/>
            <c:invertIfNegative val="0"/>
            <c:bubble3D val="0"/>
            <c:spPr>
              <a:solidFill>
                <a:schemeClr val="accent6">
                  <a:lumMod val="40000"/>
                  <a:lumOff val="60000"/>
                </a:schemeClr>
              </a:solidFill>
              <a:ln>
                <a:solidFill>
                  <a:schemeClr val="tx1"/>
                </a:solidFill>
              </a:ln>
            </c:spPr>
          </c:dPt>
          <c:dPt>
            <c:idx val="20"/>
            <c:invertIfNegative val="0"/>
            <c:bubble3D val="0"/>
            <c:spPr>
              <a:solidFill>
                <a:schemeClr val="accent6">
                  <a:lumMod val="20000"/>
                  <a:lumOff val="80000"/>
                </a:schemeClr>
              </a:solidFill>
              <a:ln>
                <a:solidFill>
                  <a:schemeClr val="tx1"/>
                </a:solidFill>
              </a:ln>
            </c:spPr>
          </c:dPt>
          <c:errBars>
            <c:errBarType val="both"/>
            <c:errValType val="cust"/>
            <c:noEndCap val="0"/>
            <c:plus>
              <c:numRef>
                <c:f>Sheet1!$E$2:$E$16</c:f>
                <c:numCache>
                  <c:formatCode>General</c:formatCode>
                  <c:ptCount val="15"/>
                  <c:pt idx="1">
                    <c:v>0.76439999999999997</c:v>
                  </c:pt>
                  <c:pt idx="3">
                    <c:v>0.7056</c:v>
                  </c:pt>
                  <c:pt idx="4">
                    <c:v>5.1744000000000003</c:v>
                  </c:pt>
                  <c:pt idx="5">
                    <c:v>8.1340000000000003</c:v>
                  </c:pt>
                  <c:pt idx="7">
                    <c:v>0.91100000000000003</c:v>
                  </c:pt>
                  <c:pt idx="8">
                    <c:v>6.5010000000000003</c:v>
                  </c:pt>
                  <c:pt idx="9">
                    <c:v>11.446</c:v>
                  </c:pt>
                  <c:pt idx="11">
                    <c:v>0.79</c:v>
                  </c:pt>
                  <c:pt idx="12">
                    <c:v>6.9130000000000003</c:v>
                  </c:pt>
                  <c:pt idx="13">
                    <c:v>8.1180000000000003</c:v>
                  </c:pt>
                </c:numCache>
              </c:numRef>
            </c:plus>
            <c:minus>
              <c:numRef>
                <c:f>Sheet1!$E$2:$E$16</c:f>
                <c:numCache>
                  <c:formatCode>General</c:formatCode>
                  <c:ptCount val="15"/>
                  <c:pt idx="1">
                    <c:v>0.76439999999999997</c:v>
                  </c:pt>
                  <c:pt idx="3">
                    <c:v>0.7056</c:v>
                  </c:pt>
                  <c:pt idx="4">
                    <c:v>5.1744000000000003</c:v>
                  </c:pt>
                  <c:pt idx="5">
                    <c:v>8.1340000000000003</c:v>
                  </c:pt>
                  <c:pt idx="7">
                    <c:v>0.91100000000000003</c:v>
                  </c:pt>
                  <c:pt idx="8">
                    <c:v>6.5010000000000003</c:v>
                  </c:pt>
                  <c:pt idx="9">
                    <c:v>11.446</c:v>
                  </c:pt>
                  <c:pt idx="11">
                    <c:v>0.79</c:v>
                  </c:pt>
                  <c:pt idx="12">
                    <c:v>6.9130000000000003</c:v>
                  </c:pt>
                  <c:pt idx="13">
                    <c:v>8.1180000000000003</c:v>
                  </c:pt>
                </c:numCache>
              </c:numRef>
            </c:minus>
          </c:errBars>
          <c:cat>
            <c:strRef>
              <c:f>Sheet1!$A$2:$A$16</c:f>
              <c:strCache>
                <c:ptCount val="14"/>
                <c:pt idx="1">
                  <c:v>Total</c:v>
                </c:pt>
                <c:pt idx="3">
                  <c:v>Straight</c:v>
                </c:pt>
                <c:pt idx="4">
                  <c:v>Lesbian/Gay</c:v>
                </c:pt>
                <c:pt idx="5">
                  <c:v>Bisexual</c:v>
                </c:pt>
                <c:pt idx="7">
                  <c:v>Straight</c:v>
                </c:pt>
                <c:pt idx="8">
                  <c:v>Gay</c:v>
                </c:pt>
                <c:pt idx="9">
                  <c:v>Bisexual</c:v>
                </c:pt>
                <c:pt idx="11">
                  <c:v>Straight</c:v>
                </c:pt>
                <c:pt idx="12">
                  <c:v>Lesbian/Gay</c:v>
                </c:pt>
                <c:pt idx="13">
                  <c:v>Bisexual</c:v>
                </c:pt>
              </c:strCache>
            </c:strRef>
          </c:cat>
          <c:val>
            <c:numRef>
              <c:f>Sheet1!$B$2:$B$16</c:f>
              <c:numCache>
                <c:formatCode>General</c:formatCode>
                <c:ptCount val="15"/>
                <c:pt idx="1">
                  <c:v>26.8</c:v>
                </c:pt>
                <c:pt idx="2">
                  <c:v>0</c:v>
                </c:pt>
                <c:pt idx="3">
                  <c:v>22.3</c:v>
                </c:pt>
                <c:pt idx="4">
                  <c:v>33</c:v>
                </c:pt>
                <c:pt idx="5">
                  <c:v>39.5</c:v>
                </c:pt>
                <c:pt idx="6">
                  <c:v>0</c:v>
                </c:pt>
                <c:pt idx="7">
                  <c:v>31.1</c:v>
                </c:pt>
                <c:pt idx="8">
                  <c:v>39.4</c:v>
                </c:pt>
                <c:pt idx="9">
                  <c:v>51.6</c:v>
                </c:pt>
                <c:pt idx="10">
                  <c:v>0</c:v>
                </c:pt>
                <c:pt idx="11">
                  <c:v>14.3</c:v>
                </c:pt>
                <c:pt idx="12">
                  <c:v>25.8</c:v>
                </c:pt>
                <c:pt idx="13">
                  <c:v>33.799999999999997</c:v>
                </c:pt>
              </c:numCache>
            </c:numRef>
          </c:val>
        </c:ser>
        <c:dLbls>
          <c:showLegendKey val="0"/>
          <c:showVal val="0"/>
          <c:showCatName val="0"/>
          <c:showSerName val="0"/>
          <c:showPercent val="0"/>
          <c:showBubbleSize val="0"/>
        </c:dLbls>
        <c:gapWidth val="0"/>
        <c:axId val="119403648"/>
        <c:axId val="119405184"/>
      </c:barChart>
      <c:barChart>
        <c:barDir val="bar"/>
        <c:grouping val="clustered"/>
        <c:varyColors val="0"/>
        <c:ser>
          <c:idx val="1"/>
          <c:order val="1"/>
          <c:tx>
            <c:strRef>
              <c:f>Sheet1!$F$1</c:f>
              <c:strCache>
                <c:ptCount val="1"/>
                <c:pt idx="0">
                  <c:v>Target</c:v>
                </c:pt>
              </c:strCache>
            </c:strRef>
          </c:tx>
          <c:spPr>
            <a:noFill/>
            <a:ln>
              <a:noFill/>
            </a:ln>
          </c:spPr>
          <c:invertIfNegative val="0"/>
          <c:trendline>
            <c:spPr>
              <a:ln w="44450">
                <a:solidFill>
                  <a:schemeClr val="tx1"/>
                </a:solidFill>
                <a:prstDash val="sysDash"/>
              </a:ln>
            </c:spPr>
            <c:trendlineType val="linear"/>
            <c:dispRSqr val="0"/>
            <c:dispEq val="0"/>
          </c:trendline>
          <c:cat>
            <c:strRef>
              <c:f>Sheet1!$A$2:$A$16</c:f>
              <c:strCache>
                <c:ptCount val="14"/>
                <c:pt idx="1">
                  <c:v>Total</c:v>
                </c:pt>
                <c:pt idx="3">
                  <c:v>Straight</c:v>
                </c:pt>
                <c:pt idx="4">
                  <c:v>Lesbian/Gay</c:v>
                </c:pt>
                <c:pt idx="5">
                  <c:v>Bisexual</c:v>
                </c:pt>
                <c:pt idx="7">
                  <c:v>Straight</c:v>
                </c:pt>
                <c:pt idx="8">
                  <c:v>Gay</c:v>
                </c:pt>
                <c:pt idx="9">
                  <c:v>Bisexual</c:v>
                </c:pt>
                <c:pt idx="11">
                  <c:v>Straight</c:v>
                </c:pt>
                <c:pt idx="12">
                  <c:v>Lesbian/Gay</c:v>
                </c:pt>
                <c:pt idx="13">
                  <c:v>Bisexual</c:v>
                </c:pt>
              </c:strCache>
            </c:strRef>
          </c:cat>
          <c:val>
            <c:numRef>
              <c:f>Sheet1!$F$4:$F$8</c:f>
              <c:numCache>
                <c:formatCode>General</c:formatCode>
                <c:ptCount val="5"/>
              </c:numCache>
            </c:numRef>
          </c:val>
        </c:ser>
        <c:dLbls>
          <c:showLegendKey val="0"/>
          <c:showVal val="0"/>
          <c:showCatName val="0"/>
          <c:showSerName val="0"/>
          <c:showPercent val="0"/>
          <c:showBubbleSize val="0"/>
        </c:dLbls>
        <c:gapWidth val="500"/>
        <c:overlap val="-100"/>
        <c:axId val="119294208"/>
        <c:axId val="119292672"/>
      </c:barChart>
      <c:catAx>
        <c:axId val="119403648"/>
        <c:scaling>
          <c:orientation val="maxMin"/>
        </c:scaling>
        <c:delete val="0"/>
        <c:axPos val="l"/>
        <c:numFmt formatCode="General" sourceLinked="1"/>
        <c:majorTickMark val="none"/>
        <c:minorTickMark val="none"/>
        <c:tickLblPos val="nextTo"/>
        <c:spPr>
          <a:ln>
            <a:solidFill>
              <a:schemeClr val="tx1"/>
            </a:solidFill>
          </a:ln>
        </c:spPr>
        <c:txPr>
          <a:bodyPr/>
          <a:lstStyle/>
          <a:p>
            <a:pPr>
              <a:defRPr sz="1200">
                <a:latin typeface="Tahoma" pitchFamily="34" charset="0"/>
                <a:ea typeface="Tahoma" pitchFamily="34" charset="0"/>
                <a:cs typeface="Tahoma" pitchFamily="34" charset="0"/>
              </a:defRPr>
            </a:pPr>
            <a:endParaRPr lang="en-US"/>
          </a:p>
        </c:txPr>
        <c:crossAx val="119405184"/>
        <c:crosses val="autoZero"/>
        <c:auto val="1"/>
        <c:lblAlgn val="ctr"/>
        <c:lblOffset val="9"/>
        <c:noMultiLvlLbl val="0"/>
      </c:catAx>
      <c:valAx>
        <c:axId val="119405184"/>
        <c:scaling>
          <c:orientation val="minMax"/>
          <c:max val="80"/>
          <c:min val="0"/>
        </c:scaling>
        <c:delete val="0"/>
        <c:axPos val="b"/>
        <c:majorGridlines>
          <c:spPr>
            <a:ln cmpd="sng">
              <a:solidFill>
                <a:schemeClr val="bg1">
                  <a:lumMod val="85000"/>
                </a:schemeClr>
              </a:solidFill>
              <a:prstDash val="sysDash"/>
            </a:ln>
          </c:spPr>
        </c:majorGridlines>
        <c:title>
          <c:tx>
            <c:rich>
              <a:bodyPr/>
              <a:lstStyle/>
              <a:p>
                <a:pPr algn="r">
                  <a:defRPr/>
                </a:pPr>
                <a:r>
                  <a:rPr lang="en-US" sz="1500" dirty="0" smtClean="0">
                    <a:latin typeface="Tahoma" pitchFamily="34" charset="0"/>
                    <a:ea typeface="Tahoma" pitchFamily="34" charset="0"/>
                    <a:cs typeface="Tahoma" pitchFamily="34" charset="0"/>
                  </a:rPr>
                  <a:t>Percent</a:t>
                </a:r>
                <a:endParaRPr lang="en-US" sz="1500" dirty="0">
                  <a:latin typeface="Tahoma" pitchFamily="34" charset="0"/>
                  <a:ea typeface="Tahoma" pitchFamily="34" charset="0"/>
                  <a:cs typeface="Tahoma" pitchFamily="34" charset="0"/>
                </a:endParaRPr>
              </a:p>
            </c:rich>
          </c:tx>
          <c:layout>
            <c:manualLayout>
              <c:xMode val="edge"/>
              <c:yMode val="edge"/>
              <c:x val="0.53915424393372002"/>
              <c:y val="0.92639652312505139"/>
            </c:manualLayout>
          </c:layout>
          <c:overlay val="0"/>
        </c:title>
        <c:numFmt formatCode="0" sourceLinked="0"/>
        <c:majorTickMark val="in"/>
        <c:minorTickMark val="none"/>
        <c:tickLblPos val="high"/>
        <c:spPr>
          <a:ln>
            <a:solidFill>
              <a:schemeClr val="tx1"/>
            </a:solidFill>
          </a:ln>
        </c:spPr>
        <c:txPr>
          <a:bodyPr/>
          <a:lstStyle/>
          <a:p>
            <a:pPr>
              <a:defRPr sz="1400">
                <a:latin typeface="Tahoma" pitchFamily="34" charset="0"/>
                <a:ea typeface="Tahoma" pitchFamily="34" charset="0"/>
                <a:cs typeface="Tahoma" pitchFamily="34" charset="0"/>
              </a:defRPr>
            </a:pPr>
            <a:endParaRPr lang="en-US"/>
          </a:p>
        </c:txPr>
        <c:crossAx val="119403648"/>
        <c:crosses val="max"/>
        <c:crossBetween val="between"/>
        <c:majorUnit val="20"/>
      </c:valAx>
      <c:valAx>
        <c:axId val="119292672"/>
        <c:scaling>
          <c:orientation val="minMax"/>
          <c:max val="300"/>
          <c:min val="0"/>
        </c:scaling>
        <c:delete val="1"/>
        <c:axPos val="t"/>
        <c:numFmt formatCode="General" sourceLinked="1"/>
        <c:majorTickMark val="out"/>
        <c:minorTickMark val="none"/>
        <c:tickLblPos val="none"/>
        <c:crossAx val="119294208"/>
        <c:crosses val="max"/>
        <c:crossBetween val="between"/>
        <c:majorUnit val="50"/>
      </c:valAx>
      <c:catAx>
        <c:axId val="119294208"/>
        <c:scaling>
          <c:orientation val="minMax"/>
        </c:scaling>
        <c:delete val="1"/>
        <c:axPos val="l"/>
        <c:majorTickMark val="out"/>
        <c:minorTickMark val="none"/>
        <c:tickLblPos val="none"/>
        <c:crossAx val="119292672"/>
        <c:crosses val="autoZero"/>
        <c:auto val="1"/>
        <c:lblAlgn val="ctr"/>
        <c:lblOffset val="100"/>
        <c:noMultiLvlLbl val="0"/>
      </c:cat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15936602815197"/>
          <c:y val="3.3383498433663512E-2"/>
          <c:w val="0.77109205793144164"/>
          <c:h val="0.81467389911138433"/>
        </c:manualLayout>
      </c:layout>
      <c:barChart>
        <c:barDir val="bar"/>
        <c:grouping val="clustered"/>
        <c:varyColors val="0"/>
        <c:ser>
          <c:idx val="0"/>
          <c:order val="0"/>
          <c:tx>
            <c:strRef>
              <c:f>Sheet1!$B$1</c:f>
              <c:strCache>
                <c:ptCount val="1"/>
                <c:pt idx="0">
                  <c:v>rate</c:v>
                </c:pt>
              </c:strCache>
            </c:strRef>
          </c:tx>
          <c:spPr>
            <a:ln>
              <a:solidFill>
                <a:schemeClr val="tx1"/>
              </a:solidFill>
            </a:ln>
          </c:spPr>
          <c:invertIfNegative val="0"/>
          <c:dPt>
            <c:idx val="0"/>
            <c:invertIfNegative val="0"/>
            <c:bubble3D val="0"/>
            <c:spPr>
              <a:solidFill>
                <a:schemeClr val="bg1">
                  <a:lumMod val="65000"/>
                </a:schemeClr>
              </a:solidFill>
              <a:ln>
                <a:solidFill>
                  <a:schemeClr val="tx1"/>
                </a:solidFill>
              </a:ln>
            </c:spPr>
          </c:dPt>
          <c:dPt>
            <c:idx val="1"/>
            <c:invertIfNegative val="0"/>
            <c:bubble3D val="0"/>
            <c:spPr>
              <a:solidFill>
                <a:srgbClr val="FB5192"/>
              </a:solidFill>
              <a:ln>
                <a:solidFill>
                  <a:schemeClr val="tx1"/>
                </a:solidFill>
              </a:ln>
            </c:spPr>
          </c:dPt>
          <c:dPt>
            <c:idx val="2"/>
            <c:invertIfNegative val="0"/>
            <c:bubble3D val="0"/>
            <c:spPr>
              <a:solidFill>
                <a:srgbClr val="FB5192"/>
              </a:solidFill>
              <a:ln>
                <a:solidFill>
                  <a:schemeClr val="tx1"/>
                </a:solidFill>
              </a:ln>
            </c:spPr>
          </c:dPt>
          <c:dPt>
            <c:idx val="3"/>
            <c:invertIfNegative val="0"/>
            <c:bubble3D val="0"/>
            <c:spPr>
              <a:solidFill>
                <a:schemeClr val="accent4"/>
              </a:solidFill>
              <a:ln>
                <a:solidFill>
                  <a:schemeClr val="tx1"/>
                </a:solidFill>
              </a:ln>
            </c:spPr>
          </c:dPt>
          <c:dPt>
            <c:idx val="4"/>
            <c:invertIfNegative val="0"/>
            <c:bubble3D val="0"/>
            <c:spPr>
              <a:solidFill>
                <a:schemeClr val="accent4">
                  <a:lumMod val="40000"/>
                  <a:lumOff val="60000"/>
                </a:schemeClr>
              </a:solidFill>
              <a:ln>
                <a:solidFill>
                  <a:schemeClr val="tx1"/>
                </a:solidFill>
              </a:ln>
            </c:spPr>
          </c:dPt>
          <c:dPt>
            <c:idx val="5"/>
            <c:invertIfNegative val="0"/>
            <c:bubble3D val="0"/>
            <c:spPr>
              <a:solidFill>
                <a:schemeClr val="accent4">
                  <a:lumMod val="60000"/>
                  <a:lumOff val="40000"/>
                </a:schemeClr>
              </a:solidFill>
              <a:ln>
                <a:solidFill>
                  <a:schemeClr val="tx1"/>
                </a:solidFill>
              </a:ln>
            </c:spPr>
          </c:dPt>
          <c:dPt>
            <c:idx val="6"/>
            <c:invertIfNegative val="0"/>
            <c:bubble3D val="0"/>
            <c:spPr>
              <a:solidFill>
                <a:schemeClr val="accent3">
                  <a:lumMod val="50000"/>
                </a:schemeClr>
              </a:solidFill>
              <a:ln>
                <a:solidFill>
                  <a:schemeClr val="tx1"/>
                </a:solidFill>
              </a:ln>
            </c:spPr>
          </c:dPt>
          <c:dPt>
            <c:idx val="7"/>
            <c:invertIfNegative val="0"/>
            <c:bubble3D val="0"/>
            <c:spPr>
              <a:solidFill>
                <a:schemeClr val="accent3">
                  <a:lumMod val="75000"/>
                </a:schemeClr>
              </a:solidFill>
              <a:ln>
                <a:solidFill>
                  <a:schemeClr val="tx1"/>
                </a:solidFill>
              </a:ln>
            </c:spPr>
          </c:dPt>
          <c:dPt>
            <c:idx val="8"/>
            <c:invertIfNegative val="0"/>
            <c:bubble3D val="0"/>
            <c:spPr>
              <a:solidFill>
                <a:schemeClr val="accent3"/>
              </a:solidFill>
              <a:ln>
                <a:solidFill>
                  <a:schemeClr val="tx1"/>
                </a:solidFill>
              </a:ln>
            </c:spPr>
          </c:dPt>
          <c:dPt>
            <c:idx val="9"/>
            <c:invertIfNegative val="0"/>
            <c:bubble3D val="0"/>
            <c:spPr>
              <a:solidFill>
                <a:schemeClr val="accent3">
                  <a:lumMod val="60000"/>
                  <a:lumOff val="40000"/>
                </a:schemeClr>
              </a:solidFill>
              <a:ln>
                <a:solidFill>
                  <a:schemeClr val="tx1"/>
                </a:solidFill>
              </a:ln>
            </c:spPr>
          </c:dPt>
          <c:dPt>
            <c:idx val="10"/>
            <c:invertIfNegative val="0"/>
            <c:bubble3D val="0"/>
            <c:spPr>
              <a:solidFill>
                <a:schemeClr val="accent5">
                  <a:lumMod val="75000"/>
                </a:schemeClr>
              </a:solidFill>
              <a:ln>
                <a:solidFill>
                  <a:schemeClr val="tx1"/>
                </a:solidFill>
              </a:ln>
            </c:spPr>
          </c:dPt>
          <c:dPt>
            <c:idx val="11"/>
            <c:invertIfNegative val="0"/>
            <c:bubble3D val="0"/>
            <c:spPr>
              <a:solidFill>
                <a:schemeClr val="accent4">
                  <a:lumMod val="50000"/>
                </a:schemeClr>
              </a:solidFill>
              <a:ln>
                <a:solidFill>
                  <a:schemeClr val="tx1"/>
                </a:solidFill>
              </a:ln>
            </c:spPr>
          </c:dPt>
          <c:dPt>
            <c:idx val="12"/>
            <c:invertIfNegative val="0"/>
            <c:bubble3D val="0"/>
            <c:spPr>
              <a:solidFill>
                <a:schemeClr val="accent4">
                  <a:lumMod val="75000"/>
                </a:schemeClr>
              </a:solidFill>
              <a:ln>
                <a:solidFill>
                  <a:schemeClr val="tx1"/>
                </a:solidFill>
              </a:ln>
            </c:spPr>
          </c:dPt>
          <c:dPt>
            <c:idx val="13"/>
            <c:invertIfNegative val="0"/>
            <c:bubble3D val="0"/>
            <c:spPr>
              <a:solidFill>
                <a:schemeClr val="accent4"/>
              </a:solidFill>
              <a:ln>
                <a:solidFill>
                  <a:schemeClr val="tx1"/>
                </a:solidFill>
              </a:ln>
            </c:spPr>
          </c:dPt>
          <c:dPt>
            <c:idx val="14"/>
            <c:invertIfNegative val="0"/>
            <c:bubble3D val="0"/>
            <c:spPr>
              <a:solidFill>
                <a:schemeClr val="accent3">
                  <a:lumMod val="60000"/>
                  <a:lumOff val="40000"/>
                </a:schemeClr>
              </a:solidFill>
              <a:ln>
                <a:solidFill>
                  <a:schemeClr val="tx1"/>
                </a:solidFill>
              </a:ln>
            </c:spPr>
          </c:dPt>
          <c:dPt>
            <c:idx val="15"/>
            <c:invertIfNegative val="0"/>
            <c:bubble3D val="0"/>
            <c:spPr>
              <a:solidFill>
                <a:schemeClr val="accent4">
                  <a:lumMod val="20000"/>
                  <a:lumOff val="80000"/>
                </a:schemeClr>
              </a:solidFill>
              <a:ln>
                <a:solidFill>
                  <a:schemeClr val="tx1"/>
                </a:solidFill>
              </a:ln>
            </c:spPr>
          </c:dPt>
          <c:dPt>
            <c:idx val="16"/>
            <c:invertIfNegative val="0"/>
            <c:bubble3D val="0"/>
            <c:spPr>
              <a:solidFill>
                <a:schemeClr val="accent4">
                  <a:lumMod val="40000"/>
                  <a:lumOff val="60000"/>
                </a:schemeClr>
              </a:solidFill>
              <a:ln>
                <a:solidFill>
                  <a:schemeClr val="tx1"/>
                </a:solidFill>
              </a:ln>
            </c:spPr>
          </c:dPt>
          <c:dPt>
            <c:idx val="17"/>
            <c:invertIfNegative val="0"/>
            <c:bubble3D val="0"/>
            <c:spPr>
              <a:solidFill>
                <a:schemeClr val="accent4">
                  <a:lumMod val="60000"/>
                  <a:lumOff val="40000"/>
                </a:schemeClr>
              </a:solidFill>
              <a:ln>
                <a:solidFill>
                  <a:schemeClr val="tx1"/>
                </a:solidFill>
              </a:ln>
            </c:spPr>
          </c:dPt>
          <c:dPt>
            <c:idx val="18"/>
            <c:invertIfNegative val="0"/>
            <c:bubble3D val="0"/>
            <c:spPr>
              <a:solidFill>
                <a:schemeClr val="accent6">
                  <a:lumMod val="60000"/>
                  <a:lumOff val="40000"/>
                </a:schemeClr>
              </a:solidFill>
              <a:ln>
                <a:solidFill>
                  <a:schemeClr val="tx1"/>
                </a:solidFill>
              </a:ln>
            </c:spPr>
          </c:dPt>
          <c:dPt>
            <c:idx val="19"/>
            <c:invertIfNegative val="0"/>
            <c:bubble3D val="0"/>
            <c:spPr>
              <a:solidFill>
                <a:schemeClr val="accent6">
                  <a:lumMod val="40000"/>
                  <a:lumOff val="60000"/>
                </a:schemeClr>
              </a:solidFill>
              <a:ln>
                <a:solidFill>
                  <a:schemeClr val="tx1"/>
                </a:solidFill>
              </a:ln>
            </c:spPr>
          </c:dPt>
          <c:dPt>
            <c:idx val="20"/>
            <c:invertIfNegative val="0"/>
            <c:bubble3D val="0"/>
            <c:spPr>
              <a:solidFill>
                <a:schemeClr val="accent6">
                  <a:lumMod val="20000"/>
                  <a:lumOff val="80000"/>
                </a:schemeClr>
              </a:solidFill>
              <a:ln>
                <a:solidFill>
                  <a:schemeClr val="tx1"/>
                </a:solidFill>
              </a:ln>
            </c:spPr>
          </c:dPt>
          <c:errBars>
            <c:errBarType val="both"/>
            <c:errValType val="cust"/>
            <c:noEndCap val="0"/>
            <c:plus>
              <c:numRef>
                <c:f>Sheet1!$E$2:$E$11</c:f>
                <c:numCache>
                  <c:formatCode>General</c:formatCode>
                  <c:ptCount val="10"/>
                  <c:pt idx="1">
                    <c:v>0.60172000000000003</c:v>
                  </c:pt>
                  <c:pt idx="3">
                    <c:v>0.89572000000000007</c:v>
                  </c:pt>
                  <c:pt idx="4">
                    <c:v>0.75460000000000005</c:v>
                  </c:pt>
                  <c:pt idx="6">
                    <c:v>0.61348000000000003</c:v>
                  </c:pt>
                  <c:pt idx="7">
                    <c:v>4.62364</c:v>
                  </c:pt>
                  <c:pt idx="8">
                    <c:v>7.0324799999999996</c:v>
                  </c:pt>
                </c:numCache>
              </c:numRef>
            </c:plus>
            <c:minus>
              <c:numRef>
                <c:f>Sheet1!$E$2:$E$11</c:f>
                <c:numCache>
                  <c:formatCode>General</c:formatCode>
                  <c:ptCount val="10"/>
                  <c:pt idx="1">
                    <c:v>0.60172000000000003</c:v>
                  </c:pt>
                  <c:pt idx="3">
                    <c:v>0.89572000000000007</c:v>
                  </c:pt>
                  <c:pt idx="4">
                    <c:v>0.75460000000000005</c:v>
                  </c:pt>
                  <c:pt idx="6">
                    <c:v>0.61348000000000003</c:v>
                  </c:pt>
                  <c:pt idx="7">
                    <c:v>4.62364</c:v>
                  </c:pt>
                  <c:pt idx="8">
                    <c:v>7.0324799999999996</c:v>
                  </c:pt>
                </c:numCache>
              </c:numRef>
            </c:minus>
          </c:errBars>
          <c:cat>
            <c:strRef>
              <c:f>Sheet1!$A$2:$A$11</c:f>
              <c:strCache>
                <c:ptCount val="9"/>
                <c:pt idx="1">
                  <c:v>Total</c:v>
                </c:pt>
                <c:pt idx="3">
                  <c:v>   Male</c:v>
                </c:pt>
                <c:pt idx="4">
                  <c:v>   Female</c:v>
                </c:pt>
                <c:pt idx="6">
                  <c:v>Straight</c:v>
                </c:pt>
                <c:pt idx="7">
                  <c:v>Lesbian/Gay</c:v>
                </c:pt>
                <c:pt idx="8">
                  <c:v>Bisexual</c:v>
                </c:pt>
              </c:strCache>
            </c:strRef>
          </c:cat>
          <c:val>
            <c:numRef>
              <c:f>Sheet1!$B$2:$B$11</c:f>
              <c:numCache>
                <c:formatCode>0.0</c:formatCode>
                <c:ptCount val="10"/>
                <c:pt idx="1">
                  <c:v>17.899999999999999</c:v>
                </c:pt>
                <c:pt idx="3">
                  <c:v>20.5</c:v>
                </c:pt>
                <c:pt idx="4">
                  <c:v>15.5</c:v>
                </c:pt>
                <c:pt idx="5" formatCode="General">
                  <c:v>0</c:v>
                </c:pt>
                <c:pt idx="6" formatCode="General">
                  <c:v>17.678999999999998</c:v>
                </c:pt>
                <c:pt idx="7" formatCode="General">
                  <c:v>24.143000000000001</c:v>
                </c:pt>
                <c:pt idx="8" formatCode="General">
                  <c:v>25.489000000000001</c:v>
                </c:pt>
                <c:pt idx="9" formatCode="General">
                  <c:v>0</c:v>
                </c:pt>
              </c:numCache>
            </c:numRef>
          </c:val>
        </c:ser>
        <c:dLbls>
          <c:showLegendKey val="0"/>
          <c:showVal val="0"/>
          <c:showCatName val="0"/>
          <c:showSerName val="0"/>
          <c:showPercent val="0"/>
          <c:showBubbleSize val="0"/>
        </c:dLbls>
        <c:gapWidth val="0"/>
        <c:axId val="102432128"/>
        <c:axId val="119313536"/>
      </c:barChart>
      <c:barChart>
        <c:barDir val="bar"/>
        <c:grouping val="clustered"/>
        <c:varyColors val="0"/>
        <c:ser>
          <c:idx val="1"/>
          <c:order val="1"/>
          <c:tx>
            <c:strRef>
              <c:f>Sheet1!$F$1</c:f>
              <c:strCache>
                <c:ptCount val="1"/>
                <c:pt idx="0">
                  <c:v>Target</c:v>
                </c:pt>
              </c:strCache>
            </c:strRef>
          </c:tx>
          <c:spPr>
            <a:noFill/>
            <a:ln>
              <a:noFill/>
            </a:ln>
          </c:spPr>
          <c:invertIfNegative val="0"/>
          <c:trendline>
            <c:spPr>
              <a:ln w="44450">
                <a:solidFill>
                  <a:schemeClr val="tx1"/>
                </a:solidFill>
                <a:prstDash val="sysDash"/>
              </a:ln>
            </c:spPr>
            <c:trendlineType val="linear"/>
            <c:dispRSqr val="0"/>
            <c:dispEq val="0"/>
          </c:trendline>
          <c:cat>
            <c:strRef>
              <c:f>Sheet1!$A$2:$A$11</c:f>
              <c:strCache>
                <c:ptCount val="9"/>
                <c:pt idx="1">
                  <c:v>Total</c:v>
                </c:pt>
                <c:pt idx="3">
                  <c:v>   Male</c:v>
                </c:pt>
                <c:pt idx="4">
                  <c:v>   Female</c:v>
                </c:pt>
                <c:pt idx="6">
                  <c:v>Straight</c:v>
                </c:pt>
                <c:pt idx="7">
                  <c:v>Lesbian/Gay</c:v>
                </c:pt>
                <c:pt idx="8">
                  <c:v>Bisexual</c:v>
                </c:pt>
              </c:strCache>
            </c:strRef>
          </c:cat>
          <c:val>
            <c:numRef>
              <c:f>Sheet1!$F$2:$F$11</c:f>
              <c:numCache>
                <c:formatCode>General</c:formatCode>
                <c:ptCount val="10"/>
                <c:pt idx="0">
                  <c:v>12</c:v>
                </c:pt>
                <c:pt idx="8">
                  <c:v>12</c:v>
                </c:pt>
                <c:pt idx="9">
                  <c:v>12</c:v>
                </c:pt>
              </c:numCache>
            </c:numRef>
          </c:val>
        </c:ser>
        <c:dLbls>
          <c:showLegendKey val="0"/>
          <c:showVal val="0"/>
          <c:showCatName val="0"/>
          <c:showSerName val="0"/>
          <c:showPercent val="0"/>
          <c:showBubbleSize val="0"/>
        </c:dLbls>
        <c:gapWidth val="500"/>
        <c:overlap val="-100"/>
        <c:axId val="102458112"/>
        <c:axId val="119315456"/>
      </c:barChart>
      <c:catAx>
        <c:axId val="102432128"/>
        <c:scaling>
          <c:orientation val="maxMin"/>
        </c:scaling>
        <c:delete val="0"/>
        <c:axPos val="l"/>
        <c:numFmt formatCode="General" sourceLinked="1"/>
        <c:majorTickMark val="none"/>
        <c:minorTickMark val="none"/>
        <c:tickLblPos val="nextTo"/>
        <c:spPr>
          <a:ln>
            <a:solidFill>
              <a:schemeClr val="tx1"/>
            </a:solidFill>
          </a:ln>
        </c:spPr>
        <c:txPr>
          <a:bodyPr/>
          <a:lstStyle/>
          <a:p>
            <a:pPr>
              <a:defRPr sz="1200">
                <a:latin typeface="Tahoma" pitchFamily="34" charset="0"/>
                <a:ea typeface="Tahoma" pitchFamily="34" charset="0"/>
                <a:cs typeface="Tahoma" pitchFamily="34" charset="0"/>
              </a:defRPr>
            </a:pPr>
            <a:endParaRPr lang="en-US"/>
          </a:p>
        </c:txPr>
        <c:crossAx val="119313536"/>
        <c:crosses val="autoZero"/>
        <c:auto val="1"/>
        <c:lblAlgn val="ctr"/>
        <c:lblOffset val="9"/>
        <c:noMultiLvlLbl val="0"/>
      </c:catAx>
      <c:valAx>
        <c:axId val="119313536"/>
        <c:scaling>
          <c:orientation val="minMax"/>
          <c:min val="0"/>
        </c:scaling>
        <c:delete val="0"/>
        <c:axPos val="b"/>
        <c:majorGridlines>
          <c:spPr>
            <a:ln cmpd="sng">
              <a:solidFill>
                <a:schemeClr val="bg1">
                  <a:lumMod val="85000"/>
                </a:schemeClr>
              </a:solidFill>
              <a:prstDash val="sysDash"/>
            </a:ln>
          </c:spPr>
        </c:majorGridlines>
        <c:title>
          <c:tx>
            <c:rich>
              <a:bodyPr/>
              <a:lstStyle/>
              <a:p>
                <a:pPr algn="r">
                  <a:defRPr/>
                </a:pPr>
                <a:r>
                  <a:rPr lang="en-US" sz="1500" dirty="0" smtClean="0">
                    <a:latin typeface="Tahoma" pitchFamily="34" charset="0"/>
                    <a:ea typeface="Tahoma" pitchFamily="34" charset="0"/>
                    <a:cs typeface="Tahoma" pitchFamily="34" charset="0"/>
                  </a:rPr>
                  <a:t>Percent</a:t>
                </a:r>
                <a:endParaRPr lang="en-US" sz="1500" dirty="0">
                  <a:latin typeface="Tahoma" pitchFamily="34" charset="0"/>
                  <a:ea typeface="Tahoma" pitchFamily="34" charset="0"/>
                  <a:cs typeface="Tahoma" pitchFamily="34" charset="0"/>
                </a:endParaRPr>
              </a:p>
            </c:rich>
          </c:tx>
          <c:layout>
            <c:manualLayout>
              <c:xMode val="edge"/>
              <c:yMode val="edge"/>
              <c:x val="0.50901359957742509"/>
              <c:y val="0.90628157808398946"/>
            </c:manualLayout>
          </c:layout>
          <c:overlay val="0"/>
        </c:title>
        <c:numFmt formatCode="0" sourceLinked="0"/>
        <c:majorTickMark val="in"/>
        <c:minorTickMark val="none"/>
        <c:tickLblPos val="high"/>
        <c:spPr>
          <a:ln>
            <a:solidFill>
              <a:schemeClr val="tx1"/>
            </a:solidFill>
          </a:ln>
        </c:spPr>
        <c:txPr>
          <a:bodyPr/>
          <a:lstStyle/>
          <a:p>
            <a:pPr>
              <a:defRPr sz="1400">
                <a:latin typeface="Tahoma" pitchFamily="34" charset="0"/>
                <a:ea typeface="Tahoma" pitchFamily="34" charset="0"/>
                <a:cs typeface="Tahoma" pitchFamily="34" charset="0"/>
              </a:defRPr>
            </a:pPr>
            <a:endParaRPr lang="en-US"/>
          </a:p>
        </c:txPr>
        <c:crossAx val="102432128"/>
        <c:crosses val="max"/>
        <c:crossBetween val="between"/>
        <c:majorUnit val="5"/>
      </c:valAx>
      <c:valAx>
        <c:axId val="119315456"/>
        <c:scaling>
          <c:orientation val="minMax"/>
          <c:max val="300"/>
          <c:min val="0"/>
        </c:scaling>
        <c:delete val="1"/>
        <c:axPos val="t"/>
        <c:numFmt formatCode="General" sourceLinked="1"/>
        <c:majorTickMark val="out"/>
        <c:minorTickMark val="none"/>
        <c:tickLblPos val="none"/>
        <c:crossAx val="102458112"/>
        <c:crosses val="max"/>
        <c:crossBetween val="between"/>
        <c:majorUnit val="50"/>
      </c:valAx>
      <c:catAx>
        <c:axId val="102458112"/>
        <c:scaling>
          <c:orientation val="minMax"/>
        </c:scaling>
        <c:delete val="1"/>
        <c:axPos val="l"/>
        <c:majorTickMark val="out"/>
        <c:minorTickMark val="none"/>
        <c:tickLblPos val="none"/>
        <c:crossAx val="119315456"/>
        <c:crosses val="autoZero"/>
        <c:auto val="1"/>
        <c:lblAlgn val="ctr"/>
        <c:lblOffset val="100"/>
        <c:noMultiLvlLbl val="0"/>
      </c:cat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37410076861668"/>
          <c:y val="1.8332443614039774E-2"/>
          <c:w val="0.76850842549535003"/>
          <c:h val="0.87139174340495584"/>
        </c:manualLayout>
      </c:layout>
      <c:barChart>
        <c:barDir val="bar"/>
        <c:grouping val="clustered"/>
        <c:varyColors val="0"/>
        <c:ser>
          <c:idx val="0"/>
          <c:order val="0"/>
          <c:tx>
            <c:strRef>
              <c:f>Sheet1!$B$1</c:f>
              <c:strCache>
                <c:ptCount val="1"/>
                <c:pt idx="0">
                  <c:v>rate</c:v>
                </c:pt>
              </c:strCache>
            </c:strRef>
          </c:tx>
          <c:spPr>
            <a:ln>
              <a:solidFill>
                <a:schemeClr val="tx1"/>
              </a:solidFill>
            </a:ln>
          </c:spPr>
          <c:invertIfNegative val="0"/>
          <c:dPt>
            <c:idx val="0"/>
            <c:invertIfNegative val="0"/>
            <c:bubble3D val="0"/>
            <c:spPr>
              <a:solidFill>
                <a:schemeClr val="bg1">
                  <a:lumMod val="65000"/>
                </a:schemeClr>
              </a:solidFill>
              <a:ln>
                <a:solidFill>
                  <a:schemeClr val="tx1"/>
                </a:solidFill>
              </a:ln>
            </c:spPr>
          </c:dPt>
          <c:dPt>
            <c:idx val="1"/>
            <c:invertIfNegative val="0"/>
            <c:bubble3D val="0"/>
            <c:spPr>
              <a:solidFill>
                <a:srgbClr val="FB5192"/>
              </a:solidFill>
              <a:ln>
                <a:solidFill>
                  <a:schemeClr val="tx1"/>
                </a:solidFill>
              </a:ln>
            </c:spPr>
          </c:dPt>
          <c:dPt>
            <c:idx val="2"/>
            <c:invertIfNegative val="0"/>
            <c:bubble3D val="0"/>
            <c:spPr>
              <a:solidFill>
                <a:srgbClr val="FB5192"/>
              </a:solidFill>
              <a:ln>
                <a:solidFill>
                  <a:schemeClr val="tx1"/>
                </a:solidFill>
              </a:ln>
            </c:spPr>
          </c:dPt>
          <c:dPt>
            <c:idx val="3"/>
            <c:invertIfNegative val="0"/>
            <c:bubble3D val="0"/>
            <c:spPr>
              <a:solidFill>
                <a:schemeClr val="accent4"/>
              </a:solidFill>
              <a:ln>
                <a:solidFill>
                  <a:schemeClr val="tx1"/>
                </a:solidFill>
              </a:ln>
            </c:spPr>
          </c:dPt>
          <c:dPt>
            <c:idx val="4"/>
            <c:invertIfNegative val="0"/>
            <c:bubble3D val="0"/>
            <c:spPr>
              <a:solidFill>
                <a:schemeClr val="accent4">
                  <a:lumMod val="40000"/>
                  <a:lumOff val="60000"/>
                </a:schemeClr>
              </a:solidFill>
              <a:ln>
                <a:solidFill>
                  <a:schemeClr val="tx1"/>
                </a:solidFill>
              </a:ln>
            </c:spPr>
          </c:dPt>
          <c:dPt>
            <c:idx val="5"/>
            <c:invertIfNegative val="0"/>
            <c:bubble3D val="0"/>
            <c:spPr>
              <a:solidFill>
                <a:schemeClr val="accent4">
                  <a:lumMod val="60000"/>
                  <a:lumOff val="40000"/>
                </a:schemeClr>
              </a:solidFill>
              <a:ln>
                <a:solidFill>
                  <a:schemeClr val="tx1"/>
                </a:solidFill>
              </a:ln>
            </c:spPr>
          </c:dPt>
          <c:dPt>
            <c:idx val="6"/>
            <c:invertIfNegative val="0"/>
            <c:bubble3D val="0"/>
            <c:spPr>
              <a:solidFill>
                <a:schemeClr val="accent3">
                  <a:lumMod val="50000"/>
                </a:schemeClr>
              </a:solidFill>
              <a:ln>
                <a:solidFill>
                  <a:schemeClr val="tx1"/>
                </a:solidFill>
              </a:ln>
            </c:spPr>
          </c:dPt>
          <c:dPt>
            <c:idx val="7"/>
            <c:invertIfNegative val="0"/>
            <c:bubble3D val="0"/>
            <c:spPr>
              <a:solidFill>
                <a:schemeClr val="accent3">
                  <a:lumMod val="75000"/>
                </a:schemeClr>
              </a:solidFill>
              <a:ln>
                <a:solidFill>
                  <a:schemeClr val="tx1"/>
                </a:solidFill>
              </a:ln>
            </c:spPr>
          </c:dPt>
          <c:dPt>
            <c:idx val="8"/>
            <c:invertIfNegative val="0"/>
            <c:bubble3D val="0"/>
            <c:spPr>
              <a:solidFill>
                <a:schemeClr val="accent3"/>
              </a:solidFill>
              <a:ln>
                <a:solidFill>
                  <a:schemeClr val="tx1"/>
                </a:solidFill>
              </a:ln>
            </c:spPr>
          </c:dPt>
          <c:dPt>
            <c:idx val="9"/>
            <c:invertIfNegative val="0"/>
            <c:bubble3D val="0"/>
            <c:spPr>
              <a:solidFill>
                <a:schemeClr val="accent3">
                  <a:lumMod val="60000"/>
                  <a:lumOff val="40000"/>
                </a:schemeClr>
              </a:solidFill>
              <a:ln>
                <a:solidFill>
                  <a:schemeClr val="tx1"/>
                </a:solidFill>
              </a:ln>
            </c:spPr>
          </c:dPt>
          <c:dPt>
            <c:idx val="10"/>
            <c:invertIfNegative val="0"/>
            <c:bubble3D val="0"/>
            <c:spPr>
              <a:solidFill>
                <a:schemeClr val="accent3">
                  <a:lumMod val="40000"/>
                  <a:lumOff val="60000"/>
                </a:schemeClr>
              </a:solidFill>
              <a:ln>
                <a:solidFill>
                  <a:schemeClr val="tx1"/>
                </a:solidFill>
              </a:ln>
            </c:spPr>
          </c:dPt>
          <c:dPt>
            <c:idx val="11"/>
            <c:invertIfNegative val="0"/>
            <c:bubble3D val="0"/>
            <c:spPr>
              <a:solidFill>
                <a:schemeClr val="accent3">
                  <a:lumMod val="20000"/>
                  <a:lumOff val="80000"/>
                </a:schemeClr>
              </a:solidFill>
              <a:ln>
                <a:solidFill>
                  <a:schemeClr val="tx1"/>
                </a:solidFill>
              </a:ln>
            </c:spPr>
          </c:dPt>
          <c:dPt>
            <c:idx val="12"/>
            <c:invertIfNegative val="0"/>
            <c:bubble3D val="0"/>
            <c:spPr>
              <a:solidFill>
                <a:schemeClr val="accent4">
                  <a:lumMod val="75000"/>
                </a:schemeClr>
              </a:solidFill>
              <a:ln>
                <a:solidFill>
                  <a:schemeClr val="tx1"/>
                </a:solidFill>
              </a:ln>
            </c:spPr>
          </c:dPt>
          <c:dPt>
            <c:idx val="13"/>
            <c:invertIfNegative val="0"/>
            <c:bubble3D val="0"/>
            <c:spPr>
              <a:solidFill>
                <a:schemeClr val="accent4"/>
              </a:solidFill>
              <a:ln>
                <a:solidFill>
                  <a:schemeClr val="tx1"/>
                </a:solidFill>
              </a:ln>
            </c:spPr>
          </c:dPt>
          <c:dPt>
            <c:idx val="14"/>
            <c:invertIfNegative val="0"/>
            <c:bubble3D val="0"/>
            <c:spPr>
              <a:solidFill>
                <a:schemeClr val="accent3">
                  <a:lumMod val="60000"/>
                  <a:lumOff val="40000"/>
                </a:schemeClr>
              </a:solidFill>
              <a:ln>
                <a:solidFill>
                  <a:schemeClr val="tx1"/>
                </a:solidFill>
              </a:ln>
            </c:spPr>
          </c:dPt>
          <c:dPt>
            <c:idx val="15"/>
            <c:invertIfNegative val="0"/>
            <c:bubble3D val="0"/>
            <c:spPr>
              <a:solidFill>
                <a:schemeClr val="accent4">
                  <a:lumMod val="20000"/>
                  <a:lumOff val="80000"/>
                </a:schemeClr>
              </a:solidFill>
              <a:ln>
                <a:solidFill>
                  <a:schemeClr val="tx1"/>
                </a:solidFill>
              </a:ln>
            </c:spPr>
          </c:dPt>
          <c:dPt>
            <c:idx val="16"/>
            <c:invertIfNegative val="0"/>
            <c:bubble3D val="0"/>
            <c:spPr>
              <a:solidFill>
                <a:schemeClr val="accent4">
                  <a:lumMod val="40000"/>
                  <a:lumOff val="60000"/>
                </a:schemeClr>
              </a:solidFill>
              <a:ln>
                <a:solidFill>
                  <a:schemeClr val="tx1"/>
                </a:solidFill>
              </a:ln>
            </c:spPr>
          </c:dPt>
          <c:dPt>
            <c:idx val="17"/>
            <c:invertIfNegative val="0"/>
            <c:bubble3D val="0"/>
            <c:spPr>
              <a:solidFill>
                <a:schemeClr val="accent4">
                  <a:lumMod val="60000"/>
                  <a:lumOff val="40000"/>
                </a:schemeClr>
              </a:solidFill>
              <a:ln>
                <a:solidFill>
                  <a:schemeClr val="tx1"/>
                </a:solidFill>
              </a:ln>
            </c:spPr>
          </c:dPt>
          <c:dPt>
            <c:idx val="18"/>
            <c:invertIfNegative val="0"/>
            <c:bubble3D val="0"/>
            <c:spPr>
              <a:solidFill>
                <a:schemeClr val="accent6">
                  <a:lumMod val="60000"/>
                  <a:lumOff val="40000"/>
                </a:schemeClr>
              </a:solidFill>
              <a:ln>
                <a:solidFill>
                  <a:schemeClr val="tx1"/>
                </a:solidFill>
              </a:ln>
            </c:spPr>
          </c:dPt>
          <c:dPt>
            <c:idx val="19"/>
            <c:invertIfNegative val="0"/>
            <c:bubble3D val="0"/>
            <c:spPr>
              <a:solidFill>
                <a:schemeClr val="accent6">
                  <a:lumMod val="40000"/>
                  <a:lumOff val="60000"/>
                </a:schemeClr>
              </a:solidFill>
              <a:ln>
                <a:solidFill>
                  <a:schemeClr val="tx1"/>
                </a:solidFill>
              </a:ln>
            </c:spPr>
          </c:dPt>
          <c:dPt>
            <c:idx val="20"/>
            <c:invertIfNegative val="0"/>
            <c:bubble3D val="0"/>
            <c:spPr>
              <a:solidFill>
                <a:schemeClr val="accent6">
                  <a:lumMod val="20000"/>
                  <a:lumOff val="80000"/>
                </a:schemeClr>
              </a:solidFill>
              <a:ln>
                <a:solidFill>
                  <a:schemeClr val="tx1"/>
                </a:solidFill>
              </a:ln>
            </c:spPr>
          </c:dPt>
          <c:errBars>
            <c:errBarType val="both"/>
            <c:errValType val="cust"/>
            <c:noEndCap val="0"/>
            <c:plus>
              <c:numRef>
                <c:f>Sheet1!$E$2:$E$14</c:f>
                <c:numCache>
                  <c:formatCode>General</c:formatCode>
                  <c:ptCount val="13"/>
                  <c:pt idx="1">
                    <c:v>0.72519999999999996</c:v>
                  </c:pt>
                  <c:pt idx="3">
                    <c:v>0.98980000000000001</c:v>
                  </c:pt>
                  <c:pt idx="4">
                    <c:v>1.0662400000000001</c:v>
                  </c:pt>
                  <c:pt idx="6">
                    <c:v>1.1877599999999999</c:v>
                  </c:pt>
                  <c:pt idx="7">
                    <c:v>1.79928</c:v>
                  </c:pt>
                  <c:pt idx="8">
                    <c:v>3.6769599999999998</c:v>
                  </c:pt>
                  <c:pt idx="9">
                    <c:v>1.9521599999999999</c:v>
                  </c:pt>
                  <c:pt idx="10">
                    <c:v>4.0630800000000002</c:v>
                  </c:pt>
                  <c:pt idx="11">
                    <c:v>3.7847599999999999</c:v>
                  </c:pt>
                </c:numCache>
              </c:numRef>
            </c:plus>
            <c:minus>
              <c:numRef>
                <c:f>Sheet1!$E$2:$E$14</c:f>
                <c:numCache>
                  <c:formatCode>General</c:formatCode>
                  <c:ptCount val="13"/>
                  <c:pt idx="1">
                    <c:v>0.72519999999999996</c:v>
                  </c:pt>
                  <c:pt idx="3">
                    <c:v>0.98980000000000001</c:v>
                  </c:pt>
                  <c:pt idx="4">
                    <c:v>1.0662400000000001</c:v>
                  </c:pt>
                  <c:pt idx="6">
                    <c:v>1.1877599999999999</c:v>
                  </c:pt>
                  <c:pt idx="7">
                    <c:v>1.79928</c:v>
                  </c:pt>
                  <c:pt idx="8">
                    <c:v>3.6769599999999998</c:v>
                  </c:pt>
                  <c:pt idx="9">
                    <c:v>1.9521599999999999</c:v>
                  </c:pt>
                  <c:pt idx="10">
                    <c:v>4.0630800000000002</c:v>
                  </c:pt>
                  <c:pt idx="11">
                    <c:v>3.7847599999999999</c:v>
                  </c:pt>
                </c:numCache>
              </c:numRef>
            </c:minus>
          </c:errBars>
          <c:cat>
            <c:strRef>
              <c:f>Sheet1!$A$2:$A$14</c:f>
              <c:strCache>
                <c:ptCount val="12"/>
                <c:pt idx="1">
                  <c:v>Total</c:v>
                </c:pt>
                <c:pt idx="3">
                  <c:v>   Male</c:v>
                </c:pt>
                <c:pt idx="4">
                  <c:v>   Female</c:v>
                </c:pt>
                <c:pt idx="6">
                  <c:v>White</c:v>
                </c:pt>
                <c:pt idx="7">
                  <c:v>Hispanic</c:v>
                </c:pt>
                <c:pt idx="8">
                  <c:v>2 or more races</c:v>
                </c:pt>
                <c:pt idx="9">
                  <c:v>Black</c:v>
                </c:pt>
                <c:pt idx="10">
                  <c:v>Asian</c:v>
                </c:pt>
                <c:pt idx="11">
                  <c:v>American Indian</c:v>
                </c:pt>
              </c:strCache>
            </c:strRef>
          </c:cat>
          <c:val>
            <c:numRef>
              <c:f>Sheet1!$B$2:$B$14</c:f>
              <c:numCache>
                <c:formatCode>General</c:formatCode>
                <c:ptCount val="13"/>
                <c:pt idx="1">
                  <c:v>78.1534312</c:v>
                </c:pt>
                <c:pt idx="3">
                  <c:v>78.707073100000002</c:v>
                </c:pt>
                <c:pt idx="4">
                  <c:v>77.578272999999996</c:v>
                </c:pt>
                <c:pt idx="6">
                  <c:v>79.368128100000007</c:v>
                </c:pt>
                <c:pt idx="7">
                  <c:v>76.888553200000004</c:v>
                </c:pt>
                <c:pt idx="8">
                  <c:v>76.206282299999998</c:v>
                </c:pt>
                <c:pt idx="9">
                  <c:v>77.077786200000006</c:v>
                </c:pt>
                <c:pt idx="10">
                  <c:v>75.190302799999998</c:v>
                </c:pt>
                <c:pt idx="11">
                  <c:v>74.458995999999999</c:v>
                </c:pt>
              </c:numCache>
            </c:numRef>
          </c:val>
        </c:ser>
        <c:dLbls>
          <c:showLegendKey val="0"/>
          <c:showVal val="0"/>
          <c:showCatName val="0"/>
          <c:showSerName val="0"/>
          <c:showPercent val="0"/>
          <c:showBubbleSize val="0"/>
        </c:dLbls>
        <c:gapWidth val="0"/>
        <c:axId val="102580224"/>
        <c:axId val="102581760"/>
      </c:barChart>
      <c:barChart>
        <c:barDir val="bar"/>
        <c:grouping val="clustered"/>
        <c:varyColors val="0"/>
        <c:ser>
          <c:idx val="1"/>
          <c:order val="1"/>
          <c:tx>
            <c:strRef>
              <c:f>Sheet1!$F$1</c:f>
              <c:strCache>
                <c:ptCount val="1"/>
                <c:pt idx="0">
                  <c:v>Target</c:v>
                </c:pt>
              </c:strCache>
            </c:strRef>
          </c:tx>
          <c:spPr>
            <a:noFill/>
            <a:ln>
              <a:noFill/>
            </a:ln>
          </c:spPr>
          <c:invertIfNegative val="0"/>
          <c:trendline>
            <c:spPr>
              <a:ln w="44450">
                <a:solidFill>
                  <a:schemeClr val="tx1"/>
                </a:solidFill>
                <a:prstDash val="sysDash"/>
              </a:ln>
            </c:spPr>
            <c:trendlineType val="linear"/>
            <c:dispRSqr val="0"/>
            <c:dispEq val="0"/>
          </c:trendline>
          <c:cat>
            <c:strRef>
              <c:f>Sheet1!$A$2:$A$14</c:f>
              <c:strCache>
                <c:ptCount val="12"/>
                <c:pt idx="1">
                  <c:v>Total</c:v>
                </c:pt>
                <c:pt idx="3">
                  <c:v>   Male</c:v>
                </c:pt>
                <c:pt idx="4">
                  <c:v>   Female</c:v>
                </c:pt>
                <c:pt idx="6">
                  <c:v>White</c:v>
                </c:pt>
                <c:pt idx="7">
                  <c:v>Hispanic</c:v>
                </c:pt>
                <c:pt idx="8">
                  <c:v>2 or more races</c:v>
                </c:pt>
                <c:pt idx="9">
                  <c:v>Black</c:v>
                </c:pt>
                <c:pt idx="10">
                  <c:v>Asian</c:v>
                </c:pt>
                <c:pt idx="11">
                  <c:v>American Indian</c:v>
                </c:pt>
              </c:strCache>
            </c:strRef>
          </c:cat>
          <c:val>
            <c:numRef>
              <c:f>Sheet1!$F$2:$F$14</c:f>
              <c:numCache>
                <c:formatCode>General</c:formatCode>
                <c:ptCount val="13"/>
                <c:pt idx="0">
                  <c:v>83.2</c:v>
                </c:pt>
                <c:pt idx="12">
                  <c:v>83.2</c:v>
                </c:pt>
              </c:numCache>
            </c:numRef>
          </c:val>
        </c:ser>
        <c:dLbls>
          <c:showLegendKey val="0"/>
          <c:showVal val="0"/>
          <c:showCatName val="0"/>
          <c:showSerName val="0"/>
          <c:showPercent val="0"/>
          <c:showBubbleSize val="0"/>
        </c:dLbls>
        <c:gapWidth val="500"/>
        <c:overlap val="-100"/>
        <c:axId val="102585088"/>
        <c:axId val="102583296"/>
      </c:barChart>
      <c:catAx>
        <c:axId val="102580224"/>
        <c:scaling>
          <c:orientation val="maxMin"/>
        </c:scaling>
        <c:delete val="0"/>
        <c:axPos val="l"/>
        <c:numFmt formatCode="General" sourceLinked="1"/>
        <c:majorTickMark val="none"/>
        <c:minorTickMark val="none"/>
        <c:tickLblPos val="nextTo"/>
        <c:spPr>
          <a:ln>
            <a:solidFill>
              <a:schemeClr val="tx1"/>
            </a:solidFill>
          </a:ln>
        </c:spPr>
        <c:txPr>
          <a:bodyPr/>
          <a:lstStyle/>
          <a:p>
            <a:pPr>
              <a:defRPr sz="1600">
                <a:latin typeface="Tahoma" pitchFamily="34" charset="0"/>
                <a:ea typeface="Tahoma" pitchFamily="34" charset="0"/>
                <a:cs typeface="Tahoma" pitchFamily="34" charset="0"/>
              </a:defRPr>
            </a:pPr>
            <a:endParaRPr lang="en-US"/>
          </a:p>
        </c:txPr>
        <c:crossAx val="102581760"/>
        <c:crosses val="autoZero"/>
        <c:auto val="1"/>
        <c:lblAlgn val="ctr"/>
        <c:lblOffset val="9"/>
        <c:noMultiLvlLbl val="0"/>
      </c:catAx>
      <c:valAx>
        <c:axId val="102581760"/>
        <c:scaling>
          <c:orientation val="minMax"/>
          <c:max val="100"/>
          <c:min val="0"/>
        </c:scaling>
        <c:delete val="0"/>
        <c:axPos val="b"/>
        <c:majorGridlines>
          <c:spPr>
            <a:ln cmpd="sng">
              <a:solidFill>
                <a:schemeClr val="bg1">
                  <a:lumMod val="85000"/>
                </a:schemeClr>
              </a:solidFill>
              <a:prstDash val="sysDash"/>
            </a:ln>
          </c:spPr>
        </c:majorGridlines>
        <c:numFmt formatCode="0" sourceLinked="0"/>
        <c:majorTickMark val="in"/>
        <c:minorTickMark val="none"/>
        <c:tickLblPos val="high"/>
        <c:spPr>
          <a:ln>
            <a:solidFill>
              <a:schemeClr val="tx1"/>
            </a:solidFill>
          </a:ln>
        </c:spPr>
        <c:txPr>
          <a:bodyPr/>
          <a:lstStyle/>
          <a:p>
            <a:pPr>
              <a:defRPr sz="1600">
                <a:latin typeface="Tahoma" pitchFamily="34" charset="0"/>
                <a:ea typeface="Tahoma" pitchFamily="34" charset="0"/>
                <a:cs typeface="Tahoma" pitchFamily="34" charset="0"/>
              </a:defRPr>
            </a:pPr>
            <a:endParaRPr lang="en-US"/>
          </a:p>
        </c:txPr>
        <c:crossAx val="102580224"/>
        <c:crosses val="max"/>
        <c:crossBetween val="between"/>
        <c:majorUnit val="20"/>
      </c:valAx>
      <c:valAx>
        <c:axId val="102583296"/>
        <c:scaling>
          <c:orientation val="minMax"/>
          <c:max val="300"/>
          <c:min val="0"/>
        </c:scaling>
        <c:delete val="1"/>
        <c:axPos val="t"/>
        <c:numFmt formatCode="General" sourceLinked="1"/>
        <c:majorTickMark val="out"/>
        <c:minorTickMark val="none"/>
        <c:tickLblPos val="none"/>
        <c:crossAx val="102585088"/>
        <c:crosses val="max"/>
        <c:crossBetween val="between"/>
        <c:majorUnit val="50"/>
      </c:valAx>
      <c:catAx>
        <c:axId val="102585088"/>
        <c:scaling>
          <c:orientation val="minMax"/>
        </c:scaling>
        <c:delete val="1"/>
        <c:axPos val="l"/>
        <c:majorTickMark val="out"/>
        <c:minorTickMark val="none"/>
        <c:tickLblPos val="none"/>
        <c:crossAx val="102583296"/>
        <c:crosses val="autoZero"/>
        <c:auto val="1"/>
        <c:lblAlgn val="ctr"/>
        <c:lblOffset val="100"/>
        <c:noMultiLvlLbl val="0"/>
      </c:catAx>
      <c:spPr>
        <a:ln>
          <a:noFill/>
        </a:ln>
      </c:spPr>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1325" tIns="45662" rIns="91325" bIns="45662"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1925" y="0"/>
            <a:ext cx="3036888" cy="465138"/>
          </a:xfrm>
          <a:prstGeom prst="rect">
            <a:avLst/>
          </a:prstGeom>
        </p:spPr>
        <p:txBody>
          <a:bodyPr vert="horz" lIns="91325" tIns="45662" rIns="91325" bIns="45662" rtlCol="0"/>
          <a:lstStyle>
            <a:lvl1pPr algn="r" fontAlgn="auto">
              <a:spcBef>
                <a:spcPts val="0"/>
              </a:spcBef>
              <a:spcAft>
                <a:spcPts val="0"/>
              </a:spcAft>
              <a:defRPr sz="1200">
                <a:latin typeface="+mn-lt"/>
              </a:defRPr>
            </a:lvl1pPr>
          </a:lstStyle>
          <a:p>
            <a:pPr>
              <a:defRPr/>
            </a:pPr>
            <a:fld id="{B8EFD201-A4FD-4752-A420-DF1516DAC99A}" type="datetimeFigureOut">
              <a:rPr lang="en-US"/>
              <a:pPr>
                <a:defRPr/>
              </a:pPr>
              <a:t>2/4/2015</a:t>
            </a:fld>
            <a:endParaRPr lang="en-US" dirty="0"/>
          </a:p>
        </p:txBody>
      </p:sp>
      <p:sp>
        <p:nvSpPr>
          <p:cNvPr id="4" name="Footer Placeholder 3"/>
          <p:cNvSpPr>
            <a:spLocks noGrp="1"/>
          </p:cNvSpPr>
          <p:nvPr>
            <p:ph type="ftr" sz="quarter" idx="2"/>
          </p:nvPr>
        </p:nvSpPr>
        <p:spPr>
          <a:xfrm>
            <a:off x="0" y="8829675"/>
            <a:ext cx="3036888" cy="465138"/>
          </a:xfrm>
          <a:prstGeom prst="rect">
            <a:avLst/>
          </a:prstGeom>
        </p:spPr>
        <p:txBody>
          <a:bodyPr vert="horz" lIns="91325" tIns="45662" rIns="91325" bIns="45662"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1925" y="8829675"/>
            <a:ext cx="3036888" cy="465138"/>
          </a:xfrm>
          <a:prstGeom prst="rect">
            <a:avLst/>
          </a:prstGeom>
        </p:spPr>
        <p:txBody>
          <a:bodyPr vert="horz" lIns="91325" tIns="45662" rIns="91325" bIns="45662" rtlCol="0" anchor="b"/>
          <a:lstStyle>
            <a:lvl1pPr algn="r" fontAlgn="auto">
              <a:spcBef>
                <a:spcPts val="0"/>
              </a:spcBef>
              <a:spcAft>
                <a:spcPts val="0"/>
              </a:spcAft>
              <a:defRPr sz="1200">
                <a:latin typeface="+mn-lt"/>
              </a:defRPr>
            </a:lvl1pPr>
          </a:lstStyle>
          <a:p>
            <a:pPr>
              <a:defRPr/>
            </a:pPr>
            <a:fld id="{0A6F6A72-51DC-447A-972B-9A734CC9E8E2}" type="slidenum">
              <a:rPr lang="en-US"/>
              <a:pPr>
                <a:defRPr/>
              </a:pPr>
              <a:t>‹#›</a:t>
            </a:fld>
            <a:endParaRPr lang="en-US" dirty="0"/>
          </a:p>
        </p:txBody>
      </p:sp>
    </p:spTree>
    <p:extLst>
      <p:ext uri="{BB962C8B-B14F-4D97-AF65-F5344CB8AC3E}">
        <p14:creationId xmlns:p14="http://schemas.microsoft.com/office/powerpoint/2010/main" val="3766783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3170" tIns="46585" rIns="93170" bIns="46585"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9" y="0"/>
            <a:ext cx="3038475" cy="465138"/>
          </a:xfrm>
          <a:prstGeom prst="rect">
            <a:avLst/>
          </a:prstGeom>
        </p:spPr>
        <p:txBody>
          <a:bodyPr vert="horz" lIns="93170" tIns="46585" rIns="93170" bIns="46585" rtlCol="0"/>
          <a:lstStyle>
            <a:lvl1pPr algn="r" fontAlgn="auto">
              <a:spcBef>
                <a:spcPts val="0"/>
              </a:spcBef>
              <a:spcAft>
                <a:spcPts val="0"/>
              </a:spcAft>
              <a:defRPr sz="1200">
                <a:latin typeface="+mn-lt"/>
              </a:defRPr>
            </a:lvl1pPr>
          </a:lstStyle>
          <a:p>
            <a:pPr>
              <a:defRPr/>
            </a:pPr>
            <a:fld id="{65159214-0636-46C9-BE32-8B4F020D13A8}" type="datetimeFigureOut">
              <a:rPr lang="en-US"/>
              <a:pPr>
                <a:defRPr/>
              </a:pPr>
              <a:t>2/4/2015</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0" tIns="46585" rIns="93170" bIns="46585" rtlCol="0" anchor="ctr"/>
          <a:lstStyle/>
          <a:p>
            <a:pPr lvl="0"/>
            <a:endParaRPr lang="en-US" noProof="0" dirty="0"/>
          </a:p>
        </p:txBody>
      </p:sp>
      <p:sp>
        <p:nvSpPr>
          <p:cNvPr id="5" name="Notes Placeholder 4"/>
          <p:cNvSpPr>
            <a:spLocks noGrp="1"/>
          </p:cNvSpPr>
          <p:nvPr>
            <p:ph type="body" sz="quarter" idx="3"/>
          </p:nvPr>
        </p:nvSpPr>
        <p:spPr>
          <a:xfrm>
            <a:off x="701676" y="4416426"/>
            <a:ext cx="5607050" cy="4183063"/>
          </a:xfrm>
          <a:prstGeom prst="rect">
            <a:avLst/>
          </a:prstGeom>
        </p:spPr>
        <p:txBody>
          <a:bodyPr vert="horz" lIns="93170" tIns="46585" rIns="93170" bIns="4658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675"/>
            <a:ext cx="3038475" cy="465138"/>
          </a:xfrm>
          <a:prstGeom prst="rect">
            <a:avLst/>
          </a:prstGeom>
        </p:spPr>
        <p:txBody>
          <a:bodyPr vert="horz" lIns="93170" tIns="46585" rIns="93170" bIns="46585"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3170" tIns="46585" rIns="93170" bIns="46585" rtlCol="0" anchor="b"/>
          <a:lstStyle>
            <a:lvl1pPr algn="r" fontAlgn="auto">
              <a:spcBef>
                <a:spcPts val="0"/>
              </a:spcBef>
              <a:spcAft>
                <a:spcPts val="0"/>
              </a:spcAft>
              <a:defRPr sz="1200">
                <a:latin typeface="+mn-lt"/>
              </a:defRPr>
            </a:lvl1pPr>
          </a:lstStyle>
          <a:p>
            <a:pPr>
              <a:defRPr/>
            </a:pPr>
            <a:fld id="{45F01CA2-976B-48D9-8990-041447674341}" type="slidenum">
              <a:rPr lang="en-US"/>
              <a:pPr>
                <a:defRPr/>
              </a:pPr>
              <a:t>‹#›</a:t>
            </a:fld>
            <a:endParaRPr lang="en-US" dirty="0"/>
          </a:p>
        </p:txBody>
      </p:sp>
    </p:spTree>
    <p:extLst>
      <p:ext uri="{BB962C8B-B14F-4D97-AF65-F5344CB8AC3E}">
        <p14:creationId xmlns:p14="http://schemas.microsoft.com/office/powerpoint/2010/main" val="28386851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3" Type="http://schemas.openxmlformats.org/officeDocument/2006/relationships/hyperlink" Target="http://www.2015healthyagingsummit.org/" TargetMode="External"/><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ceholder 2"/>
          <p:cNvSpPr>
            <a:spLocks noGrp="1" noRot="1" noChangeAspect="1" noChangeArrowheads="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Placeholder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endParaRPr lang="en-US" dirty="0"/>
          </a:p>
        </p:txBody>
      </p:sp>
      <p:sp>
        <p:nvSpPr>
          <p:cNvPr id="17413"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A97B9C-8324-484B-9209-105D7E1F2347}" type="slidenum">
              <a:rPr lang="en-US" smtClean="0"/>
              <a:pPr fontAlgn="base">
                <a:spcBef>
                  <a:spcPct val="0"/>
                </a:spcBef>
                <a:spcAft>
                  <a:spcPct val="0"/>
                </a:spcAft>
                <a:defRPr/>
              </a:pPr>
              <a:t>1</a:t>
            </a:fld>
            <a:endParaRPr lang="en-US" dirty="0" smtClean="0"/>
          </a:p>
        </p:txBody>
      </p:sp>
    </p:spTree>
    <p:extLst>
      <p:ext uri="{BB962C8B-B14F-4D97-AF65-F5344CB8AC3E}">
        <p14:creationId xmlns:p14="http://schemas.microsoft.com/office/powerpoint/2010/main" val="1663592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pPr>
              <a:buFont typeface="Wingdings" pitchFamily="2" charset="2"/>
              <a:buNone/>
            </a:pPr>
            <a:endParaRPr lang="en-US" sz="1200" kern="1200" baseline="0" dirty="0" smtClean="0">
              <a:solidFill>
                <a:schemeClr val="tx1"/>
              </a:solidFill>
              <a:latin typeface="+mn-lt"/>
              <a:ea typeface="+mn-ea"/>
              <a:cs typeface="+mn-cs"/>
            </a:endParaRPr>
          </a:p>
          <a:p>
            <a:pPr>
              <a:buFont typeface="Wingdings" pitchFamily="2" charset="2"/>
              <a:buNone/>
            </a:pPr>
            <a:endParaRPr lang="en-US" baseline="0" dirty="0" smtClean="0">
              <a:latin typeface="+mj-lt"/>
            </a:endParaRPr>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4068911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pPr>
                <a:defRPr/>
              </a:pPr>
              <a:t>100</a:t>
            </a:fld>
            <a:endParaRPr lang="en-US" dirty="0"/>
          </a:p>
        </p:txBody>
      </p:sp>
    </p:spTree>
    <p:extLst>
      <p:ext uri="{BB962C8B-B14F-4D97-AF65-F5344CB8AC3E}">
        <p14:creationId xmlns:p14="http://schemas.microsoft.com/office/powerpoint/2010/main" val="92960678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pPr>
                <a:defRPr/>
              </a:pPr>
              <a:t>101</a:t>
            </a:fld>
            <a:endParaRPr lang="en-US" dirty="0"/>
          </a:p>
        </p:txBody>
      </p:sp>
    </p:spTree>
    <p:extLst>
      <p:ext uri="{BB962C8B-B14F-4D97-AF65-F5344CB8AC3E}">
        <p14:creationId xmlns:p14="http://schemas.microsoft.com/office/powerpoint/2010/main" val="216546842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pPr>
                <a:defRPr/>
              </a:pPr>
              <a:t>102</a:t>
            </a:fld>
            <a:endParaRPr lang="en-US" dirty="0"/>
          </a:p>
        </p:txBody>
      </p:sp>
    </p:spTree>
    <p:extLst>
      <p:ext uri="{BB962C8B-B14F-4D97-AF65-F5344CB8AC3E}">
        <p14:creationId xmlns:p14="http://schemas.microsoft.com/office/powerpoint/2010/main" val="125144788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pPr>
                <a:defRPr/>
              </a:pPr>
              <a:t>103</a:t>
            </a:fld>
            <a:endParaRPr lang="en-US" dirty="0"/>
          </a:p>
        </p:txBody>
      </p:sp>
    </p:spTree>
    <p:extLst>
      <p:ext uri="{BB962C8B-B14F-4D97-AF65-F5344CB8AC3E}">
        <p14:creationId xmlns:p14="http://schemas.microsoft.com/office/powerpoint/2010/main" val="107166851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pPr>
                <a:defRPr/>
              </a:pPr>
              <a:t>104</a:t>
            </a:fld>
            <a:endParaRPr lang="en-US" dirty="0"/>
          </a:p>
        </p:txBody>
      </p:sp>
    </p:spTree>
    <p:extLst>
      <p:ext uri="{BB962C8B-B14F-4D97-AF65-F5344CB8AC3E}">
        <p14:creationId xmlns:p14="http://schemas.microsoft.com/office/powerpoint/2010/main" val="288572248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pPr>
                <a:defRPr/>
              </a:pPr>
              <a:t>105</a:t>
            </a:fld>
            <a:endParaRPr lang="en-US" dirty="0"/>
          </a:p>
        </p:txBody>
      </p:sp>
    </p:spTree>
    <p:extLst>
      <p:ext uri="{BB962C8B-B14F-4D97-AF65-F5344CB8AC3E}">
        <p14:creationId xmlns:p14="http://schemas.microsoft.com/office/powerpoint/2010/main" val="304463866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pPr>
                <a:defRPr/>
              </a:pPr>
              <a:t>106</a:t>
            </a:fld>
            <a:endParaRPr lang="en-US" dirty="0"/>
          </a:p>
        </p:txBody>
      </p:sp>
    </p:spTree>
    <p:extLst>
      <p:ext uri="{BB962C8B-B14F-4D97-AF65-F5344CB8AC3E}">
        <p14:creationId xmlns:p14="http://schemas.microsoft.com/office/powerpoint/2010/main" val="10699507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pPr>
                <a:defRPr/>
              </a:pPr>
              <a:t>107</a:t>
            </a:fld>
            <a:endParaRPr lang="en-US" dirty="0"/>
          </a:p>
        </p:txBody>
      </p:sp>
    </p:spTree>
    <p:extLst>
      <p:ext uri="{BB962C8B-B14F-4D97-AF65-F5344CB8AC3E}">
        <p14:creationId xmlns:p14="http://schemas.microsoft.com/office/powerpoint/2010/main" val="14050066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pPr>
                <a:defRPr/>
              </a:pPr>
              <a:t>108</a:t>
            </a:fld>
            <a:endParaRPr lang="en-US" dirty="0"/>
          </a:p>
        </p:txBody>
      </p:sp>
    </p:spTree>
    <p:extLst>
      <p:ext uri="{BB962C8B-B14F-4D97-AF65-F5344CB8AC3E}">
        <p14:creationId xmlns:p14="http://schemas.microsoft.com/office/powerpoint/2010/main" val="182564448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pPr>
                <a:defRPr/>
              </a:pPr>
              <a:t>109</a:t>
            </a:fld>
            <a:endParaRPr lang="en-US" dirty="0"/>
          </a:p>
        </p:txBody>
      </p:sp>
    </p:spTree>
    <p:extLst>
      <p:ext uri="{BB962C8B-B14F-4D97-AF65-F5344CB8AC3E}">
        <p14:creationId xmlns:p14="http://schemas.microsoft.com/office/powerpoint/2010/main" val="3949917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ceholder 2"/>
          <p:cNvSpPr>
            <a:spLocks noGrp="1" noRot="1" noChangeAspect="1" noChangeArrowheads="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Placeholder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latin typeface="Arial" pitchFamily="34" charset="0"/>
              <a:ea typeface="ＭＳ Ｐゴシック" pitchFamily="34" charset="-128"/>
            </a:endParaRPr>
          </a:p>
        </p:txBody>
      </p:sp>
      <p:sp>
        <p:nvSpPr>
          <p:cNvPr id="17412"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p>
        </p:txBody>
      </p:sp>
      <p:sp>
        <p:nvSpPr>
          <p:cNvPr id="17413"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A97B9C-8324-484B-9209-105D7E1F2347}" type="slidenum">
              <a:rPr lang="en-US" smtClean="0"/>
              <a:pPr fontAlgn="base">
                <a:spcBef>
                  <a:spcPct val="0"/>
                </a:spcBef>
                <a:spcAft>
                  <a:spcPct val="0"/>
                </a:spcAft>
                <a:defRPr/>
              </a:pPr>
              <a:t>11</a:t>
            </a:fld>
            <a:endParaRPr lang="en-US" dirty="0" smtClean="0"/>
          </a:p>
        </p:txBody>
      </p:sp>
    </p:spTree>
    <p:extLst>
      <p:ext uri="{BB962C8B-B14F-4D97-AF65-F5344CB8AC3E}">
        <p14:creationId xmlns:p14="http://schemas.microsoft.com/office/powerpoint/2010/main" val="189599778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pPr>
                <a:defRPr/>
              </a:pPr>
              <a:t>110</a:t>
            </a:fld>
            <a:endParaRPr lang="en-US" dirty="0"/>
          </a:p>
        </p:txBody>
      </p:sp>
    </p:spTree>
    <p:extLst>
      <p:ext uri="{BB962C8B-B14F-4D97-AF65-F5344CB8AC3E}">
        <p14:creationId xmlns:p14="http://schemas.microsoft.com/office/powerpoint/2010/main" val="194318115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pPr>
                <a:defRPr/>
              </a:pPr>
              <a:t>111</a:t>
            </a:fld>
            <a:endParaRPr lang="en-US" dirty="0"/>
          </a:p>
        </p:txBody>
      </p:sp>
    </p:spTree>
    <p:extLst>
      <p:ext uri="{BB962C8B-B14F-4D97-AF65-F5344CB8AC3E}">
        <p14:creationId xmlns:p14="http://schemas.microsoft.com/office/powerpoint/2010/main" val="73248234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pPr>
                <a:defRPr/>
              </a:pPr>
              <a:t>112</a:t>
            </a:fld>
            <a:endParaRPr lang="en-US" dirty="0"/>
          </a:p>
        </p:txBody>
      </p:sp>
    </p:spTree>
    <p:extLst>
      <p:ext uri="{BB962C8B-B14F-4D97-AF65-F5344CB8AC3E}">
        <p14:creationId xmlns:p14="http://schemas.microsoft.com/office/powerpoint/2010/main" val="298580250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ceholder 2"/>
          <p:cNvSpPr>
            <a:spLocks noGrp="1" noRot="1" noChangeAspect="1" noChangeArrowheads="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Placeholder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sz="1200" kern="1200" dirty="0">
              <a:solidFill>
                <a:schemeClr val="tx1"/>
              </a:solidFill>
              <a:effectLst/>
              <a:latin typeface="+mj-lt"/>
              <a:ea typeface="+mn-ea"/>
              <a:cs typeface="+mn-cs"/>
            </a:endParaRPr>
          </a:p>
        </p:txBody>
      </p:sp>
      <p:sp>
        <p:nvSpPr>
          <p:cNvPr id="1843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571D5C-0670-41C8-B435-462087EB516B}" type="slidenum">
              <a:rPr lang="en-US" smtClean="0"/>
              <a:pPr fontAlgn="base">
                <a:spcBef>
                  <a:spcPct val="0"/>
                </a:spcBef>
                <a:spcAft>
                  <a:spcPct val="0"/>
                </a:spcAft>
                <a:defRPr/>
              </a:pPr>
              <a:t>113</a:t>
            </a:fld>
            <a:endParaRPr lang="en-US" dirty="0" smtClean="0"/>
          </a:p>
        </p:txBody>
      </p:sp>
    </p:spTree>
    <p:extLst>
      <p:ext uri="{BB962C8B-B14F-4D97-AF65-F5344CB8AC3E}">
        <p14:creationId xmlns:p14="http://schemas.microsoft.com/office/powerpoint/2010/main" val="263296349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a:latin typeface="+mj-lt"/>
            </a:endParaRPr>
          </a:p>
        </p:txBody>
      </p:sp>
      <p:sp>
        <p:nvSpPr>
          <p:cNvPr id="4" name="Slide Number Placeholder 3"/>
          <p:cNvSpPr>
            <a:spLocks noGrp="1"/>
          </p:cNvSpPr>
          <p:nvPr>
            <p:ph type="sldNum" sz="quarter" idx="10"/>
          </p:nvPr>
        </p:nvSpPr>
        <p:spPr/>
        <p:txBody>
          <a:bodyPr/>
          <a:lstStyle/>
          <a:p>
            <a:pPr>
              <a:defRPr/>
            </a:pPr>
            <a:fld id="{F5BE952B-63EC-4786-9FD5-07DEE7ED1281}" type="slidenum">
              <a:rPr lang="en-US" smtClean="0">
                <a:solidFill>
                  <a:prstClr val="black"/>
                </a:solidFill>
              </a:rPr>
              <a:pPr>
                <a:defRPr/>
              </a:pPr>
              <a:t>114</a:t>
            </a:fld>
            <a:endParaRPr lang="en-US" dirty="0">
              <a:solidFill>
                <a:prstClr val="black"/>
              </a:solidFill>
            </a:endParaRPr>
          </a:p>
        </p:txBody>
      </p:sp>
    </p:spTree>
    <p:extLst>
      <p:ext uri="{BB962C8B-B14F-4D97-AF65-F5344CB8AC3E}">
        <p14:creationId xmlns:p14="http://schemas.microsoft.com/office/powerpoint/2010/main" val="30402273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0"/>
            <a:endParaRPr lang="en-US" dirty="0"/>
          </a:p>
          <a:p>
            <a:pPr lvl="0"/>
            <a:r>
              <a:rPr lang="en-US" dirty="0"/>
              <a:t>ODPHP, along with our Summit co-sponsor the American College of Preventive Medicine (ACPM), is pleased to announce that the 2015 Healthy Aging Summit will be held on July 27-28 in </a:t>
            </a:r>
            <a:r>
              <a:rPr lang="en-US" dirty="0" smtClean="0"/>
              <a:t>Washington, </a:t>
            </a:r>
            <a:r>
              <a:rPr lang="en-US" dirty="0"/>
              <a:t>D.C. at the Omni Shoreham Hotel.</a:t>
            </a:r>
          </a:p>
          <a:p>
            <a:pPr lvl="0"/>
            <a:endParaRPr lang="en-US" dirty="0"/>
          </a:p>
          <a:p>
            <a:pPr lvl="0"/>
            <a:r>
              <a:rPr lang="en-US" dirty="0"/>
              <a:t>This State of the Science meeting will focus on evidence and data to understand how preventive services contribute to healthy aging and quality of life. The Summit uses the Healthy People 2020 Social Determinants of Health framework allowing participants to </a:t>
            </a:r>
            <a:r>
              <a:rPr lang="en-US" dirty="0" smtClean="0"/>
              <a:t>identify </a:t>
            </a:r>
            <a:r>
              <a:rPr lang="en-US" dirty="0"/>
              <a:t>“upstream” influences on healthy aging. </a:t>
            </a:r>
          </a:p>
          <a:p>
            <a:pPr lvl="0"/>
            <a:endParaRPr lang="en-US" dirty="0"/>
          </a:p>
          <a:p>
            <a:pPr lvl="0"/>
            <a:r>
              <a:rPr lang="en-US" dirty="0"/>
              <a:t>The goals for the Summit are:</a:t>
            </a:r>
            <a:endParaRPr lang="en-US" sz="1400" dirty="0"/>
          </a:p>
          <a:p>
            <a:pPr lvl="1"/>
            <a:r>
              <a:rPr lang="en-US" dirty="0"/>
              <a:t>Explore the science on healthy aging; </a:t>
            </a:r>
            <a:endParaRPr lang="en-US" dirty="0" smtClean="0">
              <a:effectLst/>
            </a:endParaRPr>
          </a:p>
          <a:p>
            <a:pPr lvl="1"/>
            <a:r>
              <a:rPr lang="en-US" dirty="0"/>
              <a:t>Identify knowledge gaps that need to be filled; </a:t>
            </a:r>
            <a:endParaRPr lang="en-US" dirty="0" smtClean="0">
              <a:effectLst/>
            </a:endParaRPr>
          </a:p>
          <a:p>
            <a:pPr lvl="1"/>
            <a:r>
              <a:rPr lang="en-US" dirty="0"/>
              <a:t>Promote the role of prevention and preventive services in improving quality of life in later years; and</a:t>
            </a:r>
            <a:endParaRPr lang="en-US" dirty="0" smtClean="0">
              <a:effectLst/>
            </a:endParaRPr>
          </a:p>
          <a:p>
            <a:pPr lvl="1"/>
            <a:r>
              <a:rPr lang="en-US" dirty="0"/>
              <a:t>Mobilize action to improve the delivery of care for those aging in place or in transition.</a:t>
            </a:r>
            <a:endParaRPr lang="en-US" dirty="0" smtClean="0">
              <a:effectLst/>
            </a:endParaRPr>
          </a:p>
          <a:p>
            <a:pPr lvl="0"/>
            <a:r>
              <a:rPr lang="en-US" dirty="0"/>
              <a:t>All sessions will be required to support at least one of the Summit goals.</a:t>
            </a:r>
          </a:p>
          <a:p>
            <a:pPr lvl="0"/>
            <a:endParaRPr lang="en-US" sz="1400" dirty="0"/>
          </a:p>
          <a:p>
            <a:r>
              <a:rPr lang="en-US" dirty="0"/>
              <a:t>The Summit tracks have been developed with input from multiple sectors and thought leaders. Summit tracks reflect the SDOH framework:</a:t>
            </a:r>
            <a:br>
              <a:rPr lang="en-US" dirty="0"/>
            </a:br>
            <a:r>
              <a:rPr lang="en-US" dirty="0"/>
              <a:t>	</a:t>
            </a:r>
          </a:p>
          <a:p>
            <a:pPr marL="640594" lvl="1" indent="-174708">
              <a:buFont typeface="Arial" panose="020B0604020202020204" pitchFamily="34" charset="0"/>
              <a:buChar char="•"/>
            </a:pPr>
            <a:r>
              <a:rPr lang="en-US" dirty="0"/>
              <a:t>Social and Community Context</a:t>
            </a:r>
            <a:endParaRPr lang="en-US" sz="1400" dirty="0"/>
          </a:p>
          <a:p>
            <a:pPr marL="640594" lvl="1" indent="-174708">
              <a:buFont typeface="Arial" panose="020B0604020202020204" pitchFamily="34" charset="0"/>
              <a:buChar char="•"/>
            </a:pPr>
            <a:r>
              <a:rPr lang="en-US" dirty="0"/>
              <a:t>Quality of Life </a:t>
            </a:r>
            <a:endParaRPr lang="en-US" sz="1400" dirty="0"/>
          </a:p>
          <a:p>
            <a:pPr marL="640594" lvl="1" indent="-174708">
              <a:buFont typeface="Arial" panose="020B0604020202020204" pitchFamily="34" charset="0"/>
              <a:buChar char="•"/>
            </a:pPr>
            <a:r>
              <a:rPr lang="en-US" dirty="0"/>
              <a:t>Health and Health Care </a:t>
            </a:r>
            <a:endParaRPr lang="en-US" sz="1400" dirty="0"/>
          </a:p>
          <a:p>
            <a:pPr marL="640594" lvl="1" indent="-174708">
              <a:buFont typeface="Arial" panose="020B0604020202020204" pitchFamily="34" charset="0"/>
              <a:buChar char="•"/>
            </a:pPr>
            <a:r>
              <a:rPr lang="en-US" dirty="0"/>
              <a:t>Neighborhood and Built Environment</a:t>
            </a:r>
            <a:endParaRPr lang="en-US" sz="1400" dirty="0"/>
          </a:p>
          <a:p>
            <a:pPr defTabSz="931774">
              <a:defRPr/>
            </a:pPr>
            <a:r>
              <a:rPr lang="en-US" dirty="0"/>
              <a:t>There are a number of priority areas noted within each Summit track. These can be found on the Summit’s website: </a:t>
            </a:r>
            <a:r>
              <a:rPr lang="en-US" u="sng" dirty="0">
                <a:hlinkClick r:id="rId3"/>
              </a:rPr>
              <a:t>www.2015HealthyAgingSummit.org</a:t>
            </a:r>
            <a:endParaRPr lang="en-US" sz="1400" dirty="0"/>
          </a:p>
          <a:p>
            <a:pPr lvl="0"/>
            <a:endParaRPr lang="en-US" dirty="0"/>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5E2915F5-D2A3-4E9C-B71B-D6C1619E8D63}" type="slidenum">
              <a:rPr lang="en-US" smtClean="0">
                <a:solidFill>
                  <a:prstClr val="black"/>
                </a:solidFill>
              </a:rPr>
              <a:pPr/>
              <a:t>115</a:t>
            </a:fld>
            <a:endParaRPr lang="en-US">
              <a:solidFill>
                <a:prstClr val="black"/>
              </a:solidFill>
            </a:endParaRPr>
          </a:p>
        </p:txBody>
      </p:sp>
    </p:spTree>
    <p:extLst>
      <p:ext uri="{BB962C8B-B14F-4D97-AF65-F5344CB8AC3E}">
        <p14:creationId xmlns:p14="http://schemas.microsoft.com/office/powerpoint/2010/main" val="319841020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pPr/>
              <a:t>116</a:t>
            </a:fld>
            <a:endParaRPr lang="en-US" dirty="0"/>
          </a:p>
        </p:txBody>
      </p:sp>
    </p:spTree>
    <p:extLst>
      <p:ext uri="{BB962C8B-B14F-4D97-AF65-F5344CB8AC3E}">
        <p14:creationId xmlns:p14="http://schemas.microsoft.com/office/powerpoint/2010/main" val="141048469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baseline="0" dirty="0" smtClean="0">
              <a:solidFill>
                <a:schemeClr val="tx1"/>
              </a:solidFill>
              <a:effectLst/>
              <a:latin typeface="+mn-lt"/>
              <a:ea typeface="+mn-ea"/>
              <a:cs typeface="+mn-cs"/>
            </a:endParaRPr>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AC5F70-A2BC-409C-BD3D-4CB1ED26AC9F}" type="slidenum">
              <a:rPr lang="en-US" smtClean="0">
                <a:solidFill>
                  <a:prstClr val="black"/>
                </a:solidFill>
                <a:latin typeface="+mj-lt"/>
              </a:rPr>
              <a:pPr fontAlgn="base">
                <a:spcBef>
                  <a:spcPct val="0"/>
                </a:spcBef>
                <a:spcAft>
                  <a:spcPct val="0"/>
                </a:spcAft>
                <a:defRPr/>
              </a:pPr>
              <a:t>117</a:t>
            </a:fld>
            <a:endParaRPr lang="en-US" dirty="0" smtClean="0">
              <a:solidFill>
                <a:prstClr val="black"/>
              </a:solidFill>
              <a:latin typeface="+mj-lt"/>
            </a:endParaRPr>
          </a:p>
        </p:txBody>
      </p:sp>
    </p:spTree>
    <p:extLst>
      <p:ext uri="{BB962C8B-B14F-4D97-AF65-F5344CB8AC3E}">
        <p14:creationId xmlns:p14="http://schemas.microsoft.com/office/powerpoint/2010/main" val="30849152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C2EB6C-5AFA-4749-883B-D9716F27D1D9}" type="slidenum">
              <a:rPr lang="en-US" smtClean="0">
                <a:solidFill>
                  <a:srgbClr val="000000"/>
                </a:solidFill>
              </a:rPr>
              <a:pPr fontAlgn="base">
                <a:spcBef>
                  <a:spcPct val="0"/>
                </a:spcBef>
                <a:spcAft>
                  <a:spcPct val="0"/>
                </a:spcAft>
                <a:defRPr/>
              </a:pPr>
              <a:t>118</a:t>
            </a:fld>
            <a:endParaRPr lang="en-US" dirty="0" smtClean="0">
              <a:solidFill>
                <a:srgbClr val="000000"/>
              </a:solidFill>
            </a:endParaRPr>
          </a:p>
        </p:txBody>
      </p:sp>
      <p:sp>
        <p:nvSpPr>
          <p:cNvPr id="26627"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1" dirty="0"/>
          </a:p>
        </p:txBody>
      </p:sp>
      <p:sp>
        <p:nvSpPr>
          <p:cNvPr id="26629" name="Slide Number Placeholder 3"/>
          <p:cNvSpPr txBox="1">
            <a:spLocks noGrp="1"/>
          </p:cNvSpPr>
          <p:nvPr/>
        </p:nvSpPr>
        <p:spPr bwMode="auto">
          <a:xfrm>
            <a:off x="3973512" y="8831262"/>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15" tIns="47258" rIns="94515" bIns="47258"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fld id="{C3022CF3-1D8A-4D87-BAD9-54583893A211}" type="slidenum">
              <a:rPr lang="en-US" sz="1200">
                <a:solidFill>
                  <a:srgbClr val="000000"/>
                </a:solidFill>
                <a:latin typeface="+mj-lt"/>
              </a:rPr>
              <a:pPr algn="r" eaLnBrk="1" fontAlgn="base" hangingPunct="1">
                <a:spcBef>
                  <a:spcPct val="0"/>
                </a:spcBef>
                <a:spcAft>
                  <a:spcPct val="0"/>
                </a:spcAft>
              </a:pPr>
              <a:t>118</a:t>
            </a:fld>
            <a:endParaRPr lang="en-US" sz="1200" dirty="0">
              <a:solidFill>
                <a:srgbClr val="000000"/>
              </a:solidFill>
              <a:latin typeface="+mj-lt"/>
            </a:endParaRPr>
          </a:p>
        </p:txBody>
      </p:sp>
    </p:spTree>
    <p:extLst>
      <p:ext uri="{BB962C8B-B14F-4D97-AF65-F5344CB8AC3E}">
        <p14:creationId xmlns:p14="http://schemas.microsoft.com/office/powerpoint/2010/main" val="3307976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182688" y="698500"/>
            <a:ext cx="4645025" cy="3484563"/>
          </a:xfrm>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8448" indent="-287865" eaLnBrk="0" hangingPunct="0">
              <a:spcBef>
                <a:spcPct val="30000"/>
              </a:spcBef>
              <a:defRPr sz="1200">
                <a:solidFill>
                  <a:schemeClr val="tx1"/>
                </a:solidFill>
                <a:latin typeface="Arial" charset="0"/>
              </a:defRPr>
            </a:lvl2pPr>
            <a:lvl3pPr marL="1151458" indent="-230292" eaLnBrk="0" hangingPunct="0">
              <a:spcBef>
                <a:spcPct val="30000"/>
              </a:spcBef>
              <a:defRPr sz="1200">
                <a:solidFill>
                  <a:schemeClr val="tx1"/>
                </a:solidFill>
                <a:latin typeface="Arial" charset="0"/>
              </a:defRPr>
            </a:lvl3pPr>
            <a:lvl4pPr marL="1612041" indent="-230292" eaLnBrk="0" hangingPunct="0">
              <a:spcBef>
                <a:spcPct val="30000"/>
              </a:spcBef>
              <a:defRPr sz="1200">
                <a:solidFill>
                  <a:schemeClr val="tx1"/>
                </a:solidFill>
                <a:latin typeface="Arial" charset="0"/>
              </a:defRPr>
            </a:lvl4pPr>
            <a:lvl5pPr marL="2072625" indent="-230292" eaLnBrk="0" hangingPunct="0">
              <a:spcBef>
                <a:spcPct val="30000"/>
              </a:spcBef>
              <a:defRPr sz="1200">
                <a:solidFill>
                  <a:schemeClr val="tx1"/>
                </a:solidFill>
                <a:latin typeface="Arial" charset="0"/>
              </a:defRPr>
            </a:lvl5pPr>
            <a:lvl6pPr marL="2533208" indent="-230292" eaLnBrk="0" fontAlgn="base" hangingPunct="0">
              <a:spcBef>
                <a:spcPct val="30000"/>
              </a:spcBef>
              <a:spcAft>
                <a:spcPct val="0"/>
              </a:spcAft>
              <a:defRPr sz="1200">
                <a:solidFill>
                  <a:schemeClr val="tx1"/>
                </a:solidFill>
                <a:latin typeface="Arial" charset="0"/>
              </a:defRPr>
            </a:lvl6pPr>
            <a:lvl7pPr marL="2993791" indent="-230292" eaLnBrk="0" fontAlgn="base" hangingPunct="0">
              <a:spcBef>
                <a:spcPct val="30000"/>
              </a:spcBef>
              <a:spcAft>
                <a:spcPct val="0"/>
              </a:spcAft>
              <a:defRPr sz="1200">
                <a:solidFill>
                  <a:schemeClr val="tx1"/>
                </a:solidFill>
                <a:latin typeface="Arial" charset="0"/>
              </a:defRPr>
            </a:lvl7pPr>
            <a:lvl8pPr marL="3454375" indent="-230292" eaLnBrk="0" fontAlgn="base" hangingPunct="0">
              <a:spcBef>
                <a:spcPct val="30000"/>
              </a:spcBef>
              <a:spcAft>
                <a:spcPct val="0"/>
              </a:spcAft>
              <a:defRPr sz="1200">
                <a:solidFill>
                  <a:schemeClr val="tx1"/>
                </a:solidFill>
                <a:latin typeface="Arial" charset="0"/>
              </a:defRPr>
            </a:lvl8pPr>
            <a:lvl9pPr marL="3914958" indent="-23029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5D349A0-93B8-4034-B544-07BD77782B63}" type="slidenum">
              <a:rPr lang="en-US" altLang="en-US" smtClean="0">
                <a:solidFill>
                  <a:prstClr val="black"/>
                </a:solidFill>
              </a:rPr>
              <a:pPr eaLnBrk="1" hangingPunct="1">
                <a:spcBef>
                  <a:spcPct val="0"/>
                </a:spcBef>
              </a:pPr>
              <a:t>12</a:t>
            </a:fld>
            <a:endParaRPr lang="en-US" altLang="en-US" smtClean="0">
              <a:solidFill>
                <a:prstClr val="black"/>
              </a:solidFill>
            </a:endParaRPr>
          </a:p>
        </p:txBody>
      </p:sp>
    </p:spTree>
    <p:extLst>
      <p:ext uri="{BB962C8B-B14F-4D97-AF65-F5344CB8AC3E}">
        <p14:creationId xmlns:p14="http://schemas.microsoft.com/office/powerpoint/2010/main" val="3589703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182688" y="698500"/>
            <a:ext cx="4645025" cy="3484563"/>
          </a:xfrm>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aseline="0" dirty="0" smtClean="0"/>
          </a:p>
          <a:p>
            <a:pPr eaLnBrk="1" hangingPunct="1"/>
            <a:endParaRPr lang="en-US" altLang="en-US" baseline="0" dirty="0" smtClean="0"/>
          </a:p>
          <a:p>
            <a:pPr eaLnBrk="1" hangingPunct="1"/>
            <a:endParaRPr lang="en-US" altLang="en-US" dirty="0"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8448" indent="-287865" eaLnBrk="0" hangingPunct="0">
              <a:spcBef>
                <a:spcPct val="30000"/>
              </a:spcBef>
              <a:defRPr sz="1200">
                <a:solidFill>
                  <a:schemeClr val="tx1"/>
                </a:solidFill>
                <a:latin typeface="Arial" charset="0"/>
              </a:defRPr>
            </a:lvl2pPr>
            <a:lvl3pPr marL="1151458" indent="-230292" eaLnBrk="0" hangingPunct="0">
              <a:spcBef>
                <a:spcPct val="30000"/>
              </a:spcBef>
              <a:defRPr sz="1200">
                <a:solidFill>
                  <a:schemeClr val="tx1"/>
                </a:solidFill>
                <a:latin typeface="Arial" charset="0"/>
              </a:defRPr>
            </a:lvl3pPr>
            <a:lvl4pPr marL="1612041" indent="-230292" eaLnBrk="0" hangingPunct="0">
              <a:spcBef>
                <a:spcPct val="30000"/>
              </a:spcBef>
              <a:defRPr sz="1200">
                <a:solidFill>
                  <a:schemeClr val="tx1"/>
                </a:solidFill>
                <a:latin typeface="Arial" charset="0"/>
              </a:defRPr>
            </a:lvl4pPr>
            <a:lvl5pPr marL="2072625" indent="-230292" eaLnBrk="0" hangingPunct="0">
              <a:spcBef>
                <a:spcPct val="30000"/>
              </a:spcBef>
              <a:defRPr sz="1200">
                <a:solidFill>
                  <a:schemeClr val="tx1"/>
                </a:solidFill>
                <a:latin typeface="Arial" charset="0"/>
              </a:defRPr>
            </a:lvl5pPr>
            <a:lvl6pPr marL="2533208" indent="-230292" eaLnBrk="0" fontAlgn="base" hangingPunct="0">
              <a:spcBef>
                <a:spcPct val="30000"/>
              </a:spcBef>
              <a:spcAft>
                <a:spcPct val="0"/>
              </a:spcAft>
              <a:defRPr sz="1200">
                <a:solidFill>
                  <a:schemeClr val="tx1"/>
                </a:solidFill>
                <a:latin typeface="Arial" charset="0"/>
              </a:defRPr>
            </a:lvl6pPr>
            <a:lvl7pPr marL="2993791" indent="-230292" eaLnBrk="0" fontAlgn="base" hangingPunct="0">
              <a:spcBef>
                <a:spcPct val="30000"/>
              </a:spcBef>
              <a:spcAft>
                <a:spcPct val="0"/>
              </a:spcAft>
              <a:defRPr sz="1200">
                <a:solidFill>
                  <a:schemeClr val="tx1"/>
                </a:solidFill>
                <a:latin typeface="Arial" charset="0"/>
              </a:defRPr>
            </a:lvl7pPr>
            <a:lvl8pPr marL="3454375" indent="-230292" eaLnBrk="0" fontAlgn="base" hangingPunct="0">
              <a:spcBef>
                <a:spcPct val="30000"/>
              </a:spcBef>
              <a:spcAft>
                <a:spcPct val="0"/>
              </a:spcAft>
              <a:defRPr sz="1200">
                <a:solidFill>
                  <a:schemeClr val="tx1"/>
                </a:solidFill>
                <a:latin typeface="Arial" charset="0"/>
              </a:defRPr>
            </a:lvl8pPr>
            <a:lvl9pPr marL="3914958" indent="-23029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5D349A0-93B8-4034-B544-07BD77782B63}" type="slidenum">
              <a:rPr lang="en-US" altLang="en-US" smtClean="0">
                <a:solidFill>
                  <a:prstClr val="black"/>
                </a:solidFill>
              </a:rPr>
              <a:pPr eaLnBrk="1" hangingPunct="1">
                <a:spcBef>
                  <a:spcPct val="0"/>
                </a:spcBef>
              </a:pPr>
              <a:t>13</a:t>
            </a:fld>
            <a:endParaRPr lang="en-US" altLang="en-US" smtClean="0">
              <a:solidFill>
                <a:prstClr val="black"/>
              </a:solidFill>
            </a:endParaRPr>
          </a:p>
        </p:txBody>
      </p:sp>
    </p:spTree>
    <p:extLst>
      <p:ext uri="{BB962C8B-B14F-4D97-AF65-F5344CB8AC3E}">
        <p14:creationId xmlns:p14="http://schemas.microsoft.com/office/powerpoint/2010/main" val="3312621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182688" y="698500"/>
            <a:ext cx="4645025" cy="3484563"/>
          </a:xfrm>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aseline="0" dirty="0"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8448" indent="-287865" eaLnBrk="0" hangingPunct="0">
              <a:spcBef>
                <a:spcPct val="30000"/>
              </a:spcBef>
              <a:defRPr sz="1200">
                <a:solidFill>
                  <a:schemeClr val="tx1"/>
                </a:solidFill>
                <a:latin typeface="Arial" charset="0"/>
              </a:defRPr>
            </a:lvl2pPr>
            <a:lvl3pPr marL="1151458" indent="-230292" eaLnBrk="0" hangingPunct="0">
              <a:spcBef>
                <a:spcPct val="30000"/>
              </a:spcBef>
              <a:defRPr sz="1200">
                <a:solidFill>
                  <a:schemeClr val="tx1"/>
                </a:solidFill>
                <a:latin typeface="Arial" charset="0"/>
              </a:defRPr>
            </a:lvl3pPr>
            <a:lvl4pPr marL="1612041" indent="-230292" eaLnBrk="0" hangingPunct="0">
              <a:spcBef>
                <a:spcPct val="30000"/>
              </a:spcBef>
              <a:defRPr sz="1200">
                <a:solidFill>
                  <a:schemeClr val="tx1"/>
                </a:solidFill>
                <a:latin typeface="Arial" charset="0"/>
              </a:defRPr>
            </a:lvl4pPr>
            <a:lvl5pPr marL="2072625" indent="-230292" eaLnBrk="0" hangingPunct="0">
              <a:spcBef>
                <a:spcPct val="30000"/>
              </a:spcBef>
              <a:defRPr sz="1200">
                <a:solidFill>
                  <a:schemeClr val="tx1"/>
                </a:solidFill>
                <a:latin typeface="Arial" charset="0"/>
              </a:defRPr>
            </a:lvl5pPr>
            <a:lvl6pPr marL="2533208" indent="-230292" eaLnBrk="0" fontAlgn="base" hangingPunct="0">
              <a:spcBef>
                <a:spcPct val="30000"/>
              </a:spcBef>
              <a:spcAft>
                <a:spcPct val="0"/>
              </a:spcAft>
              <a:defRPr sz="1200">
                <a:solidFill>
                  <a:schemeClr val="tx1"/>
                </a:solidFill>
                <a:latin typeface="Arial" charset="0"/>
              </a:defRPr>
            </a:lvl6pPr>
            <a:lvl7pPr marL="2993791" indent="-230292" eaLnBrk="0" fontAlgn="base" hangingPunct="0">
              <a:spcBef>
                <a:spcPct val="30000"/>
              </a:spcBef>
              <a:spcAft>
                <a:spcPct val="0"/>
              </a:spcAft>
              <a:defRPr sz="1200">
                <a:solidFill>
                  <a:schemeClr val="tx1"/>
                </a:solidFill>
                <a:latin typeface="Arial" charset="0"/>
              </a:defRPr>
            </a:lvl7pPr>
            <a:lvl8pPr marL="3454375" indent="-230292" eaLnBrk="0" fontAlgn="base" hangingPunct="0">
              <a:spcBef>
                <a:spcPct val="30000"/>
              </a:spcBef>
              <a:spcAft>
                <a:spcPct val="0"/>
              </a:spcAft>
              <a:defRPr sz="1200">
                <a:solidFill>
                  <a:schemeClr val="tx1"/>
                </a:solidFill>
                <a:latin typeface="Arial" charset="0"/>
              </a:defRPr>
            </a:lvl8pPr>
            <a:lvl9pPr marL="3914958" indent="-23029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5D349A0-93B8-4034-B544-07BD77782B63}" type="slidenum">
              <a:rPr lang="en-US" altLang="en-US" smtClean="0">
                <a:solidFill>
                  <a:prstClr val="black"/>
                </a:solidFill>
              </a:rPr>
              <a:pPr eaLnBrk="1" hangingPunct="1">
                <a:spcBef>
                  <a:spcPct val="0"/>
                </a:spcBef>
              </a:pPr>
              <a:t>14</a:t>
            </a:fld>
            <a:endParaRPr lang="en-US" altLang="en-US" smtClean="0">
              <a:solidFill>
                <a:prstClr val="black"/>
              </a:solidFill>
            </a:endParaRPr>
          </a:p>
        </p:txBody>
      </p:sp>
    </p:spTree>
    <p:extLst>
      <p:ext uri="{BB962C8B-B14F-4D97-AF65-F5344CB8AC3E}">
        <p14:creationId xmlns:p14="http://schemas.microsoft.com/office/powerpoint/2010/main" val="1608367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182688" y="698500"/>
            <a:ext cx="4645025" cy="3484563"/>
          </a:xfrm>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solidFill>
                <a:srgbClr val="000000"/>
              </a:solidFill>
              <a:latin typeface="Arial" pitchFamily="34" charset="0"/>
              <a:ea typeface="ＭＳ Ｐゴシック" pitchFamily="34" charset="-128"/>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8448" indent="-287865" eaLnBrk="0" hangingPunct="0">
              <a:spcBef>
                <a:spcPct val="30000"/>
              </a:spcBef>
              <a:defRPr sz="1200">
                <a:solidFill>
                  <a:schemeClr val="tx1"/>
                </a:solidFill>
                <a:latin typeface="Arial" charset="0"/>
              </a:defRPr>
            </a:lvl2pPr>
            <a:lvl3pPr marL="1151458" indent="-230292" eaLnBrk="0" hangingPunct="0">
              <a:spcBef>
                <a:spcPct val="30000"/>
              </a:spcBef>
              <a:defRPr sz="1200">
                <a:solidFill>
                  <a:schemeClr val="tx1"/>
                </a:solidFill>
                <a:latin typeface="Arial" charset="0"/>
              </a:defRPr>
            </a:lvl3pPr>
            <a:lvl4pPr marL="1612041" indent="-230292" eaLnBrk="0" hangingPunct="0">
              <a:spcBef>
                <a:spcPct val="30000"/>
              </a:spcBef>
              <a:defRPr sz="1200">
                <a:solidFill>
                  <a:schemeClr val="tx1"/>
                </a:solidFill>
                <a:latin typeface="Arial" charset="0"/>
              </a:defRPr>
            </a:lvl4pPr>
            <a:lvl5pPr marL="2072625" indent="-230292" eaLnBrk="0" hangingPunct="0">
              <a:spcBef>
                <a:spcPct val="30000"/>
              </a:spcBef>
              <a:defRPr sz="1200">
                <a:solidFill>
                  <a:schemeClr val="tx1"/>
                </a:solidFill>
                <a:latin typeface="Arial" charset="0"/>
              </a:defRPr>
            </a:lvl5pPr>
            <a:lvl6pPr marL="2533208" indent="-230292" eaLnBrk="0" fontAlgn="base" hangingPunct="0">
              <a:spcBef>
                <a:spcPct val="30000"/>
              </a:spcBef>
              <a:spcAft>
                <a:spcPct val="0"/>
              </a:spcAft>
              <a:defRPr sz="1200">
                <a:solidFill>
                  <a:schemeClr val="tx1"/>
                </a:solidFill>
                <a:latin typeface="Arial" charset="0"/>
              </a:defRPr>
            </a:lvl6pPr>
            <a:lvl7pPr marL="2993791" indent="-230292" eaLnBrk="0" fontAlgn="base" hangingPunct="0">
              <a:spcBef>
                <a:spcPct val="30000"/>
              </a:spcBef>
              <a:spcAft>
                <a:spcPct val="0"/>
              </a:spcAft>
              <a:defRPr sz="1200">
                <a:solidFill>
                  <a:schemeClr val="tx1"/>
                </a:solidFill>
                <a:latin typeface="Arial" charset="0"/>
              </a:defRPr>
            </a:lvl7pPr>
            <a:lvl8pPr marL="3454375" indent="-230292" eaLnBrk="0" fontAlgn="base" hangingPunct="0">
              <a:spcBef>
                <a:spcPct val="30000"/>
              </a:spcBef>
              <a:spcAft>
                <a:spcPct val="0"/>
              </a:spcAft>
              <a:defRPr sz="1200">
                <a:solidFill>
                  <a:schemeClr val="tx1"/>
                </a:solidFill>
                <a:latin typeface="Arial" charset="0"/>
              </a:defRPr>
            </a:lvl8pPr>
            <a:lvl9pPr marL="3914958" indent="-23029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2F56E78-6F26-4855-95EE-50FE7406CDE4}" type="slidenum">
              <a:rPr lang="en-US" altLang="en-US" smtClean="0">
                <a:solidFill>
                  <a:prstClr val="black"/>
                </a:solidFill>
              </a:rPr>
              <a:pPr eaLnBrk="1" hangingPunct="1">
                <a:spcBef>
                  <a:spcPct val="0"/>
                </a:spcBef>
              </a:pPr>
              <a:t>15</a:t>
            </a:fld>
            <a:endParaRPr lang="en-US" altLang="en-US" smtClean="0">
              <a:solidFill>
                <a:prstClr val="black"/>
              </a:solidFill>
            </a:endParaRPr>
          </a:p>
        </p:txBody>
      </p:sp>
    </p:spTree>
    <p:extLst>
      <p:ext uri="{BB962C8B-B14F-4D97-AF65-F5344CB8AC3E}">
        <p14:creationId xmlns:p14="http://schemas.microsoft.com/office/powerpoint/2010/main" val="3562645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5BE952B-63EC-4786-9FD5-07DEE7ED1281}"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3555763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BE952B-63EC-4786-9FD5-07DEE7ED1281}"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459834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22244127-22E1-4435-8C3C-E7C2FBBD7E90}"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656105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pPr marL="0" indent="0">
              <a:buNone/>
            </a:pPr>
            <a:endParaRPr lang="en-US" sz="1200" b="0" dirty="0" smtClean="0"/>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2006118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ceholder 2"/>
          <p:cNvSpPr>
            <a:spLocks noGrp="1" noRot="1" noChangeAspect="1" noChangeArrowheads="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Placeholder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endParaRPr lang="en-US" dirty="0" smtClean="0">
              <a:latin typeface="+mj-lt"/>
            </a:endParaRPr>
          </a:p>
        </p:txBody>
      </p:sp>
      <p:sp>
        <p:nvSpPr>
          <p:cNvPr id="17413"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A97B9C-8324-484B-9209-105D7E1F2347}" type="slidenum">
              <a:rPr lang="en-US" smtClean="0">
                <a:latin typeface="+mj-lt"/>
              </a:rPr>
              <a:pPr fontAlgn="base">
                <a:spcBef>
                  <a:spcPct val="0"/>
                </a:spcBef>
                <a:spcAft>
                  <a:spcPct val="0"/>
                </a:spcAft>
                <a:defRPr/>
              </a:pPr>
              <a:t>2</a:t>
            </a:fld>
            <a:endParaRPr lang="en-US" dirty="0" smtClean="0">
              <a:latin typeface="+mj-lt"/>
            </a:endParaRPr>
          </a:p>
        </p:txBody>
      </p:sp>
    </p:spTree>
    <p:extLst>
      <p:ext uri="{BB962C8B-B14F-4D97-AF65-F5344CB8AC3E}">
        <p14:creationId xmlns:p14="http://schemas.microsoft.com/office/powerpoint/2010/main" val="3397096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ceholder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Placeholder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latin typeface="Tahoma" panose="020B0604030504040204" pitchFamily="34" charset="0"/>
              <a:ea typeface="Tahoma" panose="020B0604030504040204" pitchFamily="34" charset="0"/>
              <a:cs typeface="Tahoma" panose="020B0604030504040204" pitchFamily="34" charset="0"/>
            </a:endParaRPr>
          </a:p>
        </p:txBody>
      </p:sp>
      <p:sp>
        <p:nvSpPr>
          <p:cNvPr id="17412"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endParaRPr lang="en-US" dirty="0" smtClean="0">
              <a:solidFill>
                <a:prstClr val="black"/>
              </a:solidFill>
            </a:endParaRPr>
          </a:p>
        </p:txBody>
      </p:sp>
      <p:sp>
        <p:nvSpPr>
          <p:cNvPr id="17413"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0A97B9C-8324-484B-9209-105D7E1F2347}" type="slidenum">
              <a:rPr lang="en-US" smtClean="0">
                <a:solidFill>
                  <a:prstClr val="black"/>
                </a:solidFill>
              </a:rPr>
              <a:pPr>
                <a:defRPr/>
              </a:pPr>
              <a:t>20</a:t>
            </a:fld>
            <a:endParaRPr lang="en-US" dirty="0" smtClean="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100" baseline="0" dirty="0" smtClean="0">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r>
              <a:rPr lang="en-US" sz="1100" baseline="0" dirty="0" smtClean="0">
                <a:latin typeface="Tahoma" panose="020B0604030504040204" pitchFamily="34" charset="0"/>
                <a:ea typeface="Tahoma" panose="020B0604030504040204" pitchFamily="34" charset="0"/>
                <a:cs typeface="Tahoma" panose="020B0604030504040204" pitchFamily="34" charset="0"/>
              </a:rPr>
              <a:t> </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430585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96549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256937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256937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22244127-22E1-4435-8C3C-E7C2FBBD7E90}"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226984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sz="1100" baseline="0"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1246277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13285597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2" y="4415793"/>
            <a:ext cx="6553200" cy="4575810"/>
          </a:xfrm>
        </p:spPr>
        <p:txBody>
          <a:bodyPr>
            <a:noAutofit/>
          </a:bodyPr>
          <a:lstStyle/>
          <a:p>
            <a:pPr marL="171450" indent="-171450">
              <a:buFont typeface="Arial" panose="020B0604020202020204" pitchFamily="34" charset="0"/>
              <a:buChar char="•"/>
            </a:pPr>
            <a:endPar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505CBE22-21B7-4090-A7D8-E04915029615}"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1388586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2" y="4415793"/>
            <a:ext cx="6553200" cy="4575810"/>
          </a:xfrm>
        </p:spPr>
        <p:txBody>
          <a:bodyPr>
            <a:noAutofit/>
          </a:bodyPr>
          <a:lstStyle/>
          <a:p>
            <a:pPr marL="171441" indent="-171441" defTabSz="914350">
              <a:buFont typeface="Arial" panose="020B0604020202020204" pitchFamily="34" charset="0"/>
              <a:buChar char="•"/>
              <a:defRPr/>
            </a:pPr>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505CBE22-21B7-4090-A7D8-E04915029615}" type="slidenum">
              <a:rPr lang="en-US">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138858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182688" y="698500"/>
            <a:ext cx="4645025" cy="3484563"/>
          </a:xfrm>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a:p>
            <a:pPr eaLnBrk="1" hangingPunct="1"/>
            <a:endParaRPr lang="en-US" altLang="en-US" dirty="0"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8448" indent="-287865" eaLnBrk="0" hangingPunct="0">
              <a:spcBef>
                <a:spcPct val="30000"/>
              </a:spcBef>
              <a:defRPr sz="1200">
                <a:solidFill>
                  <a:schemeClr val="tx1"/>
                </a:solidFill>
                <a:latin typeface="Arial" charset="0"/>
              </a:defRPr>
            </a:lvl2pPr>
            <a:lvl3pPr marL="1151458" indent="-230292" eaLnBrk="0" hangingPunct="0">
              <a:spcBef>
                <a:spcPct val="30000"/>
              </a:spcBef>
              <a:defRPr sz="1200">
                <a:solidFill>
                  <a:schemeClr val="tx1"/>
                </a:solidFill>
                <a:latin typeface="Arial" charset="0"/>
              </a:defRPr>
            </a:lvl3pPr>
            <a:lvl4pPr marL="1612041" indent="-230292" eaLnBrk="0" hangingPunct="0">
              <a:spcBef>
                <a:spcPct val="30000"/>
              </a:spcBef>
              <a:defRPr sz="1200">
                <a:solidFill>
                  <a:schemeClr val="tx1"/>
                </a:solidFill>
                <a:latin typeface="Arial" charset="0"/>
              </a:defRPr>
            </a:lvl4pPr>
            <a:lvl5pPr marL="2072625" indent="-230292" eaLnBrk="0" hangingPunct="0">
              <a:spcBef>
                <a:spcPct val="30000"/>
              </a:spcBef>
              <a:defRPr sz="1200">
                <a:solidFill>
                  <a:schemeClr val="tx1"/>
                </a:solidFill>
                <a:latin typeface="Arial" charset="0"/>
              </a:defRPr>
            </a:lvl5pPr>
            <a:lvl6pPr marL="2533208" indent="-230292" eaLnBrk="0" fontAlgn="base" hangingPunct="0">
              <a:spcBef>
                <a:spcPct val="30000"/>
              </a:spcBef>
              <a:spcAft>
                <a:spcPct val="0"/>
              </a:spcAft>
              <a:defRPr sz="1200">
                <a:solidFill>
                  <a:schemeClr val="tx1"/>
                </a:solidFill>
                <a:latin typeface="Arial" charset="0"/>
              </a:defRPr>
            </a:lvl6pPr>
            <a:lvl7pPr marL="2993791" indent="-230292" eaLnBrk="0" fontAlgn="base" hangingPunct="0">
              <a:spcBef>
                <a:spcPct val="30000"/>
              </a:spcBef>
              <a:spcAft>
                <a:spcPct val="0"/>
              </a:spcAft>
              <a:defRPr sz="1200">
                <a:solidFill>
                  <a:schemeClr val="tx1"/>
                </a:solidFill>
                <a:latin typeface="Arial" charset="0"/>
              </a:defRPr>
            </a:lvl7pPr>
            <a:lvl8pPr marL="3454375" indent="-230292" eaLnBrk="0" fontAlgn="base" hangingPunct="0">
              <a:spcBef>
                <a:spcPct val="30000"/>
              </a:spcBef>
              <a:spcAft>
                <a:spcPct val="0"/>
              </a:spcAft>
              <a:defRPr sz="1200">
                <a:solidFill>
                  <a:schemeClr val="tx1"/>
                </a:solidFill>
                <a:latin typeface="Arial" charset="0"/>
              </a:defRPr>
            </a:lvl8pPr>
            <a:lvl9pPr marL="3914958" indent="-23029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2F56E78-6F26-4855-95EE-50FE7406CDE4}" type="slidenum">
              <a:rPr lang="en-US" altLang="en-US" smtClean="0">
                <a:solidFill>
                  <a:prstClr val="black"/>
                </a:solidFill>
                <a:latin typeface="Calibri"/>
              </a:rPr>
              <a:pPr eaLnBrk="1" hangingPunct="1">
                <a:spcBef>
                  <a:spcPct val="0"/>
                </a:spcBef>
              </a:pPr>
              <a:t>3</a:t>
            </a:fld>
            <a:endParaRPr lang="en-US" altLang="en-US" dirty="0" smtClean="0">
              <a:solidFill>
                <a:prstClr val="black"/>
              </a:solidFill>
              <a:latin typeface="Calibri"/>
            </a:endParaRPr>
          </a:p>
        </p:txBody>
      </p:sp>
    </p:spTree>
    <p:extLst>
      <p:ext uri="{BB962C8B-B14F-4D97-AF65-F5344CB8AC3E}">
        <p14:creationId xmlns:p14="http://schemas.microsoft.com/office/powerpoint/2010/main" val="24533434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2" y="4415793"/>
            <a:ext cx="6553200" cy="4575810"/>
          </a:xfrm>
        </p:spPr>
        <p:txBody>
          <a:bodyPr>
            <a:noAutofit/>
          </a:bodyPr>
          <a:lstStyle/>
          <a:p>
            <a:pPr marL="171450" indent="-171450" defTabSz="914350">
              <a:buFont typeface="Arial" panose="020B0604020202020204" pitchFamily="34" charset="0"/>
              <a:buChar char="•"/>
              <a:defRPr/>
            </a:pPr>
            <a:endParaRPr lang="en-US" sz="1100"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505CBE22-21B7-4090-A7D8-E04915029615}" type="slidenum">
              <a:rPr lang="en-US">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1388586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2" y="4415792"/>
            <a:ext cx="6553200" cy="4575810"/>
          </a:xfrm>
        </p:spPr>
        <p:txBody>
          <a:bodyPr>
            <a:noAutofit/>
          </a:bodyPr>
          <a:lstStyle/>
          <a:p>
            <a:pPr marL="171450" indent="-171450" eaLnBrk="1" fontAlgn="auto" hangingPunct="1">
              <a:spcBef>
                <a:spcPts val="0"/>
              </a:spcBef>
              <a:spcAft>
                <a:spcPts val="0"/>
              </a:spcAft>
              <a:buFont typeface="Arial" panose="020B0604020202020204" pitchFamily="34" charset="0"/>
              <a:buChar char="•"/>
              <a:defRPr/>
            </a:pPr>
            <a:endPar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505CBE22-21B7-4090-A7D8-E04915029615}"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1388586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100"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13285597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29685546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13285597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100"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30467864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100"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solidFill>
                  <a:prstClr val="black"/>
                </a:solidFill>
              </a:rPr>
              <a:pPr>
                <a:defRPr/>
              </a:pPr>
              <a:t>36</a:t>
            </a:fld>
            <a:endParaRPr lang="en-US" dirty="0">
              <a:solidFill>
                <a:prstClr val="black"/>
              </a:solidFill>
            </a:endParaRPr>
          </a:p>
        </p:txBody>
      </p:sp>
    </p:spTree>
    <p:extLst>
      <p:ext uri="{BB962C8B-B14F-4D97-AF65-F5344CB8AC3E}">
        <p14:creationId xmlns:p14="http://schemas.microsoft.com/office/powerpoint/2010/main" val="41389692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solidFill>
                  <a:prstClr val="black"/>
                </a:solidFill>
              </a:rPr>
              <a:pPr>
                <a:defRPr/>
              </a:pPr>
              <a:t>37</a:t>
            </a:fld>
            <a:endParaRPr lang="en-US" dirty="0">
              <a:solidFill>
                <a:prstClr val="black"/>
              </a:solidFill>
            </a:endParaRPr>
          </a:p>
        </p:txBody>
      </p:sp>
    </p:spTree>
    <p:extLst>
      <p:ext uri="{BB962C8B-B14F-4D97-AF65-F5344CB8AC3E}">
        <p14:creationId xmlns:p14="http://schemas.microsoft.com/office/powerpoint/2010/main" val="13285597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100" baseline="0"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solidFill>
                  <a:prstClr val="black"/>
                </a:solidFill>
              </a:rPr>
              <a:pPr>
                <a:defRPr/>
              </a:pPr>
              <a:t>38</a:t>
            </a:fld>
            <a:endParaRPr lang="en-US" dirty="0">
              <a:solidFill>
                <a:prstClr val="black"/>
              </a:solidFill>
            </a:endParaRPr>
          </a:p>
        </p:txBody>
      </p:sp>
    </p:spTree>
    <p:extLst>
      <p:ext uri="{BB962C8B-B14F-4D97-AF65-F5344CB8AC3E}">
        <p14:creationId xmlns:p14="http://schemas.microsoft.com/office/powerpoint/2010/main" val="33930120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aseline="0"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solidFill>
                  <a:prstClr val="black"/>
                </a:solidFill>
              </a:rPr>
              <a:pPr>
                <a:defRPr/>
              </a:pPr>
              <a:t>39</a:t>
            </a:fld>
            <a:endParaRPr lang="en-US" dirty="0">
              <a:solidFill>
                <a:prstClr val="black"/>
              </a:solidFill>
            </a:endParaRPr>
          </a:p>
        </p:txBody>
      </p:sp>
    </p:spTree>
    <p:extLst>
      <p:ext uri="{BB962C8B-B14F-4D97-AF65-F5344CB8AC3E}">
        <p14:creationId xmlns:p14="http://schemas.microsoft.com/office/powerpoint/2010/main" val="2468969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pPr>
                <a:defRPr/>
              </a:pPr>
              <a:t>4</a:t>
            </a:fld>
            <a:endParaRPr lang="en-US" dirty="0"/>
          </a:p>
        </p:txBody>
      </p:sp>
    </p:spTree>
    <p:extLst>
      <p:ext uri="{BB962C8B-B14F-4D97-AF65-F5344CB8AC3E}">
        <p14:creationId xmlns:p14="http://schemas.microsoft.com/office/powerpoint/2010/main" val="12480804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solidFill>
                  <a:prstClr val="black"/>
                </a:solidFill>
              </a:rPr>
              <a:pPr>
                <a:defRPr/>
              </a:pPr>
              <a:t>40</a:t>
            </a:fld>
            <a:endParaRPr lang="en-US" dirty="0">
              <a:solidFill>
                <a:prstClr val="black"/>
              </a:solidFill>
            </a:endParaRPr>
          </a:p>
        </p:txBody>
      </p:sp>
    </p:spTree>
    <p:extLst>
      <p:ext uri="{BB962C8B-B14F-4D97-AF65-F5344CB8AC3E}">
        <p14:creationId xmlns:p14="http://schemas.microsoft.com/office/powerpoint/2010/main" val="13285597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sz="1100" baseline="0"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FCDB01C0-5827-423D-B17A-92830EC4C2F4}" type="slidenum">
              <a:rPr lang="en-US" smtClean="0">
                <a:solidFill>
                  <a:prstClr val="black"/>
                </a:solidFill>
              </a:rPr>
              <a:pPr/>
              <a:t>41</a:t>
            </a:fld>
            <a:endParaRPr lang="en-US" dirty="0">
              <a:solidFill>
                <a:prstClr val="black"/>
              </a:solidFill>
            </a:endParaRPr>
          </a:p>
        </p:txBody>
      </p:sp>
      <p:sp>
        <p:nvSpPr>
          <p:cNvPr id="5" name="Date Placeholder 4"/>
          <p:cNvSpPr>
            <a:spLocks noGrp="1"/>
          </p:cNvSpPr>
          <p:nvPr>
            <p:ph type="dt" idx="11"/>
          </p:nvPr>
        </p:nvSpPr>
        <p:spPr/>
        <p:txBody>
          <a:bodyPr/>
          <a:lstStyle/>
          <a:p>
            <a:fld id="{4072A926-F8DF-4D83-A808-0852E4AF2984}" type="datetime1">
              <a:rPr lang="en-US" smtClean="0">
                <a:solidFill>
                  <a:prstClr val="black"/>
                </a:solidFill>
              </a:rPr>
              <a:pPr/>
              <a:t>2/4/2015</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rPr>
              <a:t>Compiled by: Health Promotion Statistics Branch, Office of Analysis and Epidemiology, National Center for Health Statistics</a:t>
            </a:r>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Healthy People 2010 Final Review: Overview and Selected Findings</a:t>
            </a:r>
            <a:endParaRPr lang="en-US" dirty="0">
              <a:solidFill>
                <a:prstClr val="black"/>
              </a:solidFill>
            </a:endParaRPr>
          </a:p>
        </p:txBody>
      </p:sp>
      <p:sp>
        <p:nvSpPr>
          <p:cNvPr id="13" name="Slide Image Placeholder 12"/>
          <p:cNvSpPr>
            <a:spLocks noGrp="1" noRot="1" noChangeAspect="1"/>
          </p:cNvSpPr>
          <p:nvPr>
            <p:ph type="sldImg"/>
          </p:nvPr>
        </p:nvSpPr>
        <p:spPr>
          <a:xfrm>
            <a:off x="757238" y="484188"/>
            <a:ext cx="5500687" cy="4125912"/>
          </a:xfrm>
        </p:spPr>
      </p:sp>
    </p:spTree>
    <p:extLst>
      <p:ext uri="{BB962C8B-B14F-4D97-AF65-F5344CB8AC3E}">
        <p14:creationId xmlns:p14="http://schemas.microsoft.com/office/powerpoint/2010/main" val="326574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solidFill>
                  <a:prstClr val="black"/>
                </a:solidFill>
              </a:rPr>
              <a:pPr>
                <a:defRPr/>
              </a:pPr>
              <a:t>42</a:t>
            </a:fld>
            <a:endParaRPr lang="en-US" dirty="0">
              <a:solidFill>
                <a:prstClr val="black"/>
              </a:solidFill>
            </a:endParaRPr>
          </a:p>
        </p:txBody>
      </p:sp>
    </p:spTree>
    <p:extLst>
      <p:ext uri="{BB962C8B-B14F-4D97-AF65-F5344CB8AC3E}">
        <p14:creationId xmlns:p14="http://schemas.microsoft.com/office/powerpoint/2010/main" val="24689695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Arial" panose="020B0604020202020204" pitchFamily="34" charset="0"/>
              <a:buChar char="•"/>
            </a:pPr>
            <a:endParaRPr lang="en-US" sz="1100"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val="24689695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sz="1100" baseline="0"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solidFill>
                  <a:prstClr val="black"/>
                </a:solidFill>
              </a:rPr>
              <a:pPr>
                <a:defRPr/>
              </a:pPr>
              <a:t>44</a:t>
            </a:fld>
            <a:endParaRPr lang="en-US" dirty="0">
              <a:solidFill>
                <a:prstClr val="black"/>
              </a:solidFill>
            </a:endParaRPr>
          </a:p>
        </p:txBody>
      </p:sp>
    </p:spTree>
    <p:extLst>
      <p:ext uri="{BB962C8B-B14F-4D97-AF65-F5344CB8AC3E}">
        <p14:creationId xmlns:p14="http://schemas.microsoft.com/office/powerpoint/2010/main" val="35734608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spcBef>
                <a:spcPts val="600"/>
              </a:spcBef>
              <a:spcAft>
                <a:spcPts val="600"/>
              </a:spcAft>
              <a:buFont typeface="Wingdings" panose="05000000000000000000" pitchFamily="2" charset="2"/>
              <a:buChar char="§"/>
            </a:pPr>
            <a:endParaRPr lang="en-US" sz="1100"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solidFill>
                  <a:prstClr val="black"/>
                </a:solidFill>
              </a:rPr>
              <a:pPr>
                <a:defRPr/>
              </a:pPr>
              <a:t>45</a:t>
            </a:fld>
            <a:endParaRPr lang="en-US" dirty="0">
              <a:solidFill>
                <a:prstClr val="black"/>
              </a:solidFill>
            </a:endParaRPr>
          </a:p>
        </p:txBody>
      </p:sp>
    </p:spTree>
    <p:extLst>
      <p:ext uri="{BB962C8B-B14F-4D97-AF65-F5344CB8AC3E}">
        <p14:creationId xmlns:p14="http://schemas.microsoft.com/office/powerpoint/2010/main" val="1645626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spcBef>
                <a:spcPts val="600"/>
              </a:spcBef>
              <a:spcAft>
                <a:spcPts val="600"/>
              </a:spcAft>
              <a:buFont typeface="Wingdings" panose="05000000000000000000" pitchFamily="2" charset="2"/>
              <a:buChar char="§"/>
            </a:pPr>
            <a:endParaRPr lang="en-US" sz="1100"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solidFill>
                  <a:prstClr val="black"/>
                </a:solidFill>
              </a:rPr>
              <a:pPr>
                <a:defRPr/>
              </a:pPr>
              <a:t>46</a:t>
            </a:fld>
            <a:endParaRPr lang="en-US" dirty="0">
              <a:solidFill>
                <a:prstClr val="black"/>
              </a:solidFill>
            </a:endParaRPr>
          </a:p>
        </p:txBody>
      </p:sp>
    </p:spTree>
    <p:extLst>
      <p:ext uri="{BB962C8B-B14F-4D97-AF65-F5344CB8AC3E}">
        <p14:creationId xmlns:p14="http://schemas.microsoft.com/office/powerpoint/2010/main" val="1645626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spcBef>
                <a:spcPts val="600"/>
              </a:spcBef>
              <a:spcAft>
                <a:spcPts val="600"/>
              </a:spcAft>
              <a:buFont typeface="Arial" panose="020B0604020202020204" pitchFamily="34" charset="0"/>
              <a:buChar char="•"/>
            </a:pPr>
            <a:endParaRPr lang="en-US" sz="1100"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solidFill>
                  <a:prstClr val="black"/>
                </a:solidFill>
              </a:rPr>
              <a:pPr>
                <a:defRPr/>
              </a:pPr>
              <a:t>47</a:t>
            </a:fld>
            <a:endParaRPr lang="en-US" dirty="0">
              <a:solidFill>
                <a:prstClr val="black"/>
              </a:solidFill>
            </a:endParaRPr>
          </a:p>
        </p:txBody>
      </p:sp>
    </p:spTree>
    <p:extLst>
      <p:ext uri="{BB962C8B-B14F-4D97-AF65-F5344CB8AC3E}">
        <p14:creationId xmlns:p14="http://schemas.microsoft.com/office/powerpoint/2010/main" val="1645626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ceholder 2"/>
          <p:cNvSpPr>
            <a:spLocks noGrp="1" noRot="1" noChangeAspect="1" noChangeArrowheads="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Placeholder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latin typeface="Arial" pitchFamily="34" charset="0"/>
              <a:ea typeface="ＭＳ Ｐゴシック" pitchFamily="34" charset="-128"/>
            </a:endParaRPr>
          </a:p>
        </p:txBody>
      </p:sp>
      <p:sp>
        <p:nvSpPr>
          <p:cNvPr id="17412"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p>
        </p:txBody>
      </p:sp>
      <p:sp>
        <p:nvSpPr>
          <p:cNvPr id="17413"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A97B9C-8324-484B-9209-105D7E1F2347}" type="slidenum">
              <a:rPr lang="en-US" smtClean="0"/>
              <a:pPr fontAlgn="base">
                <a:spcBef>
                  <a:spcPct val="0"/>
                </a:spcBef>
                <a:spcAft>
                  <a:spcPct val="0"/>
                </a:spcAft>
                <a:defRPr/>
              </a:pPr>
              <a:t>48</a:t>
            </a:fld>
            <a:endParaRPr lang="en-US" dirty="0" smtClean="0"/>
          </a:p>
        </p:txBody>
      </p:sp>
    </p:spTree>
    <p:extLst>
      <p:ext uri="{BB962C8B-B14F-4D97-AF65-F5344CB8AC3E}">
        <p14:creationId xmlns:p14="http://schemas.microsoft.com/office/powerpoint/2010/main" val="35626734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pPr>
                <a:defRPr/>
              </a:pPr>
              <a:t>49</a:t>
            </a:fld>
            <a:endParaRPr lang="en-US" dirty="0"/>
          </a:p>
        </p:txBody>
      </p:sp>
    </p:spTree>
    <p:extLst>
      <p:ext uri="{BB962C8B-B14F-4D97-AF65-F5344CB8AC3E}">
        <p14:creationId xmlns:p14="http://schemas.microsoft.com/office/powerpoint/2010/main" val="3298991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182688" y="698500"/>
            <a:ext cx="4645025" cy="3484563"/>
          </a:xfrm>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smtClean="0">
              <a:latin typeface="+mj-lt"/>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8448" indent="-287865" eaLnBrk="0" hangingPunct="0">
              <a:spcBef>
                <a:spcPct val="30000"/>
              </a:spcBef>
              <a:defRPr sz="1200">
                <a:solidFill>
                  <a:schemeClr val="tx1"/>
                </a:solidFill>
                <a:latin typeface="Arial" charset="0"/>
              </a:defRPr>
            </a:lvl2pPr>
            <a:lvl3pPr marL="1151458" indent="-230292" eaLnBrk="0" hangingPunct="0">
              <a:spcBef>
                <a:spcPct val="30000"/>
              </a:spcBef>
              <a:defRPr sz="1200">
                <a:solidFill>
                  <a:schemeClr val="tx1"/>
                </a:solidFill>
                <a:latin typeface="Arial" charset="0"/>
              </a:defRPr>
            </a:lvl3pPr>
            <a:lvl4pPr marL="1612041" indent="-230292" eaLnBrk="0" hangingPunct="0">
              <a:spcBef>
                <a:spcPct val="30000"/>
              </a:spcBef>
              <a:defRPr sz="1200">
                <a:solidFill>
                  <a:schemeClr val="tx1"/>
                </a:solidFill>
                <a:latin typeface="Arial" charset="0"/>
              </a:defRPr>
            </a:lvl4pPr>
            <a:lvl5pPr marL="2072625" indent="-230292" eaLnBrk="0" hangingPunct="0">
              <a:spcBef>
                <a:spcPct val="30000"/>
              </a:spcBef>
              <a:defRPr sz="1200">
                <a:solidFill>
                  <a:schemeClr val="tx1"/>
                </a:solidFill>
                <a:latin typeface="Arial" charset="0"/>
              </a:defRPr>
            </a:lvl5pPr>
            <a:lvl6pPr marL="2533208" indent="-230292" eaLnBrk="0" fontAlgn="base" hangingPunct="0">
              <a:spcBef>
                <a:spcPct val="30000"/>
              </a:spcBef>
              <a:spcAft>
                <a:spcPct val="0"/>
              </a:spcAft>
              <a:defRPr sz="1200">
                <a:solidFill>
                  <a:schemeClr val="tx1"/>
                </a:solidFill>
                <a:latin typeface="Arial" charset="0"/>
              </a:defRPr>
            </a:lvl6pPr>
            <a:lvl7pPr marL="2993791" indent="-230292" eaLnBrk="0" fontAlgn="base" hangingPunct="0">
              <a:spcBef>
                <a:spcPct val="30000"/>
              </a:spcBef>
              <a:spcAft>
                <a:spcPct val="0"/>
              </a:spcAft>
              <a:defRPr sz="1200">
                <a:solidFill>
                  <a:schemeClr val="tx1"/>
                </a:solidFill>
                <a:latin typeface="Arial" charset="0"/>
              </a:defRPr>
            </a:lvl7pPr>
            <a:lvl8pPr marL="3454375" indent="-230292" eaLnBrk="0" fontAlgn="base" hangingPunct="0">
              <a:spcBef>
                <a:spcPct val="30000"/>
              </a:spcBef>
              <a:spcAft>
                <a:spcPct val="0"/>
              </a:spcAft>
              <a:defRPr sz="1200">
                <a:solidFill>
                  <a:schemeClr val="tx1"/>
                </a:solidFill>
                <a:latin typeface="Arial" charset="0"/>
              </a:defRPr>
            </a:lvl8pPr>
            <a:lvl9pPr marL="3914958" indent="-23029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5D349A0-93B8-4034-B544-07BD77782B63}" type="slidenum">
              <a:rPr lang="en-US" altLang="en-US" smtClean="0">
                <a:solidFill>
                  <a:prstClr val="black"/>
                </a:solidFill>
                <a:latin typeface="Calibri"/>
              </a:rPr>
              <a:pPr eaLnBrk="1" hangingPunct="1">
                <a:spcBef>
                  <a:spcPct val="0"/>
                </a:spcBef>
              </a:pPr>
              <a:t>5</a:t>
            </a:fld>
            <a:endParaRPr lang="en-US" altLang="en-US" dirty="0" smtClean="0">
              <a:solidFill>
                <a:prstClr val="black"/>
              </a:solidFill>
              <a:latin typeface="Calibri"/>
            </a:endParaRPr>
          </a:p>
        </p:txBody>
      </p:sp>
    </p:spTree>
    <p:extLst>
      <p:ext uri="{BB962C8B-B14F-4D97-AF65-F5344CB8AC3E}">
        <p14:creationId xmlns:p14="http://schemas.microsoft.com/office/powerpoint/2010/main" val="35288591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pPr lvl="1"/>
            <a:endParaRPr lang="en-US" sz="2400" dirty="0" smtClean="0"/>
          </a:p>
        </p:txBody>
      </p:sp>
      <p:sp>
        <p:nvSpPr>
          <p:cNvPr id="4" name="Slide Number Placeholder 3"/>
          <p:cNvSpPr>
            <a:spLocks noGrp="1"/>
          </p:cNvSpPr>
          <p:nvPr>
            <p:ph type="sldNum" sz="quarter" idx="10"/>
          </p:nvPr>
        </p:nvSpPr>
        <p:spPr/>
        <p:txBody>
          <a:bodyPr/>
          <a:lstStyle/>
          <a:p>
            <a:fld id="{1BA40600-F3E3-4CCE-89FF-4ADEDAD8A189}"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21032674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sz="1100" b="0" dirty="0" smtClean="0">
              <a:cs typeface="Times New Roman" pitchFamily="18" charset="0"/>
            </a:endParaRPr>
          </a:p>
        </p:txBody>
      </p:sp>
      <p:sp>
        <p:nvSpPr>
          <p:cNvPr id="4" name="Slide Number Placeholder 3"/>
          <p:cNvSpPr>
            <a:spLocks noGrp="1"/>
          </p:cNvSpPr>
          <p:nvPr>
            <p:ph type="sldNum" sz="quarter" idx="10"/>
          </p:nvPr>
        </p:nvSpPr>
        <p:spPr/>
        <p:txBody>
          <a:bodyPr/>
          <a:lstStyle/>
          <a:p>
            <a:fld id="{1BA40600-F3E3-4CCE-89FF-4ADEDAD8A189}"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5550216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1BA40600-F3E3-4CCE-89FF-4ADEDAD8A189}"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4327732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1BA40600-F3E3-4CCE-89FF-4ADEDAD8A189}"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6707292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endParaRPr lang="en-US" sz="1200" b="0" dirty="0" smtClean="0"/>
          </a:p>
        </p:txBody>
      </p:sp>
      <p:sp>
        <p:nvSpPr>
          <p:cNvPr id="4" name="Slide Number Placeholder 3"/>
          <p:cNvSpPr>
            <a:spLocks noGrp="1"/>
          </p:cNvSpPr>
          <p:nvPr>
            <p:ph type="sldNum" sz="quarter" idx="10"/>
          </p:nvPr>
        </p:nvSpPr>
        <p:spPr/>
        <p:txBody>
          <a:bodyPr/>
          <a:lstStyle/>
          <a:p>
            <a:fld id="{1BA40600-F3E3-4CCE-89FF-4ADEDAD8A189}"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24356637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1BA40600-F3E3-4CCE-89FF-4ADEDAD8A189}"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3582986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BA40600-F3E3-4CCE-89FF-4ADEDAD8A189}"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41516656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ceholder 2"/>
          <p:cNvSpPr>
            <a:spLocks noGrp="1" noRot="1" noChangeAspect="1" noChangeArrowheads="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Placeholder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latin typeface="Tahoma" panose="020B0604030504040204" pitchFamily="34" charset="0"/>
              <a:ea typeface="Tahoma" panose="020B0604030504040204" pitchFamily="34" charset="0"/>
              <a:cs typeface="Tahoma" panose="020B0604030504040204" pitchFamily="34" charset="0"/>
            </a:endParaRPr>
          </a:p>
        </p:txBody>
      </p:sp>
      <p:sp>
        <p:nvSpPr>
          <p:cNvPr id="17412"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p>
        </p:txBody>
      </p:sp>
      <p:sp>
        <p:nvSpPr>
          <p:cNvPr id="17413"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A97B9C-8324-484B-9209-105D7E1F2347}" type="slidenum">
              <a:rPr lang="en-US" smtClean="0"/>
              <a:pPr fontAlgn="base">
                <a:spcBef>
                  <a:spcPct val="0"/>
                </a:spcBef>
                <a:spcAft>
                  <a:spcPct val="0"/>
                </a:spcAft>
                <a:defRPr/>
              </a:pPr>
              <a:t>57</a:t>
            </a:fld>
            <a:endParaRPr lang="en-US" dirty="0" smtClean="0"/>
          </a:p>
        </p:txBody>
      </p:sp>
    </p:spTree>
    <p:extLst>
      <p:ext uri="{BB962C8B-B14F-4D97-AF65-F5344CB8AC3E}">
        <p14:creationId xmlns:p14="http://schemas.microsoft.com/office/powerpoint/2010/main" val="3734435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9525CD-4014-4FE2-A829-B0F707258581}"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28560486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9525CD-4014-4FE2-A829-B0F707258581}"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1623211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438275" y="696913"/>
            <a:ext cx="4137025" cy="3103562"/>
          </a:xfrm>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27564" rtl="0" eaLnBrk="1" fontAlgn="base" latinLnBrk="0" hangingPunct="1">
              <a:lnSpc>
                <a:spcPct val="100000"/>
              </a:lnSpc>
              <a:spcBef>
                <a:spcPct val="30000"/>
              </a:spcBef>
              <a:spcAft>
                <a:spcPct val="0"/>
              </a:spcAft>
              <a:buClrTx/>
              <a:buSzTx/>
              <a:buFontTx/>
              <a:buNone/>
              <a:tabLst/>
              <a:defRPr/>
            </a:pPr>
            <a:endParaRPr lang="en-US" altLang="en-US" dirty="0" smtClean="0">
              <a:latin typeface="+mj-lt"/>
              <a:ea typeface="ＭＳ Ｐゴシック" pitchFamily="34" charset="-128"/>
              <a:cs typeface="Arial"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8448" indent="-287865" eaLnBrk="0" hangingPunct="0">
              <a:spcBef>
                <a:spcPct val="30000"/>
              </a:spcBef>
              <a:defRPr sz="1200">
                <a:solidFill>
                  <a:schemeClr val="tx1"/>
                </a:solidFill>
                <a:latin typeface="Arial" charset="0"/>
              </a:defRPr>
            </a:lvl2pPr>
            <a:lvl3pPr marL="1151458" indent="-230292" eaLnBrk="0" hangingPunct="0">
              <a:spcBef>
                <a:spcPct val="30000"/>
              </a:spcBef>
              <a:defRPr sz="1200">
                <a:solidFill>
                  <a:schemeClr val="tx1"/>
                </a:solidFill>
                <a:latin typeface="Arial" charset="0"/>
              </a:defRPr>
            </a:lvl3pPr>
            <a:lvl4pPr marL="1612041" indent="-230292" eaLnBrk="0" hangingPunct="0">
              <a:spcBef>
                <a:spcPct val="30000"/>
              </a:spcBef>
              <a:defRPr sz="1200">
                <a:solidFill>
                  <a:schemeClr val="tx1"/>
                </a:solidFill>
                <a:latin typeface="Arial" charset="0"/>
              </a:defRPr>
            </a:lvl4pPr>
            <a:lvl5pPr marL="2072625" indent="-230292" eaLnBrk="0" hangingPunct="0">
              <a:spcBef>
                <a:spcPct val="30000"/>
              </a:spcBef>
              <a:defRPr sz="1200">
                <a:solidFill>
                  <a:schemeClr val="tx1"/>
                </a:solidFill>
                <a:latin typeface="Arial" charset="0"/>
              </a:defRPr>
            </a:lvl5pPr>
            <a:lvl6pPr marL="2533208" indent="-230292" eaLnBrk="0" fontAlgn="base" hangingPunct="0">
              <a:spcBef>
                <a:spcPct val="30000"/>
              </a:spcBef>
              <a:spcAft>
                <a:spcPct val="0"/>
              </a:spcAft>
              <a:defRPr sz="1200">
                <a:solidFill>
                  <a:schemeClr val="tx1"/>
                </a:solidFill>
                <a:latin typeface="Arial" charset="0"/>
              </a:defRPr>
            </a:lvl6pPr>
            <a:lvl7pPr marL="2993791" indent="-230292" eaLnBrk="0" fontAlgn="base" hangingPunct="0">
              <a:spcBef>
                <a:spcPct val="30000"/>
              </a:spcBef>
              <a:spcAft>
                <a:spcPct val="0"/>
              </a:spcAft>
              <a:defRPr sz="1200">
                <a:solidFill>
                  <a:schemeClr val="tx1"/>
                </a:solidFill>
                <a:latin typeface="Arial" charset="0"/>
              </a:defRPr>
            </a:lvl7pPr>
            <a:lvl8pPr marL="3454375" indent="-230292" eaLnBrk="0" fontAlgn="base" hangingPunct="0">
              <a:spcBef>
                <a:spcPct val="30000"/>
              </a:spcBef>
              <a:spcAft>
                <a:spcPct val="0"/>
              </a:spcAft>
              <a:defRPr sz="1200">
                <a:solidFill>
                  <a:schemeClr val="tx1"/>
                </a:solidFill>
                <a:latin typeface="Arial" charset="0"/>
              </a:defRPr>
            </a:lvl8pPr>
            <a:lvl9pPr marL="3914958" indent="-23029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1F2BBFF-5B3A-4399-B93B-D4E8C5B072AF}" type="slidenum">
              <a:rPr lang="en-US" altLang="en-US" smtClean="0">
                <a:latin typeface="+mj-lt"/>
              </a:rPr>
              <a:pPr eaLnBrk="1" hangingPunct="1">
                <a:spcBef>
                  <a:spcPct val="0"/>
                </a:spcBef>
              </a:pPr>
              <a:t>6</a:t>
            </a:fld>
            <a:endParaRPr lang="en-US" altLang="en-US" dirty="0" smtClean="0">
              <a:latin typeface="+mj-lt"/>
            </a:endParaRPr>
          </a:p>
        </p:txBody>
      </p:sp>
    </p:spTree>
    <p:extLst>
      <p:ext uri="{BB962C8B-B14F-4D97-AF65-F5344CB8AC3E}">
        <p14:creationId xmlns:p14="http://schemas.microsoft.com/office/powerpoint/2010/main" val="4868236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9525CD-4014-4FE2-A829-B0F707258581}"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7314077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9525CD-4014-4FE2-A829-B0F707258581}"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33369967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9525CD-4014-4FE2-A829-B0F707258581}"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3021897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9525CD-4014-4FE2-A829-B0F707258581}"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25124311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9525CD-4014-4FE2-A829-B0F707258581}"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2446468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9525CD-4014-4FE2-A829-B0F707258581}"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10175824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39525CD-4014-4FE2-A829-B0F707258581}"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34344135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171450" indent="-171450">
              <a:buFont typeface="Arial" panose="020B0604020202020204" pitchFamily="34" charset="0"/>
              <a:buChar char="•"/>
            </a:pPr>
            <a:endParaRPr lang="en-US" dirty="0"/>
          </a:p>
        </p:txBody>
      </p:sp>
      <p:sp>
        <p:nvSpPr>
          <p:cNvPr id="2355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solidFill>
                  <a:prstClr val="black"/>
                </a:solidFill>
              </a:rPr>
              <a:t>Healthy People 2020 Progress Review</a:t>
            </a:r>
          </a:p>
        </p:txBody>
      </p:sp>
      <p:sp>
        <p:nvSpPr>
          <p:cNvPr id="2355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6DF62A-677D-4AF0-8EB6-DF24E153F3BC}" type="slidenum">
              <a:rPr lang="en-US" smtClean="0">
                <a:solidFill>
                  <a:prstClr val="black"/>
                </a:solidFill>
              </a:rPr>
              <a:pPr fontAlgn="base">
                <a:spcBef>
                  <a:spcPct val="0"/>
                </a:spcBef>
                <a:spcAft>
                  <a:spcPct val="0"/>
                </a:spcAft>
                <a:defRPr/>
              </a:pPr>
              <a:t>67</a:t>
            </a:fld>
            <a:endParaRPr lang="en-US" dirty="0" smtClean="0">
              <a:solidFill>
                <a:prstClr val="black"/>
              </a:solidFill>
            </a:endParaRPr>
          </a:p>
        </p:txBody>
      </p:sp>
      <p:sp>
        <p:nvSpPr>
          <p:cNvPr id="23558" name="Date Placeholder 5"/>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2DD61F-439A-43EE-BEB8-4025473422C9}" type="datetime1">
              <a:rPr lang="en-US" smtClean="0">
                <a:solidFill>
                  <a:prstClr val="black"/>
                </a:solidFill>
              </a:rPr>
              <a:pPr fontAlgn="base">
                <a:spcBef>
                  <a:spcPct val="0"/>
                </a:spcBef>
                <a:spcAft>
                  <a:spcPct val="0"/>
                </a:spcAft>
                <a:defRPr/>
              </a:pPr>
              <a:t>2/4/2015</a:t>
            </a:fld>
            <a:endParaRPr lang="en-US" dirty="0" smtClean="0">
              <a:solidFill>
                <a:prstClr val="black"/>
              </a:solidFill>
            </a:endParaRPr>
          </a:p>
        </p:txBody>
      </p:sp>
    </p:spTree>
    <p:extLst>
      <p:ext uri="{BB962C8B-B14F-4D97-AF65-F5344CB8AC3E}">
        <p14:creationId xmlns:p14="http://schemas.microsoft.com/office/powerpoint/2010/main" val="4400366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dirty="0"/>
          </a:p>
        </p:txBody>
      </p:sp>
      <p:sp>
        <p:nvSpPr>
          <p:cNvPr id="2355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solidFill>
                  <a:prstClr val="black"/>
                </a:solidFill>
              </a:rPr>
              <a:t>Healthy People 2020 Progress Review</a:t>
            </a:r>
          </a:p>
        </p:txBody>
      </p:sp>
      <p:sp>
        <p:nvSpPr>
          <p:cNvPr id="2355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6DF62A-677D-4AF0-8EB6-DF24E153F3BC}" type="slidenum">
              <a:rPr lang="en-US" smtClean="0">
                <a:solidFill>
                  <a:prstClr val="black"/>
                </a:solidFill>
              </a:rPr>
              <a:pPr fontAlgn="base">
                <a:spcBef>
                  <a:spcPct val="0"/>
                </a:spcBef>
                <a:spcAft>
                  <a:spcPct val="0"/>
                </a:spcAft>
                <a:defRPr/>
              </a:pPr>
              <a:t>68</a:t>
            </a:fld>
            <a:endParaRPr lang="en-US" dirty="0" smtClean="0">
              <a:solidFill>
                <a:prstClr val="black"/>
              </a:solidFill>
            </a:endParaRPr>
          </a:p>
        </p:txBody>
      </p:sp>
      <p:sp>
        <p:nvSpPr>
          <p:cNvPr id="23558" name="Date Placeholder 5"/>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2DD61F-439A-43EE-BEB8-4025473422C9}" type="datetime1">
              <a:rPr lang="en-US" smtClean="0">
                <a:solidFill>
                  <a:prstClr val="black"/>
                </a:solidFill>
              </a:rPr>
              <a:pPr fontAlgn="base">
                <a:spcBef>
                  <a:spcPct val="0"/>
                </a:spcBef>
                <a:spcAft>
                  <a:spcPct val="0"/>
                </a:spcAft>
                <a:defRPr/>
              </a:pPr>
              <a:t>2/4/2015</a:t>
            </a:fld>
            <a:endParaRPr lang="en-US" dirty="0" smtClean="0">
              <a:solidFill>
                <a:prstClr val="black"/>
              </a:solidFill>
            </a:endParaRPr>
          </a:p>
        </p:txBody>
      </p:sp>
    </p:spTree>
    <p:extLst>
      <p:ext uri="{BB962C8B-B14F-4D97-AF65-F5344CB8AC3E}">
        <p14:creationId xmlns:p14="http://schemas.microsoft.com/office/powerpoint/2010/main" val="37438117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dirty="0"/>
          </a:p>
        </p:txBody>
      </p:sp>
      <p:sp>
        <p:nvSpPr>
          <p:cNvPr id="2355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solidFill>
                  <a:prstClr val="black"/>
                </a:solidFill>
              </a:rPr>
              <a:t>Healthy People 2020 Progress Review</a:t>
            </a:r>
          </a:p>
        </p:txBody>
      </p:sp>
      <p:sp>
        <p:nvSpPr>
          <p:cNvPr id="2355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6DF62A-677D-4AF0-8EB6-DF24E153F3BC}" type="slidenum">
              <a:rPr lang="en-US" smtClean="0">
                <a:solidFill>
                  <a:prstClr val="black"/>
                </a:solidFill>
              </a:rPr>
              <a:pPr fontAlgn="base">
                <a:spcBef>
                  <a:spcPct val="0"/>
                </a:spcBef>
                <a:spcAft>
                  <a:spcPct val="0"/>
                </a:spcAft>
                <a:defRPr/>
              </a:pPr>
              <a:t>69</a:t>
            </a:fld>
            <a:endParaRPr lang="en-US" dirty="0" smtClean="0">
              <a:solidFill>
                <a:prstClr val="black"/>
              </a:solidFill>
            </a:endParaRPr>
          </a:p>
        </p:txBody>
      </p:sp>
      <p:sp>
        <p:nvSpPr>
          <p:cNvPr id="23558" name="Date Placeholder 5"/>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2DD61F-439A-43EE-BEB8-4025473422C9}" type="datetime1">
              <a:rPr lang="en-US" smtClean="0">
                <a:solidFill>
                  <a:prstClr val="black"/>
                </a:solidFill>
              </a:rPr>
              <a:pPr fontAlgn="base">
                <a:spcBef>
                  <a:spcPct val="0"/>
                </a:spcBef>
                <a:spcAft>
                  <a:spcPct val="0"/>
                </a:spcAft>
                <a:defRPr/>
              </a:pPr>
              <a:t>2/4/2015</a:t>
            </a:fld>
            <a:endParaRPr lang="en-US" dirty="0" smtClean="0">
              <a:solidFill>
                <a:prstClr val="black"/>
              </a:solidFill>
            </a:endParaRPr>
          </a:p>
        </p:txBody>
      </p:sp>
    </p:spTree>
    <p:extLst>
      <p:ext uri="{BB962C8B-B14F-4D97-AF65-F5344CB8AC3E}">
        <p14:creationId xmlns:p14="http://schemas.microsoft.com/office/powerpoint/2010/main" val="84950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182688" y="698500"/>
            <a:ext cx="4645025" cy="3484563"/>
          </a:xfrm>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smtClean="0">
              <a:latin typeface="+mj-lt"/>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8448" indent="-287865" eaLnBrk="0" hangingPunct="0">
              <a:spcBef>
                <a:spcPct val="30000"/>
              </a:spcBef>
              <a:defRPr sz="1200">
                <a:solidFill>
                  <a:schemeClr val="tx1"/>
                </a:solidFill>
                <a:latin typeface="Arial" charset="0"/>
              </a:defRPr>
            </a:lvl2pPr>
            <a:lvl3pPr marL="1151458" indent="-230292" eaLnBrk="0" hangingPunct="0">
              <a:spcBef>
                <a:spcPct val="30000"/>
              </a:spcBef>
              <a:defRPr sz="1200">
                <a:solidFill>
                  <a:schemeClr val="tx1"/>
                </a:solidFill>
                <a:latin typeface="Arial" charset="0"/>
              </a:defRPr>
            </a:lvl3pPr>
            <a:lvl4pPr marL="1612041" indent="-230292" eaLnBrk="0" hangingPunct="0">
              <a:spcBef>
                <a:spcPct val="30000"/>
              </a:spcBef>
              <a:defRPr sz="1200">
                <a:solidFill>
                  <a:schemeClr val="tx1"/>
                </a:solidFill>
                <a:latin typeface="Arial" charset="0"/>
              </a:defRPr>
            </a:lvl4pPr>
            <a:lvl5pPr marL="2072625" indent="-230292" eaLnBrk="0" hangingPunct="0">
              <a:spcBef>
                <a:spcPct val="30000"/>
              </a:spcBef>
              <a:defRPr sz="1200">
                <a:solidFill>
                  <a:schemeClr val="tx1"/>
                </a:solidFill>
                <a:latin typeface="Arial" charset="0"/>
              </a:defRPr>
            </a:lvl5pPr>
            <a:lvl6pPr marL="2533208" indent="-230292" eaLnBrk="0" fontAlgn="base" hangingPunct="0">
              <a:spcBef>
                <a:spcPct val="30000"/>
              </a:spcBef>
              <a:spcAft>
                <a:spcPct val="0"/>
              </a:spcAft>
              <a:defRPr sz="1200">
                <a:solidFill>
                  <a:schemeClr val="tx1"/>
                </a:solidFill>
                <a:latin typeface="Arial" charset="0"/>
              </a:defRPr>
            </a:lvl6pPr>
            <a:lvl7pPr marL="2993791" indent="-230292" eaLnBrk="0" fontAlgn="base" hangingPunct="0">
              <a:spcBef>
                <a:spcPct val="30000"/>
              </a:spcBef>
              <a:spcAft>
                <a:spcPct val="0"/>
              </a:spcAft>
              <a:defRPr sz="1200">
                <a:solidFill>
                  <a:schemeClr val="tx1"/>
                </a:solidFill>
                <a:latin typeface="Arial" charset="0"/>
              </a:defRPr>
            </a:lvl7pPr>
            <a:lvl8pPr marL="3454375" indent="-230292" eaLnBrk="0" fontAlgn="base" hangingPunct="0">
              <a:spcBef>
                <a:spcPct val="30000"/>
              </a:spcBef>
              <a:spcAft>
                <a:spcPct val="0"/>
              </a:spcAft>
              <a:defRPr sz="1200">
                <a:solidFill>
                  <a:schemeClr val="tx1"/>
                </a:solidFill>
                <a:latin typeface="Arial" charset="0"/>
              </a:defRPr>
            </a:lvl8pPr>
            <a:lvl9pPr marL="3914958" indent="-23029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5D349A0-93B8-4034-B544-07BD77782B63}" type="slidenum">
              <a:rPr lang="en-US" altLang="en-US" smtClean="0">
                <a:solidFill>
                  <a:prstClr val="black"/>
                </a:solidFill>
                <a:latin typeface="Calibri"/>
              </a:rPr>
              <a:pPr eaLnBrk="1" hangingPunct="1">
                <a:spcBef>
                  <a:spcPct val="0"/>
                </a:spcBef>
              </a:pPr>
              <a:t>7</a:t>
            </a:fld>
            <a:endParaRPr lang="en-US" altLang="en-US" dirty="0" smtClean="0">
              <a:solidFill>
                <a:prstClr val="black"/>
              </a:solidFill>
              <a:latin typeface="Calibri"/>
            </a:endParaRPr>
          </a:p>
        </p:txBody>
      </p:sp>
    </p:spTree>
    <p:extLst>
      <p:ext uri="{BB962C8B-B14F-4D97-AF65-F5344CB8AC3E}">
        <p14:creationId xmlns:p14="http://schemas.microsoft.com/office/powerpoint/2010/main" val="40978458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171450" indent="-171450">
              <a:buFont typeface="Arial" panose="020B0604020202020204" pitchFamily="34" charset="0"/>
              <a:buChar char="•"/>
            </a:pPr>
            <a:endParaRPr lang="en-US" dirty="0" smtClean="0"/>
          </a:p>
        </p:txBody>
      </p:sp>
      <p:sp>
        <p:nvSpPr>
          <p:cNvPr id="2355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solidFill>
                  <a:prstClr val="black"/>
                </a:solidFill>
              </a:rPr>
              <a:t>Healthy People 2020 Progress Review</a:t>
            </a:r>
          </a:p>
        </p:txBody>
      </p:sp>
      <p:sp>
        <p:nvSpPr>
          <p:cNvPr id="2355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6DF62A-677D-4AF0-8EB6-DF24E153F3BC}" type="slidenum">
              <a:rPr lang="en-US" smtClean="0">
                <a:solidFill>
                  <a:prstClr val="black"/>
                </a:solidFill>
              </a:rPr>
              <a:pPr fontAlgn="base">
                <a:spcBef>
                  <a:spcPct val="0"/>
                </a:spcBef>
                <a:spcAft>
                  <a:spcPct val="0"/>
                </a:spcAft>
                <a:defRPr/>
              </a:pPr>
              <a:t>70</a:t>
            </a:fld>
            <a:endParaRPr lang="en-US" dirty="0" smtClean="0">
              <a:solidFill>
                <a:prstClr val="black"/>
              </a:solidFill>
            </a:endParaRPr>
          </a:p>
        </p:txBody>
      </p:sp>
      <p:sp>
        <p:nvSpPr>
          <p:cNvPr id="23558" name="Date Placeholder 5"/>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2DD61F-439A-43EE-BEB8-4025473422C9}" type="datetime1">
              <a:rPr lang="en-US" smtClean="0">
                <a:solidFill>
                  <a:prstClr val="black"/>
                </a:solidFill>
              </a:rPr>
              <a:pPr fontAlgn="base">
                <a:spcBef>
                  <a:spcPct val="0"/>
                </a:spcBef>
                <a:spcAft>
                  <a:spcPct val="0"/>
                </a:spcAft>
                <a:defRPr/>
              </a:pPr>
              <a:t>2/4/2015</a:t>
            </a:fld>
            <a:endParaRPr lang="en-US" dirty="0" smtClean="0">
              <a:solidFill>
                <a:prstClr val="black"/>
              </a:solidFill>
            </a:endParaRPr>
          </a:p>
        </p:txBody>
      </p:sp>
    </p:spTree>
    <p:extLst>
      <p:ext uri="{BB962C8B-B14F-4D97-AF65-F5344CB8AC3E}">
        <p14:creationId xmlns:p14="http://schemas.microsoft.com/office/powerpoint/2010/main" val="8228121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dirty="0"/>
          </a:p>
        </p:txBody>
      </p:sp>
      <p:sp>
        <p:nvSpPr>
          <p:cNvPr id="2355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solidFill>
                  <a:prstClr val="black"/>
                </a:solidFill>
              </a:rPr>
              <a:t>Healthy People 2020 Progress Review</a:t>
            </a:r>
          </a:p>
        </p:txBody>
      </p:sp>
      <p:sp>
        <p:nvSpPr>
          <p:cNvPr id="2355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6DF62A-677D-4AF0-8EB6-DF24E153F3BC}" type="slidenum">
              <a:rPr lang="en-US" smtClean="0">
                <a:solidFill>
                  <a:prstClr val="black"/>
                </a:solidFill>
              </a:rPr>
              <a:pPr fontAlgn="base">
                <a:spcBef>
                  <a:spcPct val="0"/>
                </a:spcBef>
                <a:spcAft>
                  <a:spcPct val="0"/>
                </a:spcAft>
                <a:defRPr/>
              </a:pPr>
              <a:t>71</a:t>
            </a:fld>
            <a:endParaRPr lang="en-US" dirty="0" smtClean="0">
              <a:solidFill>
                <a:prstClr val="black"/>
              </a:solidFill>
            </a:endParaRPr>
          </a:p>
        </p:txBody>
      </p:sp>
      <p:sp>
        <p:nvSpPr>
          <p:cNvPr id="23558" name="Date Placeholder 5"/>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2DD61F-439A-43EE-BEB8-4025473422C9}" type="datetime1">
              <a:rPr lang="en-US" smtClean="0">
                <a:solidFill>
                  <a:prstClr val="black"/>
                </a:solidFill>
              </a:rPr>
              <a:pPr fontAlgn="base">
                <a:spcBef>
                  <a:spcPct val="0"/>
                </a:spcBef>
                <a:spcAft>
                  <a:spcPct val="0"/>
                </a:spcAft>
                <a:defRPr/>
              </a:pPr>
              <a:t>2/4/2015</a:t>
            </a:fld>
            <a:endParaRPr lang="en-US" dirty="0" smtClean="0">
              <a:solidFill>
                <a:prstClr val="black"/>
              </a:solidFill>
            </a:endParaRPr>
          </a:p>
        </p:txBody>
      </p:sp>
    </p:spTree>
    <p:extLst>
      <p:ext uri="{BB962C8B-B14F-4D97-AF65-F5344CB8AC3E}">
        <p14:creationId xmlns:p14="http://schemas.microsoft.com/office/powerpoint/2010/main" val="149787604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dirty="0" smtClean="0"/>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2355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solidFill>
                  <a:prstClr val="black"/>
                </a:solidFill>
              </a:rPr>
              <a:t>Healthy People 2020 Progress Review</a:t>
            </a:r>
          </a:p>
        </p:txBody>
      </p:sp>
      <p:sp>
        <p:nvSpPr>
          <p:cNvPr id="2355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6DF62A-677D-4AF0-8EB6-DF24E153F3BC}" type="slidenum">
              <a:rPr lang="en-US" smtClean="0">
                <a:solidFill>
                  <a:prstClr val="black"/>
                </a:solidFill>
              </a:rPr>
              <a:pPr fontAlgn="base">
                <a:spcBef>
                  <a:spcPct val="0"/>
                </a:spcBef>
                <a:spcAft>
                  <a:spcPct val="0"/>
                </a:spcAft>
                <a:defRPr/>
              </a:pPr>
              <a:t>72</a:t>
            </a:fld>
            <a:endParaRPr lang="en-US" dirty="0" smtClean="0">
              <a:solidFill>
                <a:prstClr val="black"/>
              </a:solidFill>
            </a:endParaRPr>
          </a:p>
        </p:txBody>
      </p:sp>
      <p:sp>
        <p:nvSpPr>
          <p:cNvPr id="23558" name="Date Placeholder 5"/>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2DD61F-439A-43EE-BEB8-4025473422C9}" type="datetime1">
              <a:rPr lang="en-US" smtClean="0">
                <a:solidFill>
                  <a:prstClr val="black"/>
                </a:solidFill>
              </a:rPr>
              <a:pPr fontAlgn="base">
                <a:spcBef>
                  <a:spcPct val="0"/>
                </a:spcBef>
                <a:spcAft>
                  <a:spcPct val="0"/>
                </a:spcAft>
                <a:defRPr/>
              </a:pPr>
              <a:t>2/4/2015</a:t>
            </a:fld>
            <a:endParaRPr lang="en-US" dirty="0" smtClean="0">
              <a:solidFill>
                <a:prstClr val="black"/>
              </a:solidFill>
            </a:endParaRPr>
          </a:p>
        </p:txBody>
      </p:sp>
    </p:spTree>
    <p:extLst>
      <p:ext uri="{BB962C8B-B14F-4D97-AF65-F5344CB8AC3E}">
        <p14:creationId xmlns:p14="http://schemas.microsoft.com/office/powerpoint/2010/main" val="21275751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dirty="0" smtClean="0"/>
          </a:p>
          <a:p>
            <a:endParaRPr lang="en-US" dirty="0"/>
          </a:p>
        </p:txBody>
      </p:sp>
      <p:sp>
        <p:nvSpPr>
          <p:cNvPr id="2355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solidFill>
                  <a:prstClr val="black"/>
                </a:solidFill>
              </a:rPr>
              <a:t>Healthy People 2020 Progress Review</a:t>
            </a:r>
          </a:p>
        </p:txBody>
      </p:sp>
      <p:sp>
        <p:nvSpPr>
          <p:cNvPr id="2355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6DF62A-677D-4AF0-8EB6-DF24E153F3BC}" type="slidenum">
              <a:rPr lang="en-US" smtClean="0">
                <a:solidFill>
                  <a:prstClr val="black"/>
                </a:solidFill>
              </a:rPr>
              <a:pPr fontAlgn="base">
                <a:spcBef>
                  <a:spcPct val="0"/>
                </a:spcBef>
                <a:spcAft>
                  <a:spcPct val="0"/>
                </a:spcAft>
                <a:defRPr/>
              </a:pPr>
              <a:t>73</a:t>
            </a:fld>
            <a:endParaRPr lang="en-US" dirty="0" smtClean="0">
              <a:solidFill>
                <a:prstClr val="black"/>
              </a:solidFill>
            </a:endParaRPr>
          </a:p>
        </p:txBody>
      </p:sp>
      <p:sp>
        <p:nvSpPr>
          <p:cNvPr id="23558" name="Date Placeholder 5"/>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2DD61F-439A-43EE-BEB8-4025473422C9}" type="datetime1">
              <a:rPr lang="en-US" smtClean="0">
                <a:solidFill>
                  <a:prstClr val="black"/>
                </a:solidFill>
              </a:rPr>
              <a:pPr fontAlgn="base">
                <a:spcBef>
                  <a:spcPct val="0"/>
                </a:spcBef>
                <a:spcAft>
                  <a:spcPct val="0"/>
                </a:spcAft>
                <a:defRPr/>
              </a:pPr>
              <a:t>2/4/2015</a:t>
            </a:fld>
            <a:endParaRPr lang="en-US" dirty="0" smtClean="0">
              <a:solidFill>
                <a:prstClr val="black"/>
              </a:solidFill>
            </a:endParaRPr>
          </a:p>
        </p:txBody>
      </p:sp>
    </p:spTree>
    <p:extLst>
      <p:ext uri="{BB962C8B-B14F-4D97-AF65-F5344CB8AC3E}">
        <p14:creationId xmlns:p14="http://schemas.microsoft.com/office/powerpoint/2010/main" val="33033368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dirty="0" smtClean="0">
              <a:solidFill>
                <a:srgbClr val="FFFF00"/>
              </a:solidFill>
            </a:endParaRPr>
          </a:p>
          <a:p>
            <a:endParaRPr lang="en-US" dirty="0"/>
          </a:p>
        </p:txBody>
      </p:sp>
      <p:sp>
        <p:nvSpPr>
          <p:cNvPr id="2355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solidFill>
                  <a:prstClr val="black"/>
                </a:solidFill>
              </a:rPr>
              <a:t>Healthy People 2020 Progress Review</a:t>
            </a:r>
          </a:p>
        </p:txBody>
      </p:sp>
      <p:sp>
        <p:nvSpPr>
          <p:cNvPr id="2355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6DF62A-677D-4AF0-8EB6-DF24E153F3BC}" type="slidenum">
              <a:rPr lang="en-US" smtClean="0">
                <a:solidFill>
                  <a:prstClr val="black"/>
                </a:solidFill>
              </a:rPr>
              <a:pPr fontAlgn="base">
                <a:spcBef>
                  <a:spcPct val="0"/>
                </a:spcBef>
                <a:spcAft>
                  <a:spcPct val="0"/>
                </a:spcAft>
                <a:defRPr/>
              </a:pPr>
              <a:t>74</a:t>
            </a:fld>
            <a:endParaRPr lang="en-US" dirty="0" smtClean="0">
              <a:solidFill>
                <a:prstClr val="black"/>
              </a:solidFill>
            </a:endParaRPr>
          </a:p>
        </p:txBody>
      </p:sp>
      <p:sp>
        <p:nvSpPr>
          <p:cNvPr id="23558" name="Date Placeholder 5"/>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2DD61F-439A-43EE-BEB8-4025473422C9}" type="datetime1">
              <a:rPr lang="en-US" smtClean="0">
                <a:solidFill>
                  <a:prstClr val="black"/>
                </a:solidFill>
              </a:rPr>
              <a:pPr fontAlgn="base">
                <a:spcBef>
                  <a:spcPct val="0"/>
                </a:spcBef>
                <a:spcAft>
                  <a:spcPct val="0"/>
                </a:spcAft>
                <a:defRPr/>
              </a:pPr>
              <a:t>2/4/2015</a:t>
            </a:fld>
            <a:endParaRPr lang="en-US" dirty="0" smtClean="0">
              <a:solidFill>
                <a:prstClr val="black"/>
              </a:solidFill>
            </a:endParaRPr>
          </a:p>
        </p:txBody>
      </p:sp>
    </p:spTree>
    <p:extLst>
      <p:ext uri="{BB962C8B-B14F-4D97-AF65-F5344CB8AC3E}">
        <p14:creationId xmlns:p14="http://schemas.microsoft.com/office/powerpoint/2010/main" val="368478542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dirty="0" smtClean="0"/>
          </a:p>
          <a:p>
            <a:endParaRPr lang="en-US" dirty="0"/>
          </a:p>
        </p:txBody>
      </p:sp>
      <p:sp>
        <p:nvSpPr>
          <p:cNvPr id="2355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solidFill>
                  <a:prstClr val="black"/>
                </a:solidFill>
              </a:rPr>
              <a:t>Healthy People 2020 Progress Review</a:t>
            </a:r>
          </a:p>
        </p:txBody>
      </p:sp>
      <p:sp>
        <p:nvSpPr>
          <p:cNvPr id="2355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6DF62A-677D-4AF0-8EB6-DF24E153F3BC}" type="slidenum">
              <a:rPr lang="en-US" smtClean="0">
                <a:solidFill>
                  <a:prstClr val="black"/>
                </a:solidFill>
              </a:rPr>
              <a:pPr fontAlgn="base">
                <a:spcBef>
                  <a:spcPct val="0"/>
                </a:spcBef>
                <a:spcAft>
                  <a:spcPct val="0"/>
                </a:spcAft>
                <a:defRPr/>
              </a:pPr>
              <a:t>75</a:t>
            </a:fld>
            <a:endParaRPr lang="en-US" dirty="0" smtClean="0">
              <a:solidFill>
                <a:prstClr val="black"/>
              </a:solidFill>
            </a:endParaRPr>
          </a:p>
        </p:txBody>
      </p:sp>
      <p:sp>
        <p:nvSpPr>
          <p:cNvPr id="23558" name="Date Placeholder 5"/>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2DD61F-439A-43EE-BEB8-4025473422C9}" type="datetime1">
              <a:rPr lang="en-US" smtClean="0">
                <a:solidFill>
                  <a:prstClr val="black"/>
                </a:solidFill>
              </a:rPr>
              <a:pPr fontAlgn="base">
                <a:spcBef>
                  <a:spcPct val="0"/>
                </a:spcBef>
                <a:spcAft>
                  <a:spcPct val="0"/>
                </a:spcAft>
                <a:defRPr/>
              </a:pPr>
              <a:t>2/4/2015</a:t>
            </a:fld>
            <a:endParaRPr lang="en-US" dirty="0" smtClean="0">
              <a:solidFill>
                <a:prstClr val="black"/>
              </a:solidFill>
            </a:endParaRPr>
          </a:p>
        </p:txBody>
      </p:sp>
    </p:spTree>
    <p:extLst>
      <p:ext uri="{BB962C8B-B14F-4D97-AF65-F5344CB8AC3E}">
        <p14:creationId xmlns:p14="http://schemas.microsoft.com/office/powerpoint/2010/main" val="28495483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Many of HRSA’s other programs also provide enabling services and address social determinants of health.</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Shown here,</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he Title V Maternal and Child Health Block Grant is envisioned as a pyramid with 4 tiers of services and levels of funding that provide comprehensives services for mothers and children.  </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You can see that enabling services is one of those tiers.</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pyramid also displays the uniqueness of the MCH block grant which is the only federal program that consistently provides services at all levels of the pyramid.  </a:t>
            </a:r>
          </a:p>
        </p:txBody>
      </p:sp>
    </p:spTree>
    <p:extLst>
      <p:ext uri="{BB962C8B-B14F-4D97-AF65-F5344CB8AC3E}">
        <p14:creationId xmlns:p14="http://schemas.microsoft.com/office/powerpoint/2010/main" val="199629779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dirty="0"/>
          </a:p>
        </p:txBody>
      </p:sp>
      <p:sp>
        <p:nvSpPr>
          <p:cNvPr id="2355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solidFill>
                  <a:prstClr val="black"/>
                </a:solidFill>
              </a:rPr>
              <a:t>Healthy People 2020 Progress Review</a:t>
            </a:r>
          </a:p>
        </p:txBody>
      </p:sp>
      <p:sp>
        <p:nvSpPr>
          <p:cNvPr id="2355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6DF62A-677D-4AF0-8EB6-DF24E153F3BC}" type="slidenum">
              <a:rPr lang="en-US" smtClean="0">
                <a:solidFill>
                  <a:prstClr val="black"/>
                </a:solidFill>
              </a:rPr>
              <a:pPr fontAlgn="base">
                <a:spcBef>
                  <a:spcPct val="0"/>
                </a:spcBef>
                <a:spcAft>
                  <a:spcPct val="0"/>
                </a:spcAft>
                <a:defRPr/>
              </a:pPr>
              <a:t>77</a:t>
            </a:fld>
            <a:endParaRPr lang="en-US" dirty="0" smtClean="0">
              <a:solidFill>
                <a:prstClr val="black"/>
              </a:solidFill>
            </a:endParaRPr>
          </a:p>
        </p:txBody>
      </p:sp>
      <p:sp>
        <p:nvSpPr>
          <p:cNvPr id="23558" name="Date Placeholder 5"/>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2DD61F-439A-43EE-BEB8-4025473422C9}" type="datetime1">
              <a:rPr lang="en-US" smtClean="0">
                <a:solidFill>
                  <a:prstClr val="black"/>
                </a:solidFill>
              </a:rPr>
              <a:pPr fontAlgn="base">
                <a:spcBef>
                  <a:spcPct val="0"/>
                </a:spcBef>
                <a:spcAft>
                  <a:spcPct val="0"/>
                </a:spcAft>
                <a:defRPr/>
              </a:pPr>
              <a:t>2/4/2015</a:t>
            </a:fld>
            <a:endParaRPr lang="en-US" dirty="0" smtClean="0">
              <a:solidFill>
                <a:prstClr val="black"/>
              </a:solidFill>
            </a:endParaRPr>
          </a:p>
        </p:txBody>
      </p:sp>
    </p:spTree>
    <p:extLst>
      <p:ext uri="{BB962C8B-B14F-4D97-AF65-F5344CB8AC3E}">
        <p14:creationId xmlns:p14="http://schemas.microsoft.com/office/powerpoint/2010/main" val="47497358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dirty="0" smtClean="0"/>
          </a:p>
          <a:p>
            <a:endParaRPr lang="en-US" dirty="0"/>
          </a:p>
        </p:txBody>
      </p:sp>
      <p:sp>
        <p:nvSpPr>
          <p:cNvPr id="2355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solidFill>
                  <a:prstClr val="black"/>
                </a:solidFill>
              </a:rPr>
              <a:t>Healthy People 2020 Progress Review</a:t>
            </a:r>
          </a:p>
        </p:txBody>
      </p:sp>
      <p:sp>
        <p:nvSpPr>
          <p:cNvPr id="2355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6DF62A-677D-4AF0-8EB6-DF24E153F3BC}" type="slidenum">
              <a:rPr lang="en-US" smtClean="0">
                <a:solidFill>
                  <a:prstClr val="black"/>
                </a:solidFill>
              </a:rPr>
              <a:pPr fontAlgn="base">
                <a:spcBef>
                  <a:spcPct val="0"/>
                </a:spcBef>
                <a:spcAft>
                  <a:spcPct val="0"/>
                </a:spcAft>
                <a:defRPr/>
              </a:pPr>
              <a:t>78</a:t>
            </a:fld>
            <a:endParaRPr lang="en-US" dirty="0" smtClean="0">
              <a:solidFill>
                <a:prstClr val="black"/>
              </a:solidFill>
            </a:endParaRPr>
          </a:p>
        </p:txBody>
      </p:sp>
      <p:sp>
        <p:nvSpPr>
          <p:cNvPr id="23558" name="Date Placeholder 5"/>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2DD61F-439A-43EE-BEB8-4025473422C9}" type="datetime1">
              <a:rPr lang="en-US" smtClean="0">
                <a:solidFill>
                  <a:prstClr val="black"/>
                </a:solidFill>
              </a:rPr>
              <a:pPr fontAlgn="base">
                <a:spcBef>
                  <a:spcPct val="0"/>
                </a:spcBef>
                <a:spcAft>
                  <a:spcPct val="0"/>
                </a:spcAft>
                <a:defRPr/>
              </a:pPr>
              <a:t>2/4/2015</a:t>
            </a:fld>
            <a:endParaRPr lang="en-US" dirty="0" smtClean="0">
              <a:solidFill>
                <a:prstClr val="black"/>
              </a:solidFill>
            </a:endParaRPr>
          </a:p>
        </p:txBody>
      </p:sp>
    </p:spTree>
    <p:extLst>
      <p:ext uri="{BB962C8B-B14F-4D97-AF65-F5344CB8AC3E}">
        <p14:creationId xmlns:p14="http://schemas.microsoft.com/office/powerpoint/2010/main" val="265279149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dirty="0"/>
          </a:p>
        </p:txBody>
      </p:sp>
      <p:sp>
        <p:nvSpPr>
          <p:cNvPr id="2355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solidFill>
                  <a:prstClr val="black"/>
                </a:solidFill>
              </a:rPr>
              <a:t>Healthy People 2020 Progress Review</a:t>
            </a:r>
          </a:p>
        </p:txBody>
      </p:sp>
      <p:sp>
        <p:nvSpPr>
          <p:cNvPr id="2355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6DF62A-677D-4AF0-8EB6-DF24E153F3BC}" type="slidenum">
              <a:rPr lang="en-US" smtClean="0">
                <a:solidFill>
                  <a:prstClr val="black"/>
                </a:solidFill>
              </a:rPr>
              <a:pPr fontAlgn="base">
                <a:spcBef>
                  <a:spcPct val="0"/>
                </a:spcBef>
                <a:spcAft>
                  <a:spcPct val="0"/>
                </a:spcAft>
                <a:defRPr/>
              </a:pPr>
              <a:t>79</a:t>
            </a:fld>
            <a:endParaRPr lang="en-US" dirty="0" smtClean="0">
              <a:solidFill>
                <a:prstClr val="black"/>
              </a:solidFill>
            </a:endParaRPr>
          </a:p>
        </p:txBody>
      </p:sp>
      <p:sp>
        <p:nvSpPr>
          <p:cNvPr id="23558" name="Date Placeholder 5"/>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2DD61F-439A-43EE-BEB8-4025473422C9}" type="datetime1">
              <a:rPr lang="en-US" smtClean="0">
                <a:solidFill>
                  <a:prstClr val="black"/>
                </a:solidFill>
              </a:rPr>
              <a:pPr fontAlgn="base">
                <a:spcBef>
                  <a:spcPct val="0"/>
                </a:spcBef>
                <a:spcAft>
                  <a:spcPct val="0"/>
                </a:spcAft>
                <a:defRPr/>
              </a:pPr>
              <a:t>2/4/2015</a:t>
            </a:fld>
            <a:endParaRPr lang="en-US" dirty="0" smtClean="0">
              <a:solidFill>
                <a:prstClr val="black"/>
              </a:solidFill>
            </a:endParaRPr>
          </a:p>
        </p:txBody>
      </p:sp>
    </p:spTree>
    <p:extLst>
      <p:ext uri="{BB962C8B-B14F-4D97-AF65-F5344CB8AC3E}">
        <p14:creationId xmlns:p14="http://schemas.microsoft.com/office/powerpoint/2010/main" val="2450904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182688" y="698500"/>
            <a:ext cx="4645025" cy="3484563"/>
          </a:xfrm>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8448" indent="-287865" eaLnBrk="0" hangingPunct="0">
              <a:spcBef>
                <a:spcPct val="30000"/>
              </a:spcBef>
              <a:defRPr sz="1200">
                <a:solidFill>
                  <a:schemeClr val="tx1"/>
                </a:solidFill>
                <a:latin typeface="Arial" charset="0"/>
              </a:defRPr>
            </a:lvl2pPr>
            <a:lvl3pPr marL="1151458" indent="-230292" eaLnBrk="0" hangingPunct="0">
              <a:spcBef>
                <a:spcPct val="30000"/>
              </a:spcBef>
              <a:defRPr sz="1200">
                <a:solidFill>
                  <a:schemeClr val="tx1"/>
                </a:solidFill>
                <a:latin typeface="Arial" charset="0"/>
              </a:defRPr>
            </a:lvl3pPr>
            <a:lvl4pPr marL="1612041" indent="-230292" eaLnBrk="0" hangingPunct="0">
              <a:spcBef>
                <a:spcPct val="30000"/>
              </a:spcBef>
              <a:defRPr sz="1200">
                <a:solidFill>
                  <a:schemeClr val="tx1"/>
                </a:solidFill>
                <a:latin typeface="Arial" charset="0"/>
              </a:defRPr>
            </a:lvl4pPr>
            <a:lvl5pPr marL="2072625" indent="-230292" eaLnBrk="0" hangingPunct="0">
              <a:spcBef>
                <a:spcPct val="30000"/>
              </a:spcBef>
              <a:defRPr sz="1200">
                <a:solidFill>
                  <a:schemeClr val="tx1"/>
                </a:solidFill>
                <a:latin typeface="Arial" charset="0"/>
              </a:defRPr>
            </a:lvl5pPr>
            <a:lvl6pPr marL="2533208" indent="-230292" eaLnBrk="0" fontAlgn="base" hangingPunct="0">
              <a:spcBef>
                <a:spcPct val="30000"/>
              </a:spcBef>
              <a:spcAft>
                <a:spcPct val="0"/>
              </a:spcAft>
              <a:defRPr sz="1200">
                <a:solidFill>
                  <a:schemeClr val="tx1"/>
                </a:solidFill>
                <a:latin typeface="Arial" charset="0"/>
              </a:defRPr>
            </a:lvl6pPr>
            <a:lvl7pPr marL="2993791" indent="-230292" eaLnBrk="0" fontAlgn="base" hangingPunct="0">
              <a:spcBef>
                <a:spcPct val="30000"/>
              </a:spcBef>
              <a:spcAft>
                <a:spcPct val="0"/>
              </a:spcAft>
              <a:defRPr sz="1200">
                <a:solidFill>
                  <a:schemeClr val="tx1"/>
                </a:solidFill>
                <a:latin typeface="Arial" charset="0"/>
              </a:defRPr>
            </a:lvl7pPr>
            <a:lvl8pPr marL="3454375" indent="-230292" eaLnBrk="0" fontAlgn="base" hangingPunct="0">
              <a:spcBef>
                <a:spcPct val="30000"/>
              </a:spcBef>
              <a:spcAft>
                <a:spcPct val="0"/>
              </a:spcAft>
              <a:defRPr sz="1200">
                <a:solidFill>
                  <a:schemeClr val="tx1"/>
                </a:solidFill>
                <a:latin typeface="Arial" charset="0"/>
              </a:defRPr>
            </a:lvl8pPr>
            <a:lvl9pPr marL="3914958" indent="-23029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5D349A0-93B8-4034-B544-07BD77782B63}" type="slidenum">
              <a:rPr lang="en-US" altLang="en-US" smtClean="0">
                <a:latin typeface="+mj-lt"/>
              </a:rPr>
              <a:pPr eaLnBrk="1" hangingPunct="1">
                <a:spcBef>
                  <a:spcPct val="0"/>
                </a:spcBef>
              </a:pPr>
              <a:t>8</a:t>
            </a:fld>
            <a:endParaRPr lang="en-US" altLang="en-US" dirty="0" smtClean="0">
              <a:latin typeface="+mj-lt"/>
            </a:endParaRPr>
          </a:p>
        </p:txBody>
      </p:sp>
    </p:spTree>
    <p:extLst>
      <p:ext uri="{BB962C8B-B14F-4D97-AF65-F5344CB8AC3E}">
        <p14:creationId xmlns:p14="http://schemas.microsoft.com/office/powerpoint/2010/main" val="403437182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dirty="0"/>
          </a:p>
        </p:txBody>
      </p:sp>
      <p:sp>
        <p:nvSpPr>
          <p:cNvPr id="2355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solidFill>
                  <a:prstClr val="black"/>
                </a:solidFill>
              </a:rPr>
              <a:t>Healthy People 2020 Progress Review</a:t>
            </a:r>
          </a:p>
        </p:txBody>
      </p:sp>
      <p:sp>
        <p:nvSpPr>
          <p:cNvPr id="2355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6DF62A-677D-4AF0-8EB6-DF24E153F3BC}" type="slidenum">
              <a:rPr lang="en-US" smtClean="0">
                <a:solidFill>
                  <a:prstClr val="black"/>
                </a:solidFill>
              </a:rPr>
              <a:pPr fontAlgn="base">
                <a:spcBef>
                  <a:spcPct val="0"/>
                </a:spcBef>
                <a:spcAft>
                  <a:spcPct val="0"/>
                </a:spcAft>
                <a:defRPr/>
              </a:pPr>
              <a:t>80</a:t>
            </a:fld>
            <a:endParaRPr lang="en-US" dirty="0" smtClean="0">
              <a:solidFill>
                <a:prstClr val="black"/>
              </a:solidFill>
            </a:endParaRPr>
          </a:p>
        </p:txBody>
      </p:sp>
      <p:sp>
        <p:nvSpPr>
          <p:cNvPr id="23558" name="Date Placeholder 5"/>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2DD61F-439A-43EE-BEB8-4025473422C9}" type="datetime1">
              <a:rPr lang="en-US" smtClean="0">
                <a:solidFill>
                  <a:prstClr val="black"/>
                </a:solidFill>
              </a:rPr>
              <a:pPr fontAlgn="base">
                <a:spcBef>
                  <a:spcPct val="0"/>
                </a:spcBef>
                <a:spcAft>
                  <a:spcPct val="0"/>
                </a:spcAft>
                <a:defRPr/>
              </a:pPr>
              <a:t>2/4/2015</a:t>
            </a:fld>
            <a:endParaRPr lang="en-US" dirty="0" smtClean="0">
              <a:solidFill>
                <a:prstClr val="black"/>
              </a:solidFill>
            </a:endParaRPr>
          </a:p>
        </p:txBody>
      </p:sp>
    </p:spTree>
    <p:extLst>
      <p:ext uri="{BB962C8B-B14F-4D97-AF65-F5344CB8AC3E}">
        <p14:creationId xmlns:p14="http://schemas.microsoft.com/office/powerpoint/2010/main" val="26289515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sz="1200" kern="1200" dirty="0" smtClean="0">
              <a:solidFill>
                <a:schemeClr val="tx1"/>
              </a:solidFill>
              <a:effectLst/>
              <a:latin typeface="+mn-lt"/>
              <a:ea typeface="+mn-ea"/>
              <a:cs typeface="+mn-cs"/>
            </a:endParaRPr>
          </a:p>
          <a:p>
            <a:endParaRPr lang="en-US" dirty="0"/>
          </a:p>
        </p:txBody>
      </p:sp>
      <p:sp>
        <p:nvSpPr>
          <p:cNvPr id="2355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solidFill>
                  <a:prstClr val="black"/>
                </a:solidFill>
              </a:rPr>
              <a:t>Healthy People 2020 Progress Review</a:t>
            </a:r>
          </a:p>
        </p:txBody>
      </p:sp>
      <p:sp>
        <p:nvSpPr>
          <p:cNvPr id="2355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6DF62A-677D-4AF0-8EB6-DF24E153F3BC}" type="slidenum">
              <a:rPr lang="en-US" smtClean="0">
                <a:solidFill>
                  <a:prstClr val="black"/>
                </a:solidFill>
              </a:rPr>
              <a:pPr fontAlgn="base">
                <a:spcBef>
                  <a:spcPct val="0"/>
                </a:spcBef>
                <a:spcAft>
                  <a:spcPct val="0"/>
                </a:spcAft>
                <a:defRPr/>
              </a:pPr>
              <a:t>81</a:t>
            </a:fld>
            <a:endParaRPr lang="en-US" dirty="0" smtClean="0">
              <a:solidFill>
                <a:prstClr val="black"/>
              </a:solidFill>
            </a:endParaRPr>
          </a:p>
        </p:txBody>
      </p:sp>
      <p:sp>
        <p:nvSpPr>
          <p:cNvPr id="23558" name="Date Placeholder 5"/>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2DD61F-439A-43EE-BEB8-4025473422C9}" type="datetime1">
              <a:rPr lang="en-US" smtClean="0">
                <a:solidFill>
                  <a:prstClr val="black"/>
                </a:solidFill>
              </a:rPr>
              <a:pPr fontAlgn="base">
                <a:spcBef>
                  <a:spcPct val="0"/>
                </a:spcBef>
                <a:spcAft>
                  <a:spcPct val="0"/>
                </a:spcAft>
                <a:defRPr/>
              </a:pPr>
              <a:t>2/4/2015</a:t>
            </a:fld>
            <a:endParaRPr lang="en-US" dirty="0" smtClean="0">
              <a:solidFill>
                <a:prstClr val="black"/>
              </a:solidFill>
            </a:endParaRPr>
          </a:p>
        </p:txBody>
      </p:sp>
    </p:spTree>
    <p:extLst>
      <p:ext uri="{BB962C8B-B14F-4D97-AF65-F5344CB8AC3E}">
        <p14:creationId xmlns:p14="http://schemas.microsoft.com/office/powerpoint/2010/main" val="54837590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dirty="0"/>
          </a:p>
        </p:txBody>
      </p:sp>
      <p:sp>
        <p:nvSpPr>
          <p:cNvPr id="2355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solidFill>
                  <a:prstClr val="black"/>
                </a:solidFill>
              </a:rPr>
              <a:t>Healthy People 2020 Progress Review</a:t>
            </a:r>
          </a:p>
        </p:txBody>
      </p:sp>
      <p:sp>
        <p:nvSpPr>
          <p:cNvPr id="2355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6DF62A-677D-4AF0-8EB6-DF24E153F3BC}" type="slidenum">
              <a:rPr lang="en-US" smtClean="0">
                <a:solidFill>
                  <a:prstClr val="black"/>
                </a:solidFill>
              </a:rPr>
              <a:pPr fontAlgn="base">
                <a:spcBef>
                  <a:spcPct val="0"/>
                </a:spcBef>
                <a:spcAft>
                  <a:spcPct val="0"/>
                </a:spcAft>
                <a:defRPr/>
              </a:pPr>
              <a:t>82</a:t>
            </a:fld>
            <a:endParaRPr lang="en-US" dirty="0" smtClean="0">
              <a:solidFill>
                <a:prstClr val="black"/>
              </a:solidFill>
            </a:endParaRPr>
          </a:p>
        </p:txBody>
      </p:sp>
      <p:sp>
        <p:nvSpPr>
          <p:cNvPr id="23558" name="Date Placeholder 5"/>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2DD61F-439A-43EE-BEB8-4025473422C9}" type="datetime1">
              <a:rPr lang="en-US" smtClean="0">
                <a:solidFill>
                  <a:prstClr val="black"/>
                </a:solidFill>
              </a:rPr>
              <a:pPr fontAlgn="base">
                <a:spcBef>
                  <a:spcPct val="0"/>
                </a:spcBef>
                <a:spcAft>
                  <a:spcPct val="0"/>
                </a:spcAft>
                <a:defRPr/>
              </a:pPr>
              <a:t>2/4/2015</a:t>
            </a:fld>
            <a:endParaRPr lang="en-US" dirty="0" smtClean="0">
              <a:solidFill>
                <a:prstClr val="black"/>
              </a:solidFill>
            </a:endParaRPr>
          </a:p>
        </p:txBody>
      </p:sp>
    </p:spTree>
    <p:extLst>
      <p:ext uri="{BB962C8B-B14F-4D97-AF65-F5344CB8AC3E}">
        <p14:creationId xmlns:p14="http://schemas.microsoft.com/office/powerpoint/2010/main" val="349269391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dirty="0"/>
          </a:p>
        </p:txBody>
      </p:sp>
      <p:sp>
        <p:nvSpPr>
          <p:cNvPr id="2355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solidFill>
                  <a:prstClr val="black"/>
                </a:solidFill>
              </a:rPr>
              <a:t>Healthy People 2020 Progress Review</a:t>
            </a:r>
          </a:p>
        </p:txBody>
      </p:sp>
      <p:sp>
        <p:nvSpPr>
          <p:cNvPr id="2355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6DF62A-677D-4AF0-8EB6-DF24E153F3BC}" type="slidenum">
              <a:rPr lang="en-US" smtClean="0">
                <a:solidFill>
                  <a:prstClr val="black"/>
                </a:solidFill>
              </a:rPr>
              <a:pPr fontAlgn="base">
                <a:spcBef>
                  <a:spcPct val="0"/>
                </a:spcBef>
                <a:spcAft>
                  <a:spcPct val="0"/>
                </a:spcAft>
                <a:defRPr/>
              </a:pPr>
              <a:t>83</a:t>
            </a:fld>
            <a:endParaRPr lang="en-US" dirty="0" smtClean="0">
              <a:solidFill>
                <a:prstClr val="black"/>
              </a:solidFill>
            </a:endParaRPr>
          </a:p>
        </p:txBody>
      </p:sp>
      <p:sp>
        <p:nvSpPr>
          <p:cNvPr id="23558" name="Date Placeholder 5"/>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2DD61F-439A-43EE-BEB8-4025473422C9}" type="datetime1">
              <a:rPr lang="en-US" smtClean="0">
                <a:solidFill>
                  <a:prstClr val="black"/>
                </a:solidFill>
              </a:rPr>
              <a:pPr fontAlgn="base">
                <a:spcBef>
                  <a:spcPct val="0"/>
                </a:spcBef>
                <a:spcAft>
                  <a:spcPct val="0"/>
                </a:spcAft>
                <a:defRPr/>
              </a:pPr>
              <a:t>2/4/2015</a:t>
            </a:fld>
            <a:endParaRPr lang="en-US" dirty="0" smtClean="0">
              <a:solidFill>
                <a:prstClr val="black"/>
              </a:solidFill>
            </a:endParaRPr>
          </a:p>
        </p:txBody>
      </p:sp>
    </p:spTree>
    <p:extLst>
      <p:ext uri="{BB962C8B-B14F-4D97-AF65-F5344CB8AC3E}">
        <p14:creationId xmlns:p14="http://schemas.microsoft.com/office/powerpoint/2010/main" val="189947576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dirty="0"/>
          </a:p>
        </p:txBody>
      </p:sp>
      <p:sp>
        <p:nvSpPr>
          <p:cNvPr id="2355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solidFill>
                  <a:prstClr val="black"/>
                </a:solidFill>
              </a:rPr>
              <a:t>Healthy People 2020 Progress Review</a:t>
            </a:r>
          </a:p>
        </p:txBody>
      </p:sp>
      <p:sp>
        <p:nvSpPr>
          <p:cNvPr id="2355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6DF62A-677D-4AF0-8EB6-DF24E153F3BC}" type="slidenum">
              <a:rPr lang="en-US" smtClean="0">
                <a:solidFill>
                  <a:prstClr val="black"/>
                </a:solidFill>
              </a:rPr>
              <a:pPr fontAlgn="base">
                <a:spcBef>
                  <a:spcPct val="0"/>
                </a:spcBef>
                <a:spcAft>
                  <a:spcPct val="0"/>
                </a:spcAft>
                <a:defRPr/>
              </a:pPr>
              <a:t>84</a:t>
            </a:fld>
            <a:endParaRPr lang="en-US" dirty="0" smtClean="0">
              <a:solidFill>
                <a:prstClr val="black"/>
              </a:solidFill>
            </a:endParaRPr>
          </a:p>
        </p:txBody>
      </p:sp>
      <p:sp>
        <p:nvSpPr>
          <p:cNvPr id="23558" name="Date Placeholder 5"/>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2DD61F-439A-43EE-BEB8-4025473422C9}" type="datetime1">
              <a:rPr lang="en-US" smtClean="0">
                <a:solidFill>
                  <a:prstClr val="black"/>
                </a:solidFill>
              </a:rPr>
              <a:pPr fontAlgn="base">
                <a:spcBef>
                  <a:spcPct val="0"/>
                </a:spcBef>
                <a:spcAft>
                  <a:spcPct val="0"/>
                </a:spcAft>
                <a:defRPr/>
              </a:pPr>
              <a:t>2/4/2015</a:t>
            </a:fld>
            <a:endParaRPr lang="en-US" dirty="0" smtClean="0">
              <a:solidFill>
                <a:prstClr val="black"/>
              </a:solidFill>
            </a:endParaRPr>
          </a:p>
        </p:txBody>
      </p:sp>
    </p:spTree>
    <p:extLst>
      <p:ext uri="{BB962C8B-B14F-4D97-AF65-F5344CB8AC3E}">
        <p14:creationId xmlns:p14="http://schemas.microsoft.com/office/powerpoint/2010/main" val="36608629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2355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solidFill>
                  <a:prstClr val="black"/>
                </a:solidFill>
              </a:rPr>
              <a:t>Healthy People 2020 Progress Review</a:t>
            </a:r>
          </a:p>
        </p:txBody>
      </p:sp>
      <p:sp>
        <p:nvSpPr>
          <p:cNvPr id="2355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6DF62A-677D-4AF0-8EB6-DF24E153F3BC}" type="slidenum">
              <a:rPr lang="en-US" smtClean="0">
                <a:solidFill>
                  <a:prstClr val="black"/>
                </a:solidFill>
              </a:rPr>
              <a:pPr fontAlgn="base">
                <a:spcBef>
                  <a:spcPct val="0"/>
                </a:spcBef>
                <a:spcAft>
                  <a:spcPct val="0"/>
                </a:spcAft>
                <a:defRPr/>
              </a:pPr>
              <a:t>85</a:t>
            </a:fld>
            <a:endParaRPr lang="en-US" dirty="0" smtClean="0">
              <a:solidFill>
                <a:prstClr val="black"/>
              </a:solidFill>
            </a:endParaRPr>
          </a:p>
        </p:txBody>
      </p:sp>
      <p:sp>
        <p:nvSpPr>
          <p:cNvPr id="23558" name="Date Placeholder 5"/>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2DD61F-439A-43EE-BEB8-4025473422C9}" type="datetime1">
              <a:rPr lang="en-US" smtClean="0">
                <a:solidFill>
                  <a:prstClr val="black"/>
                </a:solidFill>
              </a:rPr>
              <a:pPr fontAlgn="base">
                <a:spcBef>
                  <a:spcPct val="0"/>
                </a:spcBef>
                <a:spcAft>
                  <a:spcPct val="0"/>
                </a:spcAft>
                <a:defRPr/>
              </a:pPr>
              <a:t>2/4/2015</a:t>
            </a:fld>
            <a:endParaRPr lang="en-US" dirty="0" smtClean="0">
              <a:solidFill>
                <a:prstClr val="black"/>
              </a:solidFill>
            </a:endParaRPr>
          </a:p>
        </p:txBody>
      </p:sp>
    </p:spTree>
    <p:extLst>
      <p:ext uri="{BB962C8B-B14F-4D97-AF65-F5344CB8AC3E}">
        <p14:creationId xmlns:p14="http://schemas.microsoft.com/office/powerpoint/2010/main" val="184225117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sz="1200" kern="1200" dirty="0" smtClean="0">
              <a:solidFill>
                <a:schemeClr val="tx1"/>
              </a:solidFill>
              <a:effectLst/>
              <a:latin typeface="+mn-lt"/>
              <a:ea typeface="+mn-ea"/>
              <a:cs typeface="+mn-cs"/>
            </a:endParaRPr>
          </a:p>
          <a:p>
            <a:endParaRPr lang="en-US" dirty="0"/>
          </a:p>
        </p:txBody>
      </p:sp>
      <p:sp>
        <p:nvSpPr>
          <p:cNvPr id="2355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solidFill>
                  <a:prstClr val="black"/>
                </a:solidFill>
              </a:rPr>
              <a:t>Healthy People 2020 Progress Review</a:t>
            </a:r>
          </a:p>
        </p:txBody>
      </p:sp>
      <p:sp>
        <p:nvSpPr>
          <p:cNvPr id="2355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6DF62A-677D-4AF0-8EB6-DF24E153F3BC}" type="slidenum">
              <a:rPr lang="en-US" smtClean="0">
                <a:solidFill>
                  <a:prstClr val="black"/>
                </a:solidFill>
              </a:rPr>
              <a:pPr fontAlgn="base">
                <a:spcBef>
                  <a:spcPct val="0"/>
                </a:spcBef>
                <a:spcAft>
                  <a:spcPct val="0"/>
                </a:spcAft>
                <a:defRPr/>
              </a:pPr>
              <a:t>86</a:t>
            </a:fld>
            <a:endParaRPr lang="en-US" dirty="0" smtClean="0">
              <a:solidFill>
                <a:prstClr val="black"/>
              </a:solidFill>
            </a:endParaRPr>
          </a:p>
        </p:txBody>
      </p:sp>
      <p:sp>
        <p:nvSpPr>
          <p:cNvPr id="23558" name="Date Placeholder 5"/>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2DD61F-439A-43EE-BEB8-4025473422C9}" type="datetime1">
              <a:rPr lang="en-US" smtClean="0">
                <a:solidFill>
                  <a:prstClr val="black"/>
                </a:solidFill>
              </a:rPr>
              <a:pPr fontAlgn="base">
                <a:spcBef>
                  <a:spcPct val="0"/>
                </a:spcBef>
                <a:spcAft>
                  <a:spcPct val="0"/>
                </a:spcAft>
                <a:defRPr/>
              </a:pPr>
              <a:t>2/4/2015</a:t>
            </a:fld>
            <a:endParaRPr lang="en-US" dirty="0" smtClean="0">
              <a:solidFill>
                <a:prstClr val="black"/>
              </a:solidFill>
            </a:endParaRPr>
          </a:p>
        </p:txBody>
      </p:sp>
    </p:spTree>
    <p:extLst>
      <p:ext uri="{BB962C8B-B14F-4D97-AF65-F5344CB8AC3E}">
        <p14:creationId xmlns:p14="http://schemas.microsoft.com/office/powerpoint/2010/main" val="16388258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dirty="0"/>
          </a:p>
        </p:txBody>
      </p:sp>
      <p:sp>
        <p:nvSpPr>
          <p:cNvPr id="2355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solidFill>
                  <a:prstClr val="black"/>
                </a:solidFill>
              </a:rPr>
              <a:t>Healthy People 2020 Progress Review</a:t>
            </a:r>
          </a:p>
        </p:txBody>
      </p:sp>
      <p:sp>
        <p:nvSpPr>
          <p:cNvPr id="2355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6DF62A-677D-4AF0-8EB6-DF24E153F3BC}" type="slidenum">
              <a:rPr lang="en-US" smtClean="0">
                <a:solidFill>
                  <a:prstClr val="black"/>
                </a:solidFill>
              </a:rPr>
              <a:pPr fontAlgn="base">
                <a:spcBef>
                  <a:spcPct val="0"/>
                </a:spcBef>
                <a:spcAft>
                  <a:spcPct val="0"/>
                </a:spcAft>
                <a:defRPr/>
              </a:pPr>
              <a:t>87</a:t>
            </a:fld>
            <a:endParaRPr lang="en-US" dirty="0" smtClean="0">
              <a:solidFill>
                <a:prstClr val="black"/>
              </a:solidFill>
            </a:endParaRPr>
          </a:p>
        </p:txBody>
      </p:sp>
      <p:sp>
        <p:nvSpPr>
          <p:cNvPr id="23558" name="Date Placeholder 5"/>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2DD61F-439A-43EE-BEB8-4025473422C9}" type="datetime1">
              <a:rPr lang="en-US" smtClean="0">
                <a:solidFill>
                  <a:prstClr val="black"/>
                </a:solidFill>
              </a:rPr>
              <a:pPr fontAlgn="base">
                <a:spcBef>
                  <a:spcPct val="0"/>
                </a:spcBef>
                <a:spcAft>
                  <a:spcPct val="0"/>
                </a:spcAft>
                <a:defRPr/>
              </a:pPr>
              <a:t>2/4/2015</a:t>
            </a:fld>
            <a:endParaRPr lang="en-US" dirty="0" smtClean="0">
              <a:solidFill>
                <a:prstClr val="black"/>
              </a:solidFill>
            </a:endParaRPr>
          </a:p>
        </p:txBody>
      </p:sp>
    </p:spTree>
    <p:extLst>
      <p:ext uri="{BB962C8B-B14F-4D97-AF65-F5344CB8AC3E}">
        <p14:creationId xmlns:p14="http://schemas.microsoft.com/office/powerpoint/2010/main" val="265671795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53151972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446290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182688" y="698500"/>
            <a:ext cx="4645025" cy="3484563"/>
          </a:xfrm>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8448" indent="-287865" eaLnBrk="0" hangingPunct="0">
              <a:spcBef>
                <a:spcPct val="30000"/>
              </a:spcBef>
              <a:defRPr sz="1200">
                <a:solidFill>
                  <a:schemeClr val="tx1"/>
                </a:solidFill>
                <a:latin typeface="Arial" charset="0"/>
              </a:defRPr>
            </a:lvl2pPr>
            <a:lvl3pPr marL="1151458" indent="-230292" eaLnBrk="0" hangingPunct="0">
              <a:spcBef>
                <a:spcPct val="30000"/>
              </a:spcBef>
              <a:defRPr sz="1200">
                <a:solidFill>
                  <a:schemeClr val="tx1"/>
                </a:solidFill>
                <a:latin typeface="Arial" charset="0"/>
              </a:defRPr>
            </a:lvl3pPr>
            <a:lvl4pPr marL="1612041" indent="-230292" eaLnBrk="0" hangingPunct="0">
              <a:spcBef>
                <a:spcPct val="30000"/>
              </a:spcBef>
              <a:defRPr sz="1200">
                <a:solidFill>
                  <a:schemeClr val="tx1"/>
                </a:solidFill>
                <a:latin typeface="Arial" charset="0"/>
              </a:defRPr>
            </a:lvl4pPr>
            <a:lvl5pPr marL="2072625" indent="-230292" eaLnBrk="0" hangingPunct="0">
              <a:spcBef>
                <a:spcPct val="30000"/>
              </a:spcBef>
              <a:defRPr sz="1200">
                <a:solidFill>
                  <a:schemeClr val="tx1"/>
                </a:solidFill>
                <a:latin typeface="Arial" charset="0"/>
              </a:defRPr>
            </a:lvl5pPr>
            <a:lvl6pPr marL="2533208" indent="-230292" eaLnBrk="0" fontAlgn="base" hangingPunct="0">
              <a:spcBef>
                <a:spcPct val="30000"/>
              </a:spcBef>
              <a:spcAft>
                <a:spcPct val="0"/>
              </a:spcAft>
              <a:defRPr sz="1200">
                <a:solidFill>
                  <a:schemeClr val="tx1"/>
                </a:solidFill>
                <a:latin typeface="Arial" charset="0"/>
              </a:defRPr>
            </a:lvl6pPr>
            <a:lvl7pPr marL="2993791" indent="-230292" eaLnBrk="0" fontAlgn="base" hangingPunct="0">
              <a:spcBef>
                <a:spcPct val="30000"/>
              </a:spcBef>
              <a:spcAft>
                <a:spcPct val="0"/>
              </a:spcAft>
              <a:defRPr sz="1200">
                <a:solidFill>
                  <a:schemeClr val="tx1"/>
                </a:solidFill>
                <a:latin typeface="Arial" charset="0"/>
              </a:defRPr>
            </a:lvl7pPr>
            <a:lvl8pPr marL="3454375" indent="-230292" eaLnBrk="0" fontAlgn="base" hangingPunct="0">
              <a:spcBef>
                <a:spcPct val="30000"/>
              </a:spcBef>
              <a:spcAft>
                <a:spcPct val="0"/>
              </a:spcAft>
              <a:defRPr sz="1200">
                <a:solidFill>
                  <a:schemeClr val="tx1"/>
                </a:solidFill>
                <a:latin typeface="Arial" charset="0"/>
              </a:defRPr>
            </a:lvl8pPr>
            <a:lvl9pPr marL="3914958" indent="-23029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5D349A0-93B8-4034-B544-07BD77782B63}" type="slidenum">
              <a:rPr lang="en-US" altLang="en-US" smtClean="0">
                <a:latin typeface="+mj-lt"/>
              </a:rPr>
              <a:pPr eaLnBrk="1" hangingPunct="1">
                <a:spcBef>
                  <a:spcPct val="0"/>
                </a:spcBef>
              </a:pPr>
              <a:t>9</a:t>
            </a:fld>
            <a:endParaRPr lang="en-US" altLang="en-US" dirty="0" smtClean="0">
              <a:latin typeface="+mj-lt"/>
            </a:endParaRPr>
          </a:p>
        </p:txBody>
      </p:sp>
    </p:spTree>
    <p:extLst>
      <p:ext uri="{BB962C8B-B14F-4D97-AF65-F5344CB8AC3E}">
        <p14:creationId xmlns:p14="http://schemas.microsoft.com/office/powerpoint/2010/main" val="289238696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endParaRPr dirty="0"/>
          </a:p>
        </p:txBody>
      </p:sp>
    </p:spTree>
    <p:extLst>
      <p:ext uri="{BB962C8B-B14F-4D97-AF65-F5344CB8AC3E}">
        <p14:creationId xmlns:p14="http://schemas.microsoft.com/office/powerpoint/2010/main" val="65478796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57352676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dirty="0"/>
          </a:p>
        </p:txBody>
      </p:sp>
      <p:sp>
        <p:nvSpPr>
          <p:cNvPr id="2355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solidFill>
                  <a:prstClr val="black"/>
                </a:solidFill>
              </a:rPr>
              <a:t>Healthy People 2020 Progress Review</a:t>
            </a:r>
          </a:p>
        </p:txBody>
      </p:sp>
      <p:sp>
        <p:nvSpPr>
          <p:cNvPr id="2355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6DF62A-677D-4AF0-8EB6-DF24E153F3BC}" type="slidenum">
              <a:rPr lang="en-US" smtClean="0">
                <a:solidFill>
                  <a:prstClr val="black"/>
                </a:solidFill>
              </a:rPr>
              <a:pPr fontAlgn="base">
                <a:spcBef>
                  <a:spcPct val="0"/>
                </a:spcBef>
                <a:spcAft>
                  <a:spcPct val="0"/>
                </a:spcAft>
                <a:defRPr/>
              </a:pPr>
              <a:t>92</a:t>
            </a:fld>
            <a:endParaRPr lang="en-US" dirty="0" smtClean="0">
              <a:solidFill>
                <a:prstClr val="black"/>
              </a:solidFill>
            </a:endParaRPr>
          </a:p>
        </p:txBody>
      </p:sp>
      <p:sp>
        <p:nvSpPr>
          <p:cNvPr id="23558" name="Date Placeholder 5"/>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2DD61F-439A-43EE-BEB8-4025473422C9}" type="datetime1">
              <a:rPr lang="en-US" smtClean="0">
                <a:solidFill>
                  <a:prstClr val="black"/>
                </a:solidFill>
              </a:rPr>
              <a:pPr fontAlgn="base">
                <a:spcBef>
                  <a:spcPct val="0"/>
                </a:spcBef>
                <a:spcAft>
                  <a:spcPct val="0"/>
                </a:spcAft>
                <a:defRPr/>
              </a:pPr>
              <a:t>2/4/2015</a:t>
            </a:fld>
            <a:endParaRPr lang="en-US" dirty="0" smtClean="0">
              <a:solidFill>
                <a:prstClr val="black"/>
              </a:solidFill>
            </a:endParaRPr>
          </a:p>
        </p:txBody>
      </p:sp>
    </p:spTree>
    <p:extLst>
      <p:ext uri="{BB962C8B-B14F-4D97-AF65-F5344CB8AC3E}">
        <p14:creationId xmlns:p14="http://schemas.microsoft.com/office/powerpoint/2010/main" val="327823782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dirty="0" smtClean="0"/>
          </a:p>
          <a:p>
            <a:endParaRPr lang="en-US" dirty="0"/>
          </a:p>
        </p:txBody>
      </p:sp>
      <p:sp>
        <p:nvSpPr>
          <p:cNvPr id="2355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solidFill>
                  <a:prstClr val="black"/>
                </a:solidFill>
              </a:rPr>
              <a:t>Healthy People 2020 Progress Review</a:t>
            </a:r>
          </a:p>
        </p:txBody>
      </p:sp>
      <p:sp>
        <p:nvSpPr>
          <p:cNvPr id="2355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6DF62A-677D-4AF0-8EB6-DF24E153F3BC}" type="slidenum">
              <a:rPr lang="en-US" smtClean="0">
                <a:solidFill>
                  <a:prstClr val="black"/>
                </a:solidFill>
              </a:rPr>
              <a:pPr fontAlgn="base">
                <a:spcBef>
                  <a:spcPct val="0"/>
                </a:spcBef>
                <a:spcAft>
                  <a:spcPct val="0"/>
                </a:spcAft>
                <a:defRPr/>
              </a:pPr>
              <a:t>93</a:t>
            </a:fld>
            <a:endParaRPr lang="en-US" dirty="0" smtClean="0">
              <a:solidFill>
                <a:prstClr val="black"/>
              </a:solidFill>
            </a:endParaRPr>
          </a:p>
        </p:txBody>
      </p:sp>
      <p:sp>
        <p:nvSpPr>
          <p:cNvPr id="23558" name="Date Placeholder 5"/>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2DD61F-439A-43EE-BEB8-4025473422C9}" type="datetime1">
              <a:rPr lang="en-US" smtClean="0">
                <a:solidFill>
                  <a:prstClr val="black"/>
                </a:solidFill>
              </a:rPr>
              <a:pPr fontAlgn="base">
                <a:spcBef>
                  <a:spcPct val="0"/>
                </a:spcBef>
                <a:spcAft>
                  <a:spcPct val="0"/>
                </a:spcAft>
                <a:defRPr/>
              </a:pPr>
              <a:t>2/4/2015</a:t>
            </a:fld>
            <a:endParaRPr lang="en-US" dirty="0" smtClean="0">
              <a:solidFill>
                <a:prstClr val="black"/>
              </a:solidFill>
            </a:endParaRPr>
          </a:p>
        </p:txBody>
      </p:sp>
    </p:spTree>
    <p:extLst>
      <p:ext uri="{BB962C8B-B14F-4D97-AF65-F5344CB8AC3E}">
        <p14:creationId xmlns:p14="http://schemas.microsoft.com/office/powerpoint/2010/main" val="310913181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dirty="0"/>
          </a:p>
        </p:txBody>
      </p:sp>
      <p:sp>
        <p:nvSpPr>
          <p:cNvPr id="2355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solidFill>
                  <a:prstClr val="black"/>
                </a:solidFill>
              </a:rPr>
              <a:t>Healthy People 2020 Progress Review</a:t>
            </a:r>
          </a:p>
        </p:txBody>
      </p:sp>
      <p:sp>
        <p:nvSpPr>
          <p:cNvPr id="2355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6DF62A-677D-4AF0-8EB6-DF24E153F3BC}" type="slidenum">
              <a:rPr lang="en-US" smtClean="0">
                <a:solidFill>
                  <a:prstClr val="black"/>
                </a:solidFill>
              </a:rPr>
              <a:pPr fontAlgn="base">
                <a:spcBef>
                  <a:spcPct val="0"/>
                </a:spcBef>
                <a:spcAft>
                  <a:spcPct val="0"/>
                </a:spcAft>
                <a:defRPr/>
              </a:pPr>
              <a:t>94</a:t>
            </a:fld>
            <a:endParaRPr lang="en-US" dirty="0" smtClean="0">
              <a:solidFill>
                <a:prstClr val="black"/>
              </a:solidFill>
            </a:endParaRPr>
          </a:p>
        </p:txBody>
      </p:sp>
      <p:sp>
        <p:nvSpPr>
          <p:cNvPr id="23558" name="Date Placeholder 5"/>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2DD61F-439A-43EE-BEB8-4025473422C9}" type="datetime1">
              <a:rPr lang="en-US" smtClean="0">
                <a:solidFill>
                  <a:prstClr val="black"/>
                </a:solidFill>
              </a:rPr>
              <a:pPr fontAlgn="base">
                <a:spcBef>
                  <a:spcPct val="0"/>
                </a:spcBef>
                <a:spcAft>
                  <a:spcPct val="0"/>
                </a:spcAft>
                <a:defRPr/>
              </a:pPr>
              <a:t>2/4/2015</a:t>
            </a:fld>
            <a:endParaRPr lang="en-US" dirty="0" smtClean="0">
              <a:solidFill>
                <a:prstClr val="black"/>
              </a:solidFill>
            </a:endParaRPr>
          </a:p>
        </p:txBody>
      </p:sp>
    </p:spTree>
    <p:extLst>
      <p:ext uri="{BB962C8B-B14F-4D97-AF65-F5344CB8AC3E}">
        <p14:creationId xmlns:p14="http://schemas.microsoft.com/office/powerpoint/2010/main" val="411074577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dirty="0"/>
          </a:p>
        </p:txBody>
      </p:sp>
      <p:sp>
        <p:nvSpPr>
          <p:cNvPr id="2355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solidFill>
                  <a:prstClr val="black"/>
                </a:solidFill>
              </a:rPr>
              <a:t>Healthy People 2020 Progress Review</a:t>
            </a:r>
          </a:p>
        </p:txBody>
      </p:sp>
      <p:sp>
        <p:nvSpPr>
          <p:cNvPr id="2355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6DF62A-677D-4AF0-8EB6-DF24E153F3BC}" type="slidenum">
              <a:rPr lang="en-US" smtClean="0">
                <a:solidFill>
                  <a:prstClr val="black"/>
                </a:solidFill>
              </a:rPr>
              <a:pPr fontAlgn="base">
                <a:spcBef>
                  <a:spcPct val="0"/>
                </a:spcBef>
                <a:spcAft>
                  <a:spcPct val="0"/>
                </a:spcAft>
                <a:defRPr/>
              </a:pPr>
              <a:t>95</a:t>
            </a:fld>
            <a:endParaRPr lang="en-US" dirty="0" smtClean="0">
              <a:solidFill>
                <a:prstClr val="black"/>
              </a:solidFill>
            </a:endParaRPr>
          </a:p>
        </p:txBody>
      </p:sp>
      <p:sp>
        <p:nvSpPr>
          <p:cNvPr id="23558" name="Date Placeholder 5"/>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2DD61F-439A-43EE-BEB8-4025473422C9}" type="datetime1">
              <a:rPr lang="en-US" smtClean="0">
                <a:solidFill>
                  <a:prstClr val="black"/>
                </a:solidFill>
              </a:rPr>
              <a:pPr fontAlgn="base">
                <a:spcBef>
                  <a:spcPct val="0"/>
                </a:spcBef>
                <a:spcAft>
                  <a:spcPct val="0"/>
                </a:spcAft>
                <a:defRPr/>
              </a:pPr>
              <a:t>2/4/2015</a:t>
            </a:fld>
            <a:endParaRPr lang="en-US" dirty="0" smtClean="0">
              <a:solidFill>
                <a:prstClr val="black"/>
              </a:solidFill>
            </a:endParaRPr>
          </a:p>
        </p:txBody>
      </p:sp>
    </p:spTree>
    <p:extLst>
      <p:ext uri="{BB962C8B-B14F-4D97-AF65-F5344CB8AC3E}">
        <p14:creationId xmlns:p14="http://schemas.microsoft.com/office/powerpoint/2010/main" val="191539973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pPr>
                <a:defRPr/>
              </a:pPr>
              <a:t>96</a:t>
            </a:fld>
            <a:endParaRPr lang="en-US" dirty="0"/>
          </a:p>
        </p:txBody>
      </p:sp>
    </p:spTree>
    <p:extLst>
      <p:ext uri="{BB962C8B-B14F-4D97-AF65-F5344CB8AC3E}">
        <p14:creationId xmlns:p14="http://schemas.microsoft.com/office/powerpoint/2010/main" val="218503440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pPr>
                <a:defRPr/>
              </a:pPr>
              <a:t>97</a:t>
            </a:fld>
            <a:endParaRPr lang="en-US" dirty="0"/>
          </a:p>
        </p:txBody>
      </p:sp>
    </p:spTree>
    <p:extLst>
      <p:ext uri="{BB962C8B-B14F-4D97-AF65-F5344CB8AC3E}">
        <p14:creationId xmlns:p14="http://schemas.microsoft.com/office/powerpoint/2010/main" val="7123263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pPr>
                <a:defRPr/>
              </a:pPr>
              <a:t>98</a:t>
            </a:fld>
            <a:endParaRPr lang="en-US" dirty="0"/>
          </a:p>
        </p:txBody>
      </p:sp>
    </p:spTree>
    <p:extLst>
      <p:ext uri="{BB962C8B-B14F-4D97-AF65-F5344CB8AC3E}">
        <p14:creationId xmlns:p14="http://schemas.microsoft.com/office/powerpoint/2010/main" val="247161307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pPr>
                <a:defRPr/>
              </a:pPr>
              <a:t>99</a:t>
            </a:fld>
            <a:endParaRPr lang="en-US" dirty="0"/>
          </a:p>
        </p:txBody>
      </p:sp>
    </p:spTree>
    <p:extLst>
      <p:ext uri="{BB962C8B-B14F-4D97-AF65-F5344CB8AC3E}">
        <p14:creationId xmlns:p14="http://schemas.microsoft.com/office/powerpoint/2010/main" val="2695998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4.xml"/><Relationship Id="rId4" Type="http://schemas.openxmlformats.org/officeDocument/2006/relationships/image" Target="../media/image2.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5.xml"/><Relationship Id="rId4" Type="http://schemas.openxmlformats.org/officeDocument/2006/relationships/image" Target="../media/image2.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6.xml"/><Relationship Id="rId4" Type="http://schemas.openxmlformats.org/officeDocument/2006/relationships/image" Target="../media/image3.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6.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0.xml"/><Relationship Id="rId4" Type="http://schemas.openxmlformats.org/officeDocument/2006/relationships/image" Target="../media/image2.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1.xml"/><Relationship Id="rId4" Type="http://schemas.openxmlformats.org/officeDocument/2006/relationships/image" Target="../media/image2.png"/></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2.xml"/><Relationship Id="rId4" Type="http://schemas.openxmlformats.org/officeDocument/2006/relationships/image" Target="../media/image2.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0"/>
          <p:cNvSpPr>
            <a:spLocks noGrp="1"/>
          </p:cNvSpPr>
          <p:nvPr>
            <p:ph type="title"/>
          </p:nvPr>
        </p:nvSpPr>
        <p:spPr>
          <a:xfrm>
            <a:off x="0" y="76200"/>
            <a:ext cx="9144000" cy="1219200"/>
          </a:xfrm>
          <a:prstGeom prst="rect">
            <a:avLst/>
          </a:prstGeom>
        </p:spPr>
        <p:txBody>
          <a:bodyPr anchor="ctr" anchorCtr="1"/>
          <a:lstStyle>
            <a:lvl1pPr>
              <a:defRPr sz="3200" b="1">
                <a:solidFill>
                  <a:schemeClr val="tx2"/>
                </a:solidFill>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2" name="Slide Number Placeholder 1"/>
          <p:cNvSpPr>
            <a:spLocks noGrp="1"/>
          </p:cNvSpPr>
          <p:nvPr>
            <p:ph type="sldNum" sz="quarter" idx="14"/>
          </p:nvPr>
        </p:nvSpPr>
        <p:spPr/>
        <p:txBody>
          <a:bodyPr/>
          <a:lstStyle/>
          <a:p>
            <a:fld id="{F8ECAD15-DF40-4D57-8D99-2197AD37FB1A}" type="slidenum">
              <a:rPr lang="en-US" smtClean="0">
                <a:solidFill>
                  <a:prstClr val="black">
                    <a:tint val="75000"/>
                  </a:prstClr>
                </a:solidFill>
              </a:rPr>
              <a:pPr/>
              <a:t>‹#›</a:t>
            </a:fld>
            <a:endParaRPr lang="en-US">
              <a:solidFill>
                <a:prstClr val="black">
                  <a:tint val="75000"/>
                </a:prstClr>
              </a:solidFill>
            </a:endParaRPr>
          </a:p>
        </p:txBody>
      </p:sp>
      <p:sp>
        <p:nvSpPr>
          <p:cNvPr id="14" name="Text Placeholder 12"/>
          <p:cNvSpPr>
            <a:spLocks noGrp="1"/>
          </p:cNvSpPr>
          <p:nvPr>
            <p:ph type="body" sz="quarter" idx="10" hasCustomPrompt="1"/>
          </p:nvPr>
        </p:nvSpPr>
        <p:spPr>
          <a:xfrm>
            <a:off x="0" y="6506629"/>
            <a:ext cx="7315200" cy="344886"/>
          </a:xfrm>
          <a:prstGeom prst="rect">
            <a:avLst/>
          </a:prstGeom>
        </p:spPr>
        <p:txBody>
          <a:bodyPr/>
          <a:lstStyle>
            <a:lvl1pPr marL="0" indent="0">
              <a:lnSpc>
                <a:spcPct val="80000"/>
              </a:lnSpc>
              <a:spcBef>
                <a:spcPts val="0"/>
              </a:spcBef>
              <a:buNone/>
              <a:defRPr sz="1200">
                <a:latin typeface="Tahoma" pitchFamily="34" charset="0"/>
                <a:ea typeface="Tahoma" pitchFamily="34" charset="0"/>
                <a:cs typeface="Tahoma" pitchFamily="34" charset="0"/>
              </a:defRPr>
            </a:lvl1pPr>
          </a:lstStyle>
          <a:p>
            <a:pPr lvl="0"/>
            <a:r>
              <a:rPr lang="en-US" dirty="0" smtClean="0"/>
              <a:t>SOURCES:</a:t>
            </a:r>
            <a:endParaRPr lang="en-US" dirty="0"/>
          </a:p>
        </p:txBody>
      </p:sp>
      <p:sp>
        <p:nvSpPr>
          <p:cNvPr id="15" name="Text Placeholder 12"/>
          <p:cNvSpPr>
            <a:spLocks noGrp="1"/>
          </p:cNvSpPr>
          <p:nvPr>
            <p:ph type="body" sz="quarter" idx="13" hasCustomPrompt="1"/>
          </p:nvPr>
        </p:nvSpPr>
        <p:spPr>
          <a:xfrm>
            <a:off x="0" y="6162912"/>
            <a:ext cx="7315200" cy="344886"/>
          </a:xfrm>
          <a:prstGeom prst="rect">
            <a:avLst/>
          </a:prstGeom>
        </p:spPr>
        <p:txBody>
          <a:bodyPr/>
          <a:lstStyle>
            <a:lvl1pPr marL="0" indent="0">
              <a:lnSpc>
                <a:spcPct val="80000"/>
              </a:lnSpc>
              <a:spcBef>
                <a:spcPts val="0"/>
              </a:spcBef>
              <a:buNone/>
              <a:defRPr sz="1200">
                <a:latin typeface="Tahoma" pitchFamily="34" charset="0"/>
                <a:ea typeface="Tahoma" pitchFamily="34" charset="0"/>
                <a:cs typeface="Tahoma" pitchFamily="34" charset="0"/>
              </a:defRPr>
            </a:lvl1pPr>
          </a:lstStyle>
          <a:p>
            <a:pPr lvl="0"/>
            <a:r>
              <a:rPr lang="en-US" dirty="0" smtClean="0"/>
              <a:t>NOTES:</a:t>
            </a:r>
            <a:endParaRPr lang="en-US" dirty="0"/>
          </a:p>
        </p:txBody>
      </p:sp>
    </p:spTree>
    <p:extLst>
      <p:ext uri="{BB962C8B-B14F-4D97-AF65-F5344CB8AC3E}">
        <p14:creationId xmlns:p14="http://schemas.microsoft.com/office/powerpoint/2010/main" val="14157089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1597152" y="1600200"/>
            <a:ext cx="3584448" cy="4953000"/>
          </a:xfrm>
        </p:spPr>
        <p:txBody>
          <a:bodyPr/>
          <a:lstStyle>
            <a:lvl1pPr>
              <a:defRPr sz="2000">
                <a:latin typeface="Tahoma" panose="020B0604030504040204" pitchFamily="34" charset="0"/>
                <a:ea typeface="Tahoma" panose="020B0604030504040204" pitchFamily="34" charset="0"/>
                <a:cs typeface="Tahoma" panose="020B0604030504040204" pitchFamily="34" charset="0"/>
              </a:defRPr>
            </a:lvl1pPr>
            <a:lvl2pPr>
              <a:defRPr sz="2000">
                <a:latin typeface="Tahoma" panose="020B0604030504040204" pitchFamily="34" charset="0"/>
                <a:ea typeface="Tahoma" panose="020B0604030504040204" pitchFamily="34" charset="0"/>
                <a:cs typeface="Tahoma" panose="020B0604030504040204" pitchFamily="34" charset="0"/>
              </a:defRPr>
            </a:lvl2pPr>
            <a:lvl3pPr>
              <a:defRPr sz="2000">
                <a:latin typeface="Tahoma" panose="020B0604030504040204" pitchFamily="34" charset="0"/>
                <a:ea typeface="Tahoma" panose="020B0604030504040204" pitchFamily="34" charset="0"/>
                <a:cs typeface="Tahoma" panose="020B0604030504040204" pitchFamily="34" charset="0"/>
              </a:defRPr>
            </a:lvl3pPr>
            <a:lvl4pPr>
              <a:defRPr sz="2000">
                <a:latin typeface="Tahoma" panose="020B0604030504040204" pitchFamily="34" charset="0"/>
                <a:ea typeface="Tahoma" panose="020B0604030504040204" pitchFamily="34" charset="0"/>
                <a:cs typeface="Tahoma" panose="020B0604030504040204" pitchFamily="34" charset="0"/>
              </a:defRPr>
            </a:lvl4pPr>
            <a:lvl5pPr>
              <a:defRPr sz="2000">
                <a:latin typeface="Tahoma" panose="020B0604030504040204" pitchFamily="34" charset="0"/>
                <a:ea typeface="Tahoma" panose="020B0604030504040204" pitchFamily="34" charset="0"/>
                <a:cs typeface="Tahoma" panose="020B060403050404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486400" y="1600200"/>
            <a:ext cx="3584448" cy="4953000"/>
          </a:xfrm>
        </p:spPr>
        <p:txBody>
          <a:bodyPr/>
          <a:lstStyle>
            <a:lvl1pPr>
              <a:defRPr sz="2000">
                <a:latin typeface="Tahoma" panose="020B0604030504040204" pitchFamily="34" charset="0"/>
                <a:ea typeface="Tahoma" panose="020B0604030504040204" pitchFamily="34" charset="0"/>
                <a:cs typeface="Tahoma" panose="020B0604030504040204" pitchFamily="34" charset="0"/>
              </a:defRPr>
            </a:lvl1pPr>
            <a:lvl2pPr>
              <a:defRPr sz="2000">
                <a:latin typeface="Tahoma" panose="020B0604030504040204" pitchFamily="34" charset="0"/>
                <a:ea typeface="Tahoma" panose="020B0604030504040204" pitchFamily="34" charset="0"/>
                <a:cs typeface="Tahoma" panose="020B0604030504040204" pitchFamily="34" charset="0"/>
              </a:defRPr>
            </a:lvl2pPr>
            <a:lvl3pPr>
              <a:defRPr sz="2000">
                <a:latin typeface="Tahoma" panose="020B0604030504040204" pitchFamily="34" charset="0"/>
                <a:ea typeface="Tahoma" panose="020B0604030504040204" pitchFamily="34" charset="0"/>
                <a:cs typeface="Tahoma" panose="020B0604030504040204" pitchFamily="34" charset="0"/>
              </a:defRPr>
            </a:lvl3pPr>
            <a:lvl4pPr>
              <a:defRPr sz="2000">
                <a:latin typeface="Tahoma" panose="020B0604030504040204" pitchFamily="34" charset="0"/>
                <a:ea typeface="Tahoma" panose="020B0604030504040204" pitchFamily="34" charset="0"/>
                <a:cs typeface="Tahoma" panose="020B0604030504040204" pitchFamily="34" charset="0"/>
              </a:defRPr>
            </a:lvl4pPr>
            <a:lvl5pPr>
              <a:defRPr sz="2000">
                <a:latin typeface="Tahoma" panose="020B0604030504040204" pitchFamily="34" charset="0"/>
                <a:ea typeface="Tahoma" panose="020B0604030504040204" pitchFamily="34" charset="0"/>
                <a:cs typeface="Tahoma" panose="020B060403050404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145658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
        <p:nvSpPr>
          <p:cNvPr id="10" name="Title 10"/>
          <p:cNvSpPr>
            <a:spLocks noGrp="1"/>
          </p:cNvSpPr>
          <p:nvPr>
            <p:ph type="title"/>
          </p:nvPr>
        </p:nvSpPr>
        <p:spPr>
          <a:xfrm>
            <a:off x="457200" y="0"/>
            <a:ext cx="8229600" cy="558140"/>
          </a:xfrm>
        </p:spPr>
        <p:txBody>
          <a:bodyPr>
            <a:normAutofit/>
          </a:bodyPr>
          <a:lstStyle>
            <a:lvl1pPr>
              <a:defRPr sz="3200" b="1">
                <a:solidFill>
                  <a:srgbClr val="003F72"/>
                </a:solidFill>
                <a:latin typeface="Arial Black" pitchFamily="34" charset="0"/>
                <a:ea typeface="Tahoma" pitchFamily="34" charset="0"/>
                <a:cs typeface="Tahoma"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17570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Data chart with floating legend items">
    <p:spTree>
      <p:nvGrpSpPr>
        <p:cNvPr id="1" name=""/>
        <p:cNvGrpSpPr/>
        <p:nvPr/>
      </p:nvGrpSpPr>
      <p:grpSpPr>
        <a:xfrm>
          <a:off x="0" y="0"/>
          <a:ext cx="0" cy="0"/>
          <a:chOff x="0" y="0"/>
          <a:chExt cx="0" cy="0"/>
        </a:xfrm>
      </p:grpSpPr>
      <p:sp>
        <p:nvSpPr>
          <p:cNvPr id="9" name="Chart Placeholder 8"/>
          <p:cNvSpPr>
            <a:spLocks noGrp="1"/>
          </p:cNvSpPr>
          <p:nvPr>
            <p:ph type="chart" sz="quarter" idx="14"/>
          </p:nvPr>
        </p:nvSpPr>
        <p:spPr>
          <a:xfrm>
            <a:off x="-1" y="570368"/>
            <a:ext cx="9134945" cy="4861711"/>
          </a:xfrm>
        </p:spPr>
        <p:txBody>
          <a:bodyPr/>
          <a:lstStyle/>
          <a:p>
            <a:endParaRPr lang="en-US" dirty="0"/>
          </a:p>
        </p:txBody>
      </p:sp>
      <p:sp>
        <p:nvSpPr>
          <p:cNvPr id="10" name="Title 9"/>
          <p:cNvSpPr>
            <a:spLocks noGrp="1"/>
          </p:cNvSpPr>
          <p:nvPr>
            <p:ph type="title"/>
          </p:nvPr>
        </p:nvSpPr>
        <p:spPr>
          <a:xfrm>
            <a:off x="457200" y="3048"/>
            <a:ext cx="8229600" cy="567320"/>
          </a:xfrm>
        </p:spPr>
        <p:txBody>
          <a:bodyPr>
            <a:noAutofit/>
          </a:bodyPr>
          <a:lstStyle>
            <a:lvl1pPr>
              <a:defRPr sz="3200"/>
            </a:lvl1pPr>
          </a:lstStyle>
          <a:p>
            <a:r>
              <a:rPr lang="en-US" dirty="0" smtClean="0"/>
              <a:t>Click to edit Master title style</a:t>
            </a:r>
            <a:endParaRPr lang="en-US" dirty="0"/>
          </a:p>
        </p:txBody>
      </p:sp>
      <p:sp>
        <p:nvSpPr>
          <p:cNvPr id="22" name="Text Placeholder 6"/>
          <p:cNvSpPr>
            <a:spLocks noGrp="1"/>
          </p:cNvSpPr>
          <p:nvPr>
            <p:ph type="body" sz="quarter" idx="25" hasCustomPrompt="1"/>
          </p:nvPr>
        </p:nvSpPr>
        <p:spPr>
          <a:xfrm>
            <a:off x="7179398" y="686567"/>
            <a:ext cx="1964603" cy="336486"/>
          </a:xfrm>
        </p:spPr>
        <p:txBody>
          <a:bodyPr>
            <a:noAutofit/>
          </a:bodyPr>
          <a:lstStyle>
            <a:lvl1pPr marL="0">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Direction desired</a:t>
            </a:r>
            <a:endParaRPr lang="en-US" dirty="0"/>
          </a:p>
        </p:txBody>
      </p:sp>
      <p:sp>
        <p:nvSpPr>
          <p:cNvPr id="3" name="Text Placeholder 2"/>
          <p:cNvSpPr>
            <a:spLocks noGrp="1"/>
          </p:cNvSpPr>
          <p:nvPr>
            <p:ph type="body" sz="quarter" idx="17" hasCustomPrompt="1"/>
          </p:nvPr>
        </p:nvSpPr>
        <p:spPr>
          <a:xfrm>
            <a:off x="8142051" y="2552699"/>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a:t>
            </a:r>
            <a:endParaRPr lang="en-US" dirty="0"/>
          </a:p>
        </p:txBody>
      </p:sp>
      <p:sp>
        <p:nvSpPr>
          <p:cNvPr id="15" name="Text Placeholder 2"/>
          <p:cNvSpPr>
            <a:spLocks noGrp="1"/>
          </p:cNvSpPr>
          <p:nvPr>
            <p:ph type="body" sz="quarter" idx="18" hasCustomPrompt="1"/>
          </p:nvPr>
        </p:nvSpPr>
        <p:spPr>
          <a:xfrm>
            <a:off x="8142052" y="2849954"/>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Legend2</a:t>
            </a:r>
            <a:endParaRPr lang="en-US" dirty="0"/>
          </a:p>
        </p:txBody>
      </p:sp>
      <p:sp>
        <p:nvSpPr>
          <p:cNvPr id="16" name="Text Placeholder 2"/>
          <p:cNvSpPr>
            <a:spLocks noGrp="1"/>
          </p:cNvSpPr>
          <p:nvPr>
            <p:ph type="body" sz="quarter" idx="19" hasCustomPrompt="1"/>
          </p:nvPr>
        </p:nvSpPr>
        <p:spPr>
          <a:xfrm>
            <a:off x="8142051" y="3174370"/>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Legend3</a:t>
            </a:r>
            <a:endParaRPr lang="en-US" dirty="0"/>
          </a:p>
        </p:txBody>
      </p:sp>
      <p:sp>
        <p:nvSpPr>
          <p:cNvPr id="17" name="Text Placeholder 2"/>
          <p:cNvSpPr>
            <a:spLocks noGrp="1"/>
          </p:cNvSpPr>
          <p:nvPr>
            <p:ph type="body" sz="quarter" idx="20" hasCustomPrompt="1"/>
          </p:nvPr>
        </p:nvSpPr>
        <p:spPr>
          <a:xfrm>
            <a:off x="8103140" y="3509348"/>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Legend4</a:t>
            </a:r>
            <a:endParaRPr lang="en-US" dirty="0"/>
          </a:p>
        </p:txBody>
      </p:sp>
      <p:sp>
        <p:nvSpPr>
          <p:cNvPr id="18" name="Text Placeholder 2"/>
          <p:cNvSpPr>
            <a:spLocks noGrp="1"/>
          </p:cNvSpPr>
          <p:nvPr>
            <p:ph type="body" sz="quarter" idx="21" hasCustomPrompt="1"/>
          </p:nvPr>
        </p:nvSpPr>
        <p:spPr>
          <a:xfrm>
            <a:off x="8122597" y="3888085"/>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Legend5</a:t>
            </a:r>
            <a:endParaRPr lang="en-US" dirty="0"/>
          </a:p>
        </p:txBody>
      </p:sp>
      <p:sp>
        <p:nvSpPr>
          <p:cNvPr id="19" name="Text Placeholder 2"/>
          <p:cNvSpPr>
            <a:spLocks noGrp="1"/>
          </p:cNvSpPr>
          <p:nvPr>
            <p:ph type="body" sz="quarter" idx="22" hasCustomPrompt="1"/>
          </p:nvPr>
        </p:nvSpPr>
        <p:spPr>
          <a:xfrm>
            <a:off x="8132324" y="4239661"/>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Legend6</a:t>
            </a:r>
            <a:endParaRPr lang="en-US" dirty="0"/>
          </a:p>
        </p:txBody>
      </p:sp>
      <p:sp>
        <p:nvSpPr>
          <p:cNvPr id="20" name="Text Placeholder 2"/>
          <p:cNvSpPr>
            <a:spLocks noGrp="1"/>
          </p:cNvSpPr>
          <p:nvPr>
            <p:ph type="body" sz="quarter" idx="23" hasCustomPrompt="1"/>
          </p:nvPr>
        </p:nvSpPr>
        <p:spPr>
          <a:xfrm>
            <a:off x="8142051" y="4610853"/>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Legend7</a:t>
            </a:r>
            <a:endParaRPr lang="en-US" dirty="0"/>
          </a:p>
        </p:txBody>
      </p:sp>
      <p:sp>
        <p:nvSpPr>
          <p:cNvPr id="21" name="Text Placeholder 2"/>
          <p:cNvSpPr>
            <a:spLocks noGrp="1"/>
          </p:cNvSpPr>
          <p:nvPr>
            <p:ph type="body" sz="quarter" idx="24" hasCustomPrompt="1"/>
          </p:nvPr>
        </p:nvSpPr>
        <p:spPr>
          <a:xfrm>
            <a:off x="8151779" y="4945832"/>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Legend8</a:t>
            </a:r>
            <a:endParaRPr lang="en-US" dirty="0"/>
          </a:p>
        </p:txBody>
      </p:sp>
      <p:sp>
        <p:nvSpPr>
          <p:cNvPr id="8"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7" name="Text Placeholder 6"/>
          <p:cNvSpPr>
            <a:spLocks noGrp="1"/>
          </p:cNvSpPr>
          <p:nvPr>
            <p:ph type="body" sz="quarter" idx="13" hasCustomPrompt="1"/>
          </p:nvPr>
        </p:nvSpPr>
        <p:spPr>
          <a:xfrm>
            <a:off x="0" y="6301211"/>
            <a:ext cx="7297093"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4" name="Text Placeholder 6"/>
          <p:cNvSpPr>
            <a:spLocks noGrp="1"/>
          </p:cNvSpPr>
          <p:nvPr>
            <p:ph type="body" sz="quarter" idx="16" hasCustomPrompt="1"/>
          </p:nvPr>
        </p:nvSpPr>
        <p:spPr>
          <a:xfrm>
            <a:off x="7306147" y="6310264"/>
            <a:ext cx="1122629" cy="547735"/>
          </a:xfrm>
          <a:ln w="12700">
            <a:noFill/>
          </a:ln>
        </p:spPr>
        <p:txBody>
          <a:bodyPr>
            <a:noAutofit/>
          </a:bodyPr>
          <a:lstStyle>
            <a:lvl1pPr marL="0">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13786" y="6295869"/>
            <a:ext cx="706169" cy="562131"/>
          </a:xfrm>
          <a:prstGeom prst="rect">
            <a:avLst/>
          </a:prstGeom>
        </p:spPr>
      </p:pic>
    </p:spTree>
    <p:extLst>
      <p:ext uri="{BB962C8B-B14F-4D97-AF65-F5344CB8AC3E}">
        <p14:creationId xmlns:p14="http://schemas.microsoft.com/office/powerpoint/2010/main" val="3837130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C6CA6BD-6CA4-4825-8359-CBEA62F9FC2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006994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Rectangle 2"/>
          <p:cNvSpPr/>
          <p:nvPr userDrawn="1"/>
        </p:nvSpPr>
        <p:spPr bwMode="auto">
          <a:xfrm>
            <a:off x="0" y="0"/>
            <a:ext cx="9144000" cy="6019800"/>
          </a:xfrm>
          <a:prstGeom prst="rect">
            <a:avLst/>
          </a:prstGeom>
          <a:gradFill flip="none" rotWithShape="1">
            <a:gsLst>
              <a:gs pos="0">
                <a:srgbClr val="003F72"/>
              </a:gs>
              <a:gs pos="100000">
                <a:schemeClr val="bg1"/>
              </a:gs>
              <a:gs pos="100000">
                <a:schemeClr val="accent1">
                  <a:tint val="23500"/>
                  <a:satMod val="160000"/>
                </a:schemeClr>
              </a:gs>
            </a:gsLst>
            <a:lin ang="5400000" scaled="1"/>
            <a:tileRect/>
          </a:gradFill>
          <a:ln w="9525" cap="flat" cmpd="sng" algn="ctr">
            <a:noFill/>
            <a:prstDash val="solid"/>
            <a:round/>
            <a:headEnd type="none" w="med" len="med"/>
            <a:tailEnd type="none" w="med" len="med"/>
          </a:ln>
          <a:effectLst/>
        </p:spPr>
        <p:txBody>
          <a:bodyPr/>
          <a:lstStyle/>
          <a:p>
            <a:pPr algn="ctr" fontAlgn="auto">
              <a:spcBef>
                <a:spcPts val="0"/>
              </a:spcBef>
              <a:spcAft>
                <a:spcPts val="0"/>
              </a:spcAft>
              <a:buClr>
                <a:srgbClr val="97233F"/>
              </a:buClr>
              <a:buFont typeface="Arial" charset="0"/>
              <a:buNone/>
              <a:defRPr/>
            </a:pPr>
            <a:endParaRPr lang="en-US" dirty="0">
              <a:solidFill>
                <a:prstClr val="black"/>
              </a:solidFill>
              <a:latin typeface="Tahoma"/>
            </a:endParaRPr>
          </a:p>
        </p:txBody>
      </p:sp>
      <p:pic>
        <p:nvPicPr>
          <p:cNvPr id="4" name="Picture 21" descr="HP2020 Map_PP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5113" y="2160588"/>
            <a:ext cx="6069012"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HP2020_logo.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825" y="6229350"/>
            <a:ext cx="101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Document Logo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43800" y="6019800"/>
            <a:ext cx="1477963"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56616"/>
            <a:ext cx="8229600" cy="1161288"/>
          </a:xfrm>
          <a:prstGeom prst="rect">
            <a:avLst/>
          </a:prstGeom>
        </p:spPr>
        <p:txBody>
          <a:bodyPr anchor="b"/>
          <a:lstStyle>
            <a:lvl1pPr algn="ctr">
              <a:defRPr sz="3200" b="1" cap="none">
                <a:solidFill>
                  <a:srgbClr val="FADA63"/>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4586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543496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55214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858000" y="76200"/>
            <a:ext cx="2133600" cy="365125"/>
          </a:xfrm>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88516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28346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67242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88313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67600" cy="106984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01577" y="1687514"/>
            <a:ext cx="35800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1577" y="2327547"/>
            <a:ext cx="3580024" cy="430212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486400" y="1687514"/>
            <a:ext cx="3581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86400" y="2327547"/>
            <a:ext cx="3581400" cy="430212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552539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3285395"/>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10638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8306184"/>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7153759"/>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3981914"/>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Data chart with floating legend items">
    <p:spTree>
      <p:nvGrpSpPr>
        <p:cNvPr id="1" name=""/>
        <p:cNvGrpSpPr/>
        <p:nvPr/>
      </p:nvGrpSpPr>
      <p:grpSpPr>
        <a:xfrm>
          <a:off x="0" y="0"/>
          <a:ext cx="0" cy="0"/>
          <a:chOff x="0" y="0"/>
          <a:chExt cx="0" cy="0"/>
        </a:xfrm>
      </p:grpSpPr>
      <p:sp>
        <p:nvSpPr>
          <p:cNvPr id="9" name="Chart Placeholder 8"/>
          <p:cNvSpPr>
            <a:spLocks noGrp="1"/>
          </p:cNvSpPr>
          <p:nvPr>
            <p:ph type="chart" sz="quarter" idx="14"/>
          </p:nvPr>
        </p:nvSpPr>
        <p:spPr>
          <a:xfrm>
            <a:off x="-1" y="570368"/>
            <a:ext cx="9134945" cy="4861711"/>
          </a:xfrm>
        </p:spPr>
        <p:txBody>
          <a:bodyPr/>
          <a:lstStyle/>
          <a:p>
            <a:endParaRPr lang="en-US" dirty="0"/>
          </a:p>
        </p:txBody>
      </p:sp>
      <p:sp>
        <p:nvSpPr>
          <p:cNvPr id="10" name="Title 9"/>
          <p:cNvSpPr>
            <a:spLocks noGrp="1"/>
          </p:cNvSpPr>
          <p:nvPr>
            <p:ph type="title"/>
          </p:nvPr>
        </p:nvSpPr>
        <p:spPr>
          <a:xfrm>
            <a:off x="457200" y="3048"/>
            <a:ext cx="8229600" cy="567320"/>
          </a:xfrm>
        </p:spPr>
        <p:txBody>
          <a:bodyPr>
            <a:noAutofit/>
          </a:bodyPr>
          <a:lstStyle>
            <a:lvl1pPr>
              <a:defRPr sz="3200"/>
            </a:lvl1pPr>
          </a:lstStyle>
          <a:p>
            <a:r>
              <a:rPr lang="en-US" dirty="0" smtClean="0"/>
              <a:t>Click to edit Master title style</a:t>
            </a:r>
            <a:endParaRPr lang="en-US" dirty="0"/>
          </a:p>
        </p:txBody>
      </p:sp>
      <p:sp>
        <p:nvSpPr>
          <p:cNvPr id="22" name="Text Placeholder 6"/>
          <p:cNvSpPr>
            <a:spLocks noGrp="1"/>
          </p:cNvSpPr>
          <p:nvPr>
            <p:ph type="body" sz="quarter" idx="25" hasCustomPrompt="1"/>
          </p:nvPr>
        </p:nvSpPr>
        <p:spPr>
          <a:xfrm>
            <a:off x="7179398" y="686567"/>
            <a:ext cx="1964603" cy="336486"/>
          </a:xfrm>
        </p:spPr>
        <p:txBody>
          <a:bodyPr>
            <a:noAutofit/>
          </a:bodyPr>
          <a:lstStyle>
            <a:lvl1pPr marL="0">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Direction desired</a:t>
            </a:r>
            <a:endParaRPr lang="en-US" dirty="0"/>
          </a:p>
        </p:txBody>
      </p:sp>
      <p:sp>
        <p:nvSpPr>
          <p:cNvPr id="3" name="Text Placeholder 2"/>
          <p:cNvSpPr>
            <a:spLocks noGrp="1"/>
          </p:cNvSpPr>
          <p:nvPr>
            <p:ph type="body" sz="quarter" idx="17" hasCustomPrompt="1"/>
          </p:nvPr>
        </p:nvSpPr>
        <p:spPr>
          <a:xfrm>
            <a:off x="8142051" y="2552699"/>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a:t>
            </a:r>
            <a:endParaRPr lang="en-US" dirty="0"/>
          </a:p>
        </p:txBody>
      </p:sp>
      <p:sp>
        <p:nvSpPr>
          <p:cNvPr id="15" name="Text Placeholder 2"/>
          <p:cNvSpPr>
            <a:spLocks noGrp="1"/>
          </p:cNvSpPr>
          <p:nvPr>
            <p:ph type="body" sz="quarter" idx="18" hasCustomPrompt="1"/>
          </p:nvPr>
        </p:nvSpPr>
        <p:spPr>
          <a:xfrm>
            <a:off x="8142052" y="2849954"/>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Legend2</a:t>
            </a:r>
            <a:endParaRPr lang="en-US" dirty="0"/>
          </a:p>
        </p:txBody>
      </p:sp>
      <p:sp>
        <p:nvSpPr>
          <p:cNvPr id="16" name="Text Placeholder 2"/>
          <p:cNvSpPr>
            <a:spLocks noGrp="1"/>
          </p:cNvSpPr>
          <p:nvPr>
            <p:ph type="body" sz="quarter" idx="19" hasCustomPrompt="1"/>
          </p:nvPr>
        </p:nvSpPr>
        <p:spPr>
          <a:xfrm>
            <a:off x="8142051" y="3174370"/>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Legend3</a:t>
            </a:r>
            <a:endParaRPr lang="en-US" dirty="0"/>
          </a:p>
        </p:txBody>
      </p:sp>
      <p:sp>
        <p:nvSpPr>
          <p:cNvPr id="17" name="Text Placeholder 2"/>
          <p:cNvSpPr>
            <a:spLocks noGrp="1"/>
          </p:cNvSpPr>
          <p:nvPr>
            <p:ph type="body" sz="quarter" idx="20" hasCustomPrompt="1"/>
          </p:nvPr>
        </p:nvSpPr>
        <p:spPr>
          <a:xfrm>
            <a:off x="8103140" y="3509348"/>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Legend4</a:t>
            </a:r>
            <a:endParaRPr lang="en-US" dirty="0"/>
          </a:p>
        </p:txBody>
      </p:sp>
      <p:sp>
        <p:nvSpPr>
          <p:cNvPr id="18" name="Text Placeholder 2"/>
          <p:cNvSpPr>
            <a:spLocks noGrp="1"/>
          </p:cNvSpPr>
          <p:nvPr>
            <p:ph type="body" sz="quarter" idx="21" hasCustomPrompt="1"/>
          </p:nvPr>
        </p:nvSpPr>
        <p:spPr>
          <a:xfrm>
            <a:off x="8122597" y="3888085"/>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Legend5</a:t>
            </a:r>
            <a:endParaRPr lang="en-US" dirty="0"/>
          </a:p>
        </p:txBody>
      </p:sp>
      <p:sp>
        <p:nvSpPr>
          <p:cNvPr id="19" name="Text Placeholder 2"/>
          <p:cNvSpPr>
            <a:spLocks noGrp="1"/>
          </p:cNvSpPr>
          <p:nvPr>
            <p:ph type="body" sz="quarter" idx="22" hasCustomPrompt="1"/>
          </p:nvPr>
        </p:nvSpPr>
        <p:spPr>
          <a:xfrm>
            <a:off x="8132324" y="4239661"/>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Legend6</a:t>
            </a:r>
            <a:endParaRPr lang="en-US" dirty="0"/>
          </a:p>
        </p:txBody>
      </p:sp>
      <p:sp>
        <p:nvSpPr>
          <p:cNvPr id="20" name="Text Placeholder 2"/>
          <p:cNvSpPr>
            <a:spLocks noGrp="1"/>
          </p:cNvSpPr>
          <p:nvPr>
            <p:ph type="body" sz="quarter" idx="23" hasCustomPrompt="1"/>
          </p:nvPr>
        </p:nvSpPr>
        <p:spPr>
          <a:xfrm>
            <a:off x="8142051" y="4610853"/>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Legend7</a:t>
            </a:r>
            <a:endParaRPr lang="en-US" dirty="0"/>
          </a:p>
        </p:txBody>
      </p:sp>
      <p:sp>
        <p:nvSpPr>
          <p:cNvPr id="21" name="Text Placeholder 2"/>
          <p:cNvSpPr>
            <a:spLocks noGrp="1"/>
          </p:cNvSpPr>
          <p:nvPr>
            <p:ph type="body" sz="quarter" idx="24" hasCustomPrompt="1"/>
          </p:nvPr>
        </p:nvSpPr>
        <p:spPr>
          <a:xfrm>
            <a:off x="8151779" y="4945832"/>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Legend8</a:t>
            </a:r>
            <a:endParaRPr lang="en-US" dirty="0"/>
          </a:p>
        </p:txBody>
      </p:sp>
      <p:sp>
        <p:nvSpPr>
          <p:cNvPr id="8"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7" name="Text Placeholder 6"/>
          <p:cNvSpPr>
            <a:spLocks noGrp="1"/>
          </p:cNvSpPr>
          <p:nvPr>
            <p:ph type="body" sz="quarter" idx="13" hasCustomPrompt="1"/>
          </p:nvPr>
        </p:nvSpPr>
        <p:spPr>
          <a:xfrm>
            <a:off x="1" y="6301211"/>
            <a:ext cx="6553199"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4" name="Text Placeholder 6"/>
          <p:cNvSpPr>
            <a:spLocks noGrp="1"/>
          </p:cNvSpPr>
          <p:nvPr>
            <p:ph type="body" sz="quarter" idx="16" hasCustomPrompt="1"/>
          </p:nvPr>
        </p:nvSpPr>
        <p:spPr>
          <a:xfrm>
            <a:off x="6553200" y="6310264"/>
            <a:ext cx="1427429" cy="547735"/>
          </a:xfrm>
          <a:ln w="12700">
            <a:noFill/>
          </a:ln>
        </p:spPr>
        <p:txBody>
          <a:bodyPr>
            <a:noAutofit/>
          </a:bodyPr>
          <a:lstStyle>
            <a:lvl1pPr marL="0">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7200" y="6295869"/>
            <a:ext cx="1042755" cy="562131"/>
          </a:xfrm>
          <a:prstGeom prst="rect">
            <a:avLst/>
          </a:prstGeom>
        </p:spPr>
      </p:pic>
    </p:spTree>
    <p:extLst>
      <p:ext uri="{BB962C8B-B14F-4D97-AF65-F5344CB8AC3E}">
        <p14:creationId xmlns:p14="http://schemas.microsoft.com/office/powerpoint/2010/main" val="14646612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atin typeface="Arial Black" pitchFamily="34" charset="0"/>
              </a:defRPr>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42334041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prstClr val="black">
                  <a:tint val="75000"/>
                </a:prstClr>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prstClr val="black">
                  <a:tint val="75000"/>
                </a:prstClr>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25882B59-EC39-4804-8342-8A7F65508E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296578"/>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Rectangle 2"/>
          <p:cNvSpPr/>
          <p:nvPr userDrawn="1"/>
        </p:nvSpPr>
        <p:spPr bwMode="auto">
          <a:xfrm>
            <a:off x="0" y="0"/>
            <a:ext cx="9144000" cy="6019800"/>
          </a:xfrm>
          <a:prstGeom prst="rect">
            <a:avLst/>
          </a:prstGeom>
          <a:gradFill flip="none" rotWithShape="1">
            <a:gsLst>
              <a:gs pos="0">
                <a:srgbClr val="003F72"/>
              </a:gs>
              <a:gs pos="100000">
                <a:schemeClr val="bg1"/>
              </a:gs>
              <a:gs pos="100000">
                <a:schemeClr val="accent1">
                  <a:tint val="23500"/>
                  <a:satMod val="160000"/>
                </a:schemeClr>
              </a:gs>
            </a:gsLst>
            <a:lin ang="5400000" scaled="1"/>
            <a:tileRect/>
          </a:gradFill>
          <a:ln w="9525" cap="flat" cmpd="sng" algn="ctr">
            <a:noFill/>
            <a:prstDash val="solid"/>
            <a:round/>
            <a:headEnd type="none" w="med" len="med"/>
            <a:tailEnd type="none" w="med" len="med"/>
          </a:ln>
          <a:effectLst/>
        </p:spPr>
        <p:txBody>
          <a:bodyPr/>
          <a:lstStyle/>
          <a:p>
            <a:pPr algn="ctr" fontAlgn="auto">
              <a:spcBef>
                <a:spcPts val="0"/>
              </a:spcBef>
              <a:spcAft>
                <a:spcPts val="0"/>
              </a:spcAft>
              <a:buClr>
                <a:srgbClr val="97233F"/>
              </a:buClr>
              <a:buFont typeface="Arial" charset="0"/>
              <a:buNone/>
              <a:defRPr/>
            </a:pPr>
            <a:endParaRPr lang="en-US" dirty="0">
              <a:solidFill>
                <a:prstClr val="black"/>
              </a:solidFill>
              <a:latin typeface="Calibri"/>
            </a:endParaRPr>
          </a:p>
        </p:txBody>
      </p:sp>
      <p:pic>
        <p:nvPicPr>
          <p:cNvPr id="4" name="Picture 21" descr="HP2020 Map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5113" y="2160588"/>
            <a:ext cx="6069012"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HP2020_logo.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825" y="6229350"/>
            <a:ext cx="101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Document Logos"/>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43800" y="6019800"/>
            <a:ext cx="1477963"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56616"/>
            <a:ext cx="8229600" cy="1161288"/>
          </a:xfrm>
        </p:spPr>
        <p:txBody>
          <a:bodyPr anchor="b"/>
          <a:lstStyle>
            <a:lvl1pPr algn="ctr">
              <a:defRPr sz="3200" b="1" cap="none">
                <a:solidFill>
                  <a:srgbClr val="FADA63"/>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5856857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0"/>
          <p:cNvSpPr>
            <a:spLocks noGrp="1"/>
          </p:cNvSpPr>
          <p:nvPr>
            <p:ph type="title"/>
          </p:nvPr>
        </p:nvSpPr>
        <p:spPr>
          <a:xfrm>
            <a:off x="0" y="76200"/>
            <a:ext cx="9144000" cy="1219200"/>
          </a:xfrm>
          <a:prstGeom prst="rect">
            <a:avLst/>
          </a:prstGeom>
        </p:spPr>
        <p:txBody>
          <a:bodyPr anchor="ctr" anchorCtr="1"/>
          <a:lstStyle>
            <a:lvl1pPr>
              <a:defRPr sz="3200" b="1">
                <a:solidFill>
                  <a:schemeClr val="tx2"/>
                </a:solidFill>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2" name="Slide Number Placeholder 1"/>
          <p:cNvSpPr>
            <a:spLocks noGrp="1"/>
          </p:cNvSpPr>
          <p:nvPr>
            <p:ph type="sldNum" sz="quarter" idx="14"/>
          </p:nvPr>
        </p:nvSpPr>
        <p:spPr/>
        <p:txBody>
          <a:bodyPr/>
          <a:lstStyle/>
          <a:p>
            <a:fld id="{F8ECAD15-DF40-4D57-8D99-2197AD37FB1A}" type="slidenum">
              <a:rPr lang="en-US" smtClean="0">
                <a:solidFill>
                  <a:prstClr val="black">
                    <a:tint val="75000"/>
                  </a:prstClr>
                </a:solidFill>
              </a:rPr>
              <a:pPr/>
              <a:t>‹#›</a:t>
            </a:fld>
            <a:endParaRPr lang="en-US">
              <a:solidFill>
                <a:prstClr val="black">
                  <a:tint val="75000"/>
                </a:prstClr>
              </a:solidFill>
            </a:endParaRPr>
          </a:p>
        </p:txBody>
      </p:sp>
      <p:sp>
        <p:nvSpPr>
          <p:cNvPr id="14" name="Text Placeholder 12"/>
          <p:cNvSpPr>
            <a:spLocks noGrp="1"/>
          </p:cNvSpPr>
          <p:nvPr>
            <p:ph type="body" sz="quarter" idx="10" hasCustomPrompt="1"/>
          </p:nvPr>
        </p:nvSpPr>
        <p:spPr>
          <a:xfrm>
            <a:off x="0" y="6506629"/>
            <a:ext cx="7315200" cy="344886"/>
          </a:xfrm>
          <a:prstGeom prst="rect">
            <a:avLst/>
          </a:prstGeom>
        </p:spPr>
        <p:txBody>
          <a:bodyPr/>
          <a:lstStyle>
            <a:lvl1pPr marL="0" indent="0">
              <a:lnSpc>
                <a:spcPct val="80000"/>
              </a:lnSpc>
              <a:spcBef>
                <a:spcPts val="0"/>
              </a:spcBef>
              <a:buNone/>
              <a:defRPr sz="1200">
                <a:latin typeface="Tahoma" pitchFamily="34" charset="0"/>
                <a:ea typeface="Tahoma" pitchFamily="34" charset="0"/>
                <a:cs typeface="Tahoma" pitchFamily="34" charset="0"/>
              </a:defRPr>
            </a:lvl1pPr>
          </a:lstStyle>
          <a:p>
            <a:pPr lvl="0"/>
            <a:r>
              <a:rPr lang="en-US" dirty="0" smtClean="0"/>
              <a:t>SOURCES:</a:t>
            </a:r>
            <a:endParaRPr lang="en-US" dirty="0"/>
          </a:p>
        </p:txBody>
      </p:sp>
      <p:sp>
        <p:nvSpPr>
          <p:cNvPr id="15" name="Text Placeholder 12"/>
          <p:cNvSpPr>
            <a:spLocks noGrp="1"/>
          </p:cNvSpPr>
          <p:nvPr>
            <p:ph type="body" sz="quarter" idx="13" hasCustomPrompt="1"/>
          </p:nvPr>
        </p:nvSpPr>
        <p:spPr>
          <a:xfrm>
            <a:off x="0" y="6162912"/>
            <a:ext cx="7315200" cy="344886"/>
          </a:xfrm>
          <a:prstGeom prst="rect">
            <a:avLst/>
          </a:prstGeom>
        </p:spPr>
        <p:txBody>
          <a:bodyPr/>
          <a:lstStyle>
            <a:lvl1pPr marL="0" indent="0">
              <a:lnSpc>
                <a:spcPct val="80000"/>
              </a:lnSpc>
              <a:spcBef>
                <a:spcPts val="0"/>
              </a:spcBef>
              <a:buNone/>
              <a:defRPr sz="1200">
                <a:latin typeface="Tahoma" pitchFamily="34" charset="0"/>
                <a:ea typeface="Tahoma" pitchFamily="34" charset="0"/>
                <a:cs typeface="Tahoma" pitchFamily="34" charset="0"/>
              </a:defRPr>
            </a:lvl1pPr>
          </a:lstStyle>
          <a:p>
            <a:pPr lvl="0"/>
            <a:r>
              <a:rPr lang="en-US" dirty="0" smtClean="0"/>
              <a:t>NOTES:</a:t>
            </a:r>
            <a:endParaRPr lang="en-US" dirty="0"/>
          </a:p>
        </p:txBody>
      </p:sp>
    </p:spTree>
    <p:extLst>
      <p:ext uri="{BB962C8B-B14F-4D97-AF65-F5344CB8AC3E}">
        <p14:creationId xmlns:p14="http://schemas.microsoft.com/office/powerpoint/2010/main" val="79666059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23728657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userDrawn="1"/>
        </p:nvSpPr>
        <p:spPr bwMode="auto">
          <a:xfrm>
            <a:off x="0" y="0"/>
            <a:ext cx="9144000" cy="6019800"/>
          </a:xfrm>
          <a:prstGeom prst="rect">
            <a:avLst/>
          </a:prstGeom>
          <a:gradFill flip="none" rotWithShape="1">
            <a:gsLst>
              <a:gs pos="0">
                <a:srgbClr val="003F72"/>
              </a:gs>
              <a:gs pos="100000">
                <a:schemeClr val="bg1"/>
              </a:gs>
              <a:gs pos="100000">
                <a:schemeClr val="accent1">
                  <a:tint val="23500"/>
                  <a:satMod val="160000"/>
                </a:schemeClr>
              </a:gs>
            </a:gsLst>
            <a:lin ang="5400000" scaled="1"/>
            <a:tileRect/>
          </a:gradFill>
          <a:ln w="9525" cap="flat" cmpd="sng" algn="ctr">
            <a:noFill/>
            <a:prstDash val="solid"/>
            <a:round/>
            <a:headEnd type="none" w="med" len="med"/>
            <a:tailEnd type="none" w="med" len="med"/>
          </a:ln>
          <a:effectLst/>
        </p:spPr>
        <p:txBody>
          <a:bodyPr/>
          <a:lstStyle/>
          <a:p>
            <a:pPr algn="ctr" fontAlgn="auto">
              <a:spcBef>
                <a:spcPts val="0"/>
              </a:spcBef>
              <a:spcAft>
                <a:spcPts val="0"/>
              </a:spcAft>
              <a:buClr>
                <a:srgbClr val="97233F"/>
              </a:buClr>
              <a:buFont typeface="Arial" charset="0"/>
              <a:buNone/>
              <a:defRPr/>
            </a:pPr>
            <a:endParaRPr lang="en-US" dirty="0">
              <a:solidFill>
                <a:prstClr val="black"/>
              </a:solidFill>
              <a:latin typeface="Calibri"/>
            </a:endParaRPr>
          </a:p>
        </p:txBody>
      </p:sp>
      <p:pic>
        <p:nvPicPr>
          <p:cNvPr id="5" name="Picture 21" descr="HP2020 Map_PPT"/>
          <p:cNvPicPr>
            <a:picLocks noChangeAspect="1" noChangeArrowheads="1"/>
          </p:cNvPicPr>
          <p:nvPr userDrawn="1"/>
        </p:nvPicPr>
        <p:blipFill>
          <a:blip r:embed="rId2" cstate="print"/>
          <a:srcRect/>
          <a:stretch>
            <a:fillRect/>
          </a:stretch>
        </p:blipFill>
        <p:spPr bwMode="auto">
          <a:xfrm>
            <a:off x="1535113" y="2160588"/>
            <a:ext cx="6069012" cy="3859212"/>
          </a:xfrm>
          <a:prstGeom prst="rect">
            <a:avLst/>
          </a:prstGeom>
          <a:noFill/>
          <a:ln w="9525">
            <a:noFill/>
            <a:miter lim="800000"/>
            <a:headEnd/>
            <a:tailEnd/>
          </a:ln>
        </p:spPr>
      </p:pic>
      <p:pic>
        <p:nvPicPr>
          <p:cNvPr id="6" name="Picture 12" descr="Document Logos"/>
          <p:cNvPicPr>
            <a:picLocks noChangeAspect="1" noChangeArrowheads="1"/>
          </p:cNvPicPr>
          <p:nvPr userDrawn="1"/>
        </p:nvPicPr>
        <p:blipFill>
          <a:blip r:embed="rId3" cstate="print"/>
          <a:srcRect/>
          <a:stretch>
            <a:fillRect/>
          </a:stretch>
        </p:blipFill>
        <p:spPr bwMode="auto">
          <a:xfrm>
            <a:off x="7604125" y="6078002"/>
            <a:ext cx="1477963" cy="744538"/>
          </a:xfrm>
          <a:prstGeom prst="rect">
            <a:avLst/>
          </a:prstGeom>
          <a:noFill/>
          <a:ln w="9525">
            <a:noFill/>
            <a:miter lim="800000"/>
            <a:headEnd/>
            <a:tailEnd/>
          </a:ln>
        </p:spPr>
      </p:pic>
      <p:pic>
        <p:nvPicPr>
          <p:cNvPr id="7" name="Picture 33" descr="HP2020_logo.png"/>
          <p:cNvPicPr>
            <a:picLocks noChangeAspect="1"/>
          </p:cNvPicPr>
          <p:nvPr userDrawn="1"/>
        </p:nvPicPr>
        <p:blipFill>
          <a:blip r:embed="rId4" cstate="print"/>
          <a:srcRect/>
          <a:stretch>
            <a:fillRect/>
          </a:stretch>
        </p:blipFill>
        <p:spPr bwMode="auto">
          <a:xfrm>
            <a:off x="76200" y="6224334"/>
            <a:ext cx="1280160" cy="598206"/>
          </a:xfrm>
          <a:prstGeom prst="rect">
            <a:avLst/>
          </a:prstGeom>
          <a:noFill/>
          <a:ln w="9525">
            <a:noFill/>
            <a:miter lim="800000"/>
            <a:headEnd/>
            <a:tailEnd/>
          </a:ln>
        </p:spPr>
      </p:pic>
      <p:sp>
        <p:nvSpPr>
          <p:cNvPr id="2" name="Title 1"/>
          <p:cNvSpPr>
            <a:spLocks noGrp="1"/>
          </p:cNvSpPr>
          <p:nvPr>
            <p:ph type="title"/>
          </p:nvPr>
        </p:nvSpPr>
        <p:spPr>
          <a:xfrm>
            <a:off x="-2381" y="606426"/>
            <a:ext cx="9144000" cy="1554162"/>
          </a:xfrm>
          <a:prstGeom prst="rect">
            <a:avLst/>
          </a:prstGeom>
        </p:spPr>
        <p:txBody>
          <a:bodyPr/>
          <a:lstStyle>
            <a:lvl1pPr>
              <a:defRPr lang="en-US" sz="3200" b="1" kern="1200" dirty="0">
                <a:solidFill>
                  <a:srgbClr val="FADA63"/>
                </a:solidFill>
                <a:latin typeface="Tahoma" pitchFamily="34" charset="0"/>
                <a:ea typeface="Tahoma" pitchFamily="34" charset="0"/>
                <a:cs typeface="Tahoma" pitchFamily="34" charset="0"/>
              </a:defRPr>
            </a:lvl1pPr>
          </a:lstStyle>
          <a:p>
            <a:pPr marL="0" lvl="0" indent="0" algn="ctr" defTabSz="914400" rtl="0" eaLnBrk="1" latinLnBrk="0" hangingPunct="1">
              <a:spcBef>
                <a:spcPts val="0"/>
              </a:spcBef>
              <a:buFont typeface="Arial" pitchFamily="34" charset="0"/>
              <a:buNone/>
            </a:pPr>
            <a:r>
              <a:rPr lang="en-US" dirty="0" smtClean="0"/>
              <a:t>Click to edit Master title style</a:t>
            </a:r>
            <a:endParaRPr lang="en-US" dirty="0"/>
          </a:p>
        </p:txBody>
      </p:sp>
    </p:spTree>
    <p:extLst>
      <p:ext uri="{BB962C8B-B14F-4D97-AF65-F5344CB8AC3E}">
        <p14:creationId xmlns:p14="http://schemas.microsoft.com/office/powerpoint/2010/main" val="2606397368"/>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Rectangle 8"/>
          <p:cNvSpPr/>
          <p:nvPr userDrawn="1"/>
        </p:nvSpPr>
        <p:spPr bwMode="auto">
          <a:xfrm>
            <a:off x="0" y="76200"/>
            <a:ext cx="1371600" cy="1447800"/>
          </a:xfrm>
          <a:prstGeom prst="rect">
            <a:avLst/>
          </a:prstGeom>
          <a:gradFill>
            <a:gsLst>
              <a:gs pos="0">
                <a:srgbClr val="003F72"/>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3F72"/>
              </a:solidFill>
              <a:latin typeface="Arial" charset="0"/>
              <a:ea typeface="ＭＳ Ｐゴシック" pitchFamily="-107" charset="-128"/>
            </a:endParaRPr>
          </a:p>
        </p:txBody>
      </p:sp>
      <p:sp>
        <p:nvSpPr>
          <p:cNvPr id="10" name="Rectangle 9"/>
          <p:cNvSpPr/>
          <p:nvPr userDrawn="1"/>
        </p:nvSpPr>
        <p:spPr bwMode="auto">
          <a:xfrm>
            <a:off x="457200" y="1295400"/>
            <a:ext cx="8686800" cy="228600"/>
          </a:xfrm>
          <a:prstGeom prst="rect">
            <a:avLst/>
          </a:prstGeom>
          <a:gradFill>
            <a:gsLst>
              <a:gs pos="0">
                <a:srgbClr val="FADA63"/>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0000"/>
              </a:solidFill>
              <a:latin typeface="Arial" charset="0"/>
              <a:ea typeface="ＭＳ Ｐゴシック" pitchFamily="-107" charset="-128"/>
            </a:endParaRPr>
          </a:p>
        </p:txBody>
      </p:sp>
      <p:sp>
        <p:nvSpPr>
          <p:cNvPr id="11" name="Rectangle 19"/>
          <p:cNvSpPr>
            <a:spLocks noChangeArrowheads="1"/>
          </p:cNvSpPr>
          <p:nvPr userDrawn="1"/>
        </p:nvSpPr>
        <p:spPr bwMode="auto">
          <a:xfrm>
            <a:off x="0" y="0"/>
            <a:ext cx="9144000" cy="76200"/>
          </a:xfrm>
          <a:prstGeom prst="rect">
            <a:avLst/>
          </a:prstGeom>
          <a:solidFill>
            <a:srgbClr val="003F72"/>
          </a:solidFill>
          <a:ln w="9525">
            <a:noFill/>
            <a:round/>
            <a:headEnd/>
            <a:tailEnd/>
          </a:ln>
        </p:spPr>
        <p:txBody>
          <a:bodyPr/>
          <a:lstStyle/>
          <a:p>
            <a:pPr algn="ctr">
              <a:defRPr/>
            </a:pPr>
            <a:endParaRPr lang="en-US" dirty="0">
              <a:solidFill>
                <a:srgbClr val="003F72"/>
              </a:solidFill>
              <a:ea typeface="ＭＳ Ｐゴシック" charset="-128"/>
            </a:endParaRPr>
          </a:p>
        </p:txBody>
      </p:sp>
      <p:pic>
        <p:nvPicPr>
          <p:cNvPr id="12" name="Picture 15" descr="map.png"/>
          <p:cNvPicPr>
            <a:picLocks noChangeAspect="1"/>
          </p:cNvPicPr>
          <p:nvPr userDrawn="1"/>
        </p:nvPicPr>
        <p:blipFill>
          <a:blip r:embed="rId2" cstate="print"/>
          <a:srcRect b="32175"/>
          <a:stretch>
            <a:fillRect/>
          </a:stretch>
        </p:blipFill>
        <p:spPr bwMode="auto">
          <a:xfrm>
            <a:off x="152400" y="304800"/>
            <a:ext cx="1111250" cy="725488"/>
          </a:xfrm>
          <a:prstGeom prst="rect">
            <a:avLst/>
          </a:prstGeom>
          <a:noFill/>
          <a:ln w="9525">
            <a:noFill/>
            <a:miter lim="800000"/>
            <a:headEnd/>
            <a:tailEnd/>
          </a:ln>
        </p:spPr>
      </p:pic>
      <p:sp>
        <p:nvSpPr>
          <p:cNvPr id="13" name="Rectangle 12"/>
          <p:cNvSpPr/>
          <p:nvPr userDrawn="1"/>
        </p:nvSpPr>
        <p:spPr bwMode="auto">
          <a:xfrm>
            <a:off x="0" y="1295400"/>
            <a:ext cx="1371600" cy="4800600"/>
          </a:xfrm>
          <a:prstGeom prst="rect">
            <a:avLst/>
          </a:prstGeom>
          <a:gradFill>
            <a:gsLst>
              <a:gs pos="0">
                <a:srgbClr val="4FA98D"/>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0000"/>
              </a:solidFill>
              <a:latin typeface="Arial" charset="0"/>
              <a:ea typeface="ＭＳ Ｐゴシック" pitchFamily="-107" charset="-128"/>
            </a:endParaRPr>
          </a:p>
        </p:txBody>
      </p:sp>
      <p:sp>
        <p:nvSpPr>
          <p:cNvPr id="14" name="Title 1"/>
          <p:cNvSpPr>
            <a:spLocks noGrp="1"/>
          </p:cNvSpPr>
          <p:nvPr>
            <p:ph type="title"/>
          </p:nvPr>
        </p:nvSpPr>
        <p:spPr>
          <a:xfrm>
            <a:off x="1371599" y="4406900"/>
            <a:ext cx="7123113" cy="1362075"/>
          </a:xfrm>
          <a:prstGeom prst="rect">
            <a:avLst/>
          </a:prstGeom>
        </p:spPr>
        <p:txBody>
          <a:bodyPr anchor="t"/>
          <a:lstStyle>
            <a:lvl1pPr algn="l">
              <a:defRPr sz="3200" b="1" cap="all">
                <a:latin typeface="Tahoma" pitchFamily="34" charset="0"/>
                <a:ea typeface="Tahoma" pitchFamily="34" charset="0"/>
                <a:cs typeface="Tahoma" pitchFamily="34" charset="0"/>
              </a:defRPr>
            </a:lvl1pPr>
          </a:lstStyle>
          <a:p>
            <a:r>
              <a:rPr lang="en-US" dirty="0" smtClean="0"/>
              <a:t>Click to edit Master title style</a:t>
            </a:r>
            <a:endParaRPr lang="en-US" dirty="0"/>
          </a:p>
        </p:txBody>
      </p:sp>
      <p:pic>
        <p:nvPicPr>
          <p:cNvPr id="8" name="Picture 33" descr="HP2020_logo.png"/>
          <p:cNvPicPr>
            <a:picLocks noChangeAspect="1"/>
          </p:cNvPicPr>
          <p:nvPr userDrawn="1"/>
        </p:nvPicPr>
        <p:blipFill>
          <a:blip r:embed="rId3" cstate="print"/>
          <a:srcRect/>
          <a:stretch>
            <a:fillRect/>
          </a:stretch>
        </p:blipFill>
        <p:spPr bwMode="auto">
          <a:xfrm>
            <a:off x="76200" y="6224334"/>
            <a:ext cx="1280160" cy="598206"/>
          </a:xfrm>
          <a:prstGeom prst="rect">
            <a:avLst/>
          </a:prstGeom>
          <a:noFill/>
          <a:ln w="9525">
            <a:noFill/>
            <a:miter lim="800000"/>
            <a:headEnd/>
            <a:tailEnd/>
          </a:ln>
        </p:spPr>
      </p:pic>
    </p:spTree>
    <p:extLst>
      <p:ext uri="{BB962C8B-B14F-4D97-AF65-F5344CB8AC3E}">
        <p14:creationId xmlns:p14="http://schemas.microsoft.com/office/powerpoint/2010/main" val="669672581"/>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Rectangle 8"/>
          <p:cNvSpPr/>
          <p:nvPr userDrawn="1"/>
        </p:nvSpPr>
        <p:spPr bwMode="auto">
          <a:xfrm>
            <a:off x="0" y="76200"/>
            <a:ext cx="1371600" cy="1447800"/>
          </a:xfrm>
          <a:prstGeom prst="rect">
            <a:avLst/>
          </a:prstGeom>
          <a:gradFill>
            <a:gsLst>
              <a:gs pos="0">
                <a:srgbClr val="003F72"/>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3F72"/>
              </a:solidFill>
              <a:latin typeface="Arial" charset="0"/>
              <a:ea typeface="ＭＳ Ｐゴシック" pitchFamily="-107" charset="-128"/>
            </a:endParaRPr>
          </a:p>
        </p:txBody>
      </p:sp>
      <p:sp>
        <p:nvSpPr>
          <p:cNvPr id="10" name="Rectangle 9"/>
          <p:cNvSpPr/>
          <p:nvPr userDrawn="1"/>
        </p:nvSpPr>
        <p:spPr bwMode="auto">
          <a:xfrm>
            <a:off x="457200" y="1295400"/>
            <a:ext cx="8686800" cy="228600"/>
          </a:xfrm>
          <a:prstGeom prst="rect">
            <a:avLst/>
          </a:prstGeom>
          <a:gradFill>
            <a:gsLst>
              <a:gs pos="0">
                <a:srgbClr val="FADA63"/>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0000"/>
              </a:solidFill>
              <a:latin typeface="Arial" charset="0"/>
              <a:ea typeface="ＭＳ Ｐゴシック" pitchFamily="-107" charset="-128"/>
            </a:endParaRPr>
          </a:p>
        </p:txBody>
      </p:sp>
      <p:sp>
        <p:nvSpPr>
          <p:cNvPr id="11" name="Rectangle 19"/>
          <p:cNvSpPr>
            <a:spLocks noChangeArrowheads="1"/>
          </p:cNvSpPr>
          <p:nvPr userDrawn="1"/>
        </p:nvSpPr>
        <p:spPr bwMode="auto">
          <a:xfrm>
            <a:off x="0" y="0"/>
            <a:ext cx="9144000" cy="76200"/>
          </a:xfrm>
          <a:prstGeom prst="rect">
            <a:avLst/>
          </a:prstGeom>
          <a:solidFill>
            <a:srgbClr val="003F72"/>
          </a:solidFill>
          <a:ln w="9525">
            <a:noFill/>
            <a:round/>
            <a:headEnd/>
            <a:tailEnd/>
          </a:ln>
        </p:spPr>
        <p:txBody>
          <a:bodyPr/>
          <a:lstStyle/>
          <a:p>
            <a:pPr algn="ctr">
              <a:defRPr/>
            </a:pPr>
            <a:endParaRPr lang="en-US" dirty="0">
              <a:solidFill>
                <a:srgbClr val="003F72"/>
              </a:solidFill>
              <a:ea typeface="ＭＳ Ｐゴシック" charset="-128"/>
            </a:endParaRPr>
          </a:p>
        </p:txBody>
      </p:sp>
      <p:pic>
        <p:nvPicPr>
          <p:cNvPr id="12" name="Picture 15" descr="map.png"/>
          <p:cNvPicPr>
            <a:picLocks noChangeAspect="1"/>
          </p:cNvPicPr>
          <p:nvPr userDrawn="1"/>
        </p:nvPicPr>
        <p:blipFill>
          <a:blip r:embed="rId2" cstate="print"/>
          <a:srcRect b="32175"/>
          <a:stretch>
            <a:fillRect/>
          </a:stretch>
        </p:blipFill>
        <p:spPr bwMode="auto">
          <a:xfrm>
            <a:off x="152400" y="304800"/>
            <a:ext cx="1111250" cy="725488"/>
          </a:xfrm>
          <a:prstGeom prst="rect">
            <a:avLst/>
          </a:prstGeom>
          <a:noFill/>
          <a:ln w="9525">
            <a:noFill/>
            <a:miter lim="800000"/>
            <a:headEnd/>
            <a:tailEnd/>
          </a:ln>
        </p:spPr>
      </p:pic>
      <p:sp>
        <p:nvSpPr>
          <p:cNvPr id="13" name="Rectangle 12"/>
          <p:cNvSpPr/>
          <p:nvPr userDrawn="1"/>
        </p:nvSpPr>
        <p:spPr bwMode="auto">
          <a:xfrm>
            <a:off x="0" y="1295400"/>
            <a:ext cx="1371600" cy="4800600"/>
          </a:xfrm>
          <a:prstGeom prst="rect">
            <a:avLst/>
          </a:prstGeom>
          <a:gradFill>
            <a:gsLst>
              <a:gs pos="0">
                <a:srgbClr val="4FA98D"/>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0000"/>
              </a:solidFill>
              <a:latin typeface="Arial" charset="0"/>
              <a:ea typeface="ＭＳ Ｐゴシック" pitchFamily="-107" charset="-128"/>
            </a:endParaRPr>
          </a:p>
        </p:txBody>
      </p:sp>
      <p:sp>
        <p:nvSpPr>
          <p:cNvPr id="15" name="Content Placeholder 13"/>
          <p:cNvSpPr>
            <a:spLocks noGrp="1"/>
          </p:cNvSpPr>
          <p:nvPr>
            <p:ph sz="quarter" idx="14"/>
          </p:nvPr>
        </p:nvSpPr>
        <p:spPr>
          <a:xfrm>
            <a:off x="1355725" y="1447800"/>
            <a:ext cx="7788275" cy="4724400"/>
          </a:xfrm>
          <a:prstGeom prst="rect">
            <a:avLst/>
          </a:prstGeom>
        </p:spPr>
        <p:txBody>
          <a:bodyPr/>
          <a:lstStyle>
            <a:lvl1pPr marL="342900" indent="-342900">
              <a:buClr>
                <a:srgbClr val="C00000"/>
              </a:buClr>
              <a:buSzPct val="120000"/>
              <a:buFont typeface="Wingdings" pitchFamily="2" charset="2"/>
              <a:buChar char="§"/>
              <a:defRPr>
                <a:latin typeface="Tahoma" pitchFamily="34" charset="0"/>
                <a:ea typeface="Tahoma" pitchFamily="34" charset="0"/>
                <a:cs typeface="Tahoma" pitchFamily="34" charset="0"/>
              </a:defRPr>
            </a:lvl1pPr>
            <a:lvl2pPr>
              <a:defRPr>
                <a:latin typeface="Tahoma" pitchFamily="34" charset="0"/>
                <a:ea typeface="Tahoma" pitchFamily="34" charset="0"/>
                <a:cs typeface="Tahoma" pitchFamily="34" charset="0"/>
              </a:defRPr>
            </a:lvl2pPr>
            <a:lvl3pPr marL="1143000" indent="-228600">
              <a:buFont typeface="Wingdings" pitchFamily="2" charset="2"/>
              <a:buChar char="v"/>
              <a:defRPr>
                <a:latin typeface="Tahoma" pitchFamily="34" charset="0"/>
                <a:ea typeface="Tahoma" pitchFamily="34" charset="0"/>
                <a:cs typeface="Tahoma" pitchFamily="34" charset="0"/>
              </a:defRPr>
            </a:lvl3pPr>
            <a:lvl4pPr marL="1600200" indent="-228600">
              <a:buFont typeface="Arial" pitchFamily="34" charset="0"/>
              <a:buChar char="•"/>
              <a:defRPr>
                <a:latin typeface="Tahoma" pitchFamily="34" charset="0"/>
                <a:ea typeface="Tahoma" pitchFamily="34" charset="0"/>
                <a:cs typeface="Tahoma" pitchFamily="34" charset="0"/>
              </a:defRPr>
            </a:lvl4pPr>
            <a:lvl5pPr>
              <a:defRPr>
                <a:latin typeface="Tahoma" pitchFamily="34" charset="0"/>
                <a:ea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5"/>
          </p:nvPr>
        </p:nvSpPr>
        <p:spPr/>
        <p:txBody>
          <a:bodyPr/>
          <a:lstStyle/>
          <a:p>
            <a:fld id="{F8ECAD15-DF40-4D57-8D99-2197AD37FB1A}" type="slidenum">
              <a:rPr lang="en-US" smtClean="0">
                <a:solidFill>
                  <a:prstClr val="black">
                    <a:tint val="75000"/>
                  </a:prstClr>
                </a:solidFill>
              </a:rPr>
              <a:pPr/>
              <a:t>‹#›</a:t>
            </a:fld>
            <a:endParaRPr lang="en-US">
              <a:solidFill>
                <a:prstClr val="black">
                  <a:tint val="75000"/>
                </a:prstClr>
              </a:solidFill>
            </a:endParaRPr>
          </a:p>
        </p:txBody>
      </p:sp>
      <p:sp>
        <p:nvSpPr>
          <p:cNvPr id="21" name="Title 10"/>
          <p:cNvSpPr>
            <a:spLocks noGrp="1"/>
          </p:cNvSpPr>
          <p:nvPr>
            <p:ph type="title"/>
          </p:nvPr>
        </p:nvSpPr>
        <p:spPr>
          <a:xfrm>
            <a:off x="1371600" y="76200"/>
            <a:ext cx="7772400" cy="1219200"/>
          </a:xfrm>
          <a:prstGeom prst="rect">
            <a:avLst/>
          </a:prstGeom>
        </p:spPr>
        <p:txBody>
          <a:bodyPr anchor="ctr" anchorCtr="1"/>
          <a:lstStyle>
            <a:lvl1pPr>
              <a:defRPr sz="3200" b="1">
                <a:solidFill>
                  <a:schemeClr val="tx2"/>
                </a:solidFill>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14" name="Text Placeholder 12"/>
          <p:cNvSpPr>
            <a:spLocks noGrp="1"/>
          </p:cNvSpPr>
          <p:nvPr>
            <p:ph type="body" sz="quarter" idx="10" hasCustomPrompt="1"/>
          </p:nvPr>
        </p:nvSpPr>
        <p:spPr>
          <a:xfrm>
            <a:off x="1356361" y="6507798"/>
            <a:ext cx="5806438" cy="344886"/>
          </a:xfrm>
          <a:prstGeom prst="rect">
            <a:avLst/>
          </a:prstGeom>
        </p:spPr>
        <p:txBody>
          <a:bodyPr/>
          <a:lstStyle>
            <a:lvl1pPr marL="0" indent="0">
              <a:lnSpc>
                <a:spcPct val="80000"/>
              </a:lnSpc>
              <a:spcBef>
                <a:spcPts val="0"/>
              </a:spcBef>
              <a:buNone/>
              <a:defRPr sz="1200">
                <a:latin typeface="Tahoma" pitchFamily="34" charset="0"/>
                <a:ea typeface="Tahoma" pitchFamily="34" charset="0"/>
                <a:cs typeface="Tahoma" pitchFamily="34" charset="0"/>
              </a:defRPr>
            </a:lvl1pPr>
          </a:lstStyle>
          <a:p>
            <a:pPr lvl="0"/>
            <a:r>
              <a:rPr lang="en-US" dirty="0" smtClean="0"/>
              <a:t>SOURCES:</a:t>
            </a:r>
            <a:endParaRPr lang="en-US" dirty="0"/>
          </a:p>
        </p:txBody>
      </p:sp>
      <p:sp>
        <p:nvSpPr>
          <p:cNvPr id="16" name="Text Placeholder 12"/>
          <p:cNvSpPr>
            <a:spLocks noGrp="1"/>
          </p:cNvSpPr>
          <p:nvPr>
            <p:ph type="body" sz="quarter" idx="13" hasCustomPrompt="1"/>
          </p:nvPr>
        </p:nvSpPr>
        <p:spPr>
          <a:xfrm>
            <a:off x="1356361" y="6162912"/>
            <a:ext cx="5806438" cy="344886"/>
          </a:xfrm>
          <a:prstGeom prst="rect">
            <a:avLst/>
          </a:prstGeom>
        </p:spPr>
        <p:txBody>
          <a:bodyPr/>
          <a:lstStyle>
            <a:lvl1pPr marL="0" indent="0">
              <a:lnSpc>
                <a:spcPct val="80000"/>
              </a:lnSpc>
              <a:spcBef>
                <a:spcPts val="0"/>
              </a:spcBef>
              <a:buNone/>
              <a:defRPr sz="1200">
                <a:latin typeface="Tahoma" pitchFamily="34" charset="0"/>
                <a:ea typeface="Tahoma" pitchFamily="34" charset="0"/>
                <a:cs typeface="Tahoma" pitchFamily="34" charset="0"/>
              </a:defRPr>
            </a:lvl1pPr>
          </a:lstStyle>
          <a:p>
            <a:pPr lvl="0"/>
            <a:r>
              <a:rPr lang="en-US" dirty="0" smtClean="0"/>
              <a:t>NOTES:</a:t>
            </a:r>
            <a:endParaRPr lang="en-US" dirty="0"/>
          </a:p>
        </p:txBody>
      </p:sp>
      <p:pic>
        <p:nvPicPr>
          <p:cNvPr id="17" name="Picture 33" descr="HP2020_logo.png"/>
          <p:cNvPicPr>
            <a:picLocks noChangeAspect="1"/>
          </p:cNvPicPr>
          <p:nvPr userDrawn="1"/>
        </p:nvPicPr>
        <p:blipFill>
          <a:blip r:embed="rId3" cstate="print"/>
          <a:srcRect/>
          <a:stretch>
            <a:fillRect/>
          </a:stretch>
        </p:blipFill>
        <p:spPr bwMode="auto">
          <a:xfrm>
            <a:off x="76200" y="6224334"/>
            <a:ext cx="1280160" cy="598206"/>
          </a:xfrm>
          <a:prstGeom prst="rect">
            <a:avLst/>
          </a:prstGeom>
          <a:noFill/>
          <a:ln w="9525">
            <a:noFill/>
            <a:miter lim="800000"/>
            <a:headEnd/>
            <a:tailEnd/>
          </a:ln>
        </p:spPr>
      </p:pic>
    </p:spTree>
    <p:extLst>
      <p:ext uri="{BB962C8B-B14F-4D97-AF65-F5344CB8AC3E}">
        <p14:creationId xmlns:p14="http://schemas.microsoft.com/office/powerpoint/2010/main" val="1528094973"/>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7940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bl">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70775" cy="10668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600200" y="1673225"/>
            <a:ext cx="7315200" cy="4879975"/>
          </a:xfrm>
          <a:prstGeom prst="rect">
            <a:avLst/>
          </a:prstGeom>
        </p:spPr>
        <p:txBody>
          <a:bodyPr/>
          <a:lstStyle/>
          <a:p>
            <a:pPr lvl="0"/>
            <a:endParaRPr lang="en-US" noProof="0"/>
          </a:p>
        </p:txBody>
      </p:sp>
    </p:spTree>
    <p:extLst>
      <p:ext uri="{BB962C8B-B14F-4D97-AF65-F5344CB8AC3E}">
        <p14:creationId xmlns:p14="http://schemas.microsoft.com/office/powerpoint/2010/main" val="155911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7685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3689" y="152400"/>
            <a:ext cx="7275513" cy="1066800"/>
          </a:xfrm>
        </p:spPr>
        <p:txBody>
          <a:bodyPr anchor="b"/>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4724400" y="1676404"/>
            <a:ext cx="4114800" cy="4449763"/>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563689" y="1676404"/>
            <a:ext cx="3008313" cy="4449763"/>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170690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970712" cy="566738"/>
          </a:xfrm>
        </p:spPr>
        <p:txBody>
          <a:bodyPr anchor="b"/>
          <a:lstStyle>
            <a:lvl1pPr algn="l">
              <a:defRPr sz="2400" b="0">
                <a:solidFill>
                  <a:srgbClr val="003F7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69707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6970712"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5630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68690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655762"/>
            <a:ext cx="2057400" cy="5049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1655762"/>
            <a:ext cx="5105400" cy="5049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9581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9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695696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0328" y="152400"/>
            <a:ext cx="7470775"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00200" y="1673229"/>
            <a:ext cx="7315200" cy="4879975"/>
          </a:xfrm>
        </p:spPr>
        <p:txBody>
          <a:bodyPr/>
          <a:lstStyle/>
          <a:p>
            <a:pPr lvl="0"/>
            <a:endParaRPr lang="en-US" noProof="0" dirty="0"/>
          </a:p>
        </p:txBody>
      </p:sp>
    </p:spTree>
    <p:extLst>
      <p:ext uri="{BB962C8B-B14F-4D97-AF65-F5344CB8AC3E}">
        <p14:creationId xmlns:p14="http://schemas.microsoft.com/office/powerpoint/2010/main" val="2193687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userDrawn="1"/>
        </p:nvSpPr>
        <p:spPr bwMode="auto">
          <a:xfrm>
            <a:off x="0" y="0"/>
            <a:ext cx="9144000" cy="6019800"/>
          </a:xfrm>
          <a:prstGeom prst="rect">
            <a:avLst/>
          </a:prstGeom>
          <a:gradFill flip="none" rotWithShape="1">
            <a:gsLst>
              <a:gs pos="0">
                <a:srgbClr val="003F72"/>
              </a:gs>
              <a:gs pos="100000">
                <a:schemeClr val="bg1"/>
              </a:gs>
              <a:gs pos="100000">
                <a:schemeClr val="accent1">
                  <a:tint val="23500"/>
                  <a:satMod val="160000"/>
                </a:schemeClr>
              </a:gs>
            </a:gsLst>
            <a:lin ang="5400000" scaled="1"/>
            <a:tileRect/>
          </a:gradFill>
          <a:ln w="9525" cap="flat" cmpd="sng" algn="ctr">
            <a:noFill/>
            <a:prstDash val="solid"/>
            <a:round/>
            <a:headEnd type="none" w="med" len="med"/>
            <a:tailEnd type="none" w="med" len="med"/>
          </a:ln>
          <a:effectLst/>
        </p:spPr>
        <p:txBody>
          <a:bodyPr/>
          <a:lstStyle/>
          <a:p>
            <a:pPr algn="ctr" fontAlgn="auto">
              <a:spcBef>
                <a:spcPts val="0"/>
              </a:spcBef>
              <a:spcAft>
                <a:spcPts val="0"/>
              </a:spcAft>
              <a:buClr>
                <a:srgbClr val="97233F"/>
              </a:buClr>
              <a:buFont typeface="Arial" charset="0"/>
              <a:buNone/>
              <a:defRPr/>
            </a:pPr>
            <a:endParaRPr lang="en-US" dirty="0">
              <a:solidFill>
                <a:prstClr val="black"/>
              </a:solidFill>
              <a:latin typeface="Calibri"/>
            </a:endParaRPr>
          </a:p>
        </p:txBody>
      </p:sp>
      <p:pic>
        <p:nvPicPr>
          <p:cNvPr id="5" name="Picture 21" descr="HP2020 Map_PPT"/>
          <p:cNvPicPr>
            <a:picLocks noChangeAspect="1" noChangeArrowheads="1"/>
          </p:cNvPicPr>
          <p:nvPr userDrawn="1"/>
        </p:nvPicPr>
        <p:blipFill>
          <a:blip r:embed="rId2" cstate="print"/>
          <a:srcRect/>
          <a:stretch>
            <a:fillRect/>
          </a:stretch>
        </p:blipFill>
        <p:spPr bwMode="auto">
          <a:xfrm>
            <a:off x="1535113" y="2160588"/>
            <a:ext cx="6069012" cy="3859212"/>
          </a:xfrm>
          <a:prstGeom prst="rect">
            <a:avLst/>
          </a:prstGeom>
          <a:noFill/>
          <a:ln w="9525">
            <a:noFill/>
            <a:miter lim="800000"/>
            <a:headEnd/>
            <a:tailEnd/>
          </a:ln>
        </p:spPr>
      </p:pic>
      <p:pic>
        <p:nvPicPr>
          <p:cNvPr id="6" name="Picture 12" descr="Document Logos"/>
          <p:cNvPicPr>
            <a:picLocks noChangeAspect="1" noChangeArrowheads="1"/>
          </p:cNvPicPr>
          <p:nvPr userDrawn="1"/>
        </p:nvPicPr>
        <p:blipFill>
          <a:blip r:embed="rId3" cstate="print"/>
          <a:srcRect/>
          <a:stretch>
            <a:fillRect/>
          </a:stretch>
        </p:blipFill>
        <p:spPr bwMode="auto">
          <a:xfrm>
            <a:off x="7604261" y="6078002"/>
            <a:ext cx="1477963" cy="744538"/>
          </a:xfrm>
          <a:prstGeom prst="rect">
            <a:avLst/>
          </a:prstGeom>
          <a:noFill/>
          <a:ln w="9525">
            <a:noFill/>
            <a:miter lim="800000"/>
            <a:headEnd/>
            <a:tailEnd/>
          </a:ln>
        </p:spPr>
      </p:pic>
      <p:pic>
        <p:nvPicPr>
          <p:cNvPr id="7" name="Picture 33" descr="HP2020_logo.png"/>
          <p:cNvPicPr>
            <a:picLocks noChangeAspect="1"/>
          </p:cNvPicPr>
          <p:nvPr userDrawn="1"/>
        </p:nvPicPr>
        <p:blipFill>
          <a:blip r:embed="rId4" cstate="print"/>
          <a:srcRect/>
          <a:stretch>
            <a:fillRect/>
          </a:stretch>
        </p:blipFill>
        <p:spPr bwMode="auto">
          <a:xfrm>
            <a:off x="76200" y="6224334"/>
            <a:ext cx="1280160" cy="598206"/>
          </a:xfrm>
          <a:prstGeom prst="rect">
            <a:avLst/>
          </a:prstGeom>
          <a:noFill/>
          <a:ln w="9525">
            <a:noFill/>
            <a:miter lim="800000"/>
            <a:headEnd/>
            <a:tailEnd/>
          </a:ln>
        </p:spPr>
      </p:pic>
      <p:sp>
        <p:nvSpPr>
          <p:cNvPr id="2" name="Title 1"/>
          <p:cNvSpPr>
            <a:spLocks noGrp="1"/>
          </p:cNvSpPr>
          <p:nvPr>
            <p:ph type="title"/>
          </p:nvPr>
        </p:nvSpPr>
        <p:spPr>
          <a:xfrm>
            <a:off x="-2381" y="606426"/>
            <a:ext cx="9144000" cy="1554162"/>
          </a:xfrm>
          <a:prstGeom prst="rect">
            <a:avLst/>
          </a:prstGeom>
        </p:spPr>
        <p:txBody>
          <a:bodyPr/>
          <a:lstStyle>
            <a:lvl1pPr>
              <a:defRPr lang="en-US" sz="3200" b="1" kern="1200" dirty="0">
                <a:solidFill>
                  <a:srgbClr val="FADA63"/>
                </a:solidFill>
                <a:latin typeface="Tahoma" pitchFamily="34" charset="0"/>
                <a:ea typeface="Tahoma" pitchFamily="34" charset="0"/>
                <a:cs typeface="Tahoma" pitchFamily="34" charset="0"/>
              </a:defRPr>
            </a:lvl1pPr>
          </a:lstStyle>
          <a:p>
            <a:pPr marL="0" lvl="0" indent="0" algn="ctr" defTabSz="914400" rtl="0" eaLnBrk="1" latinLnBrk="0" hangingPunct="1">
              <a:spcBef>
                <a:spcPts val="0"/>
              </a:spcBef>
              <a:buFont typeface="Arial" pitchFamily="34" charset="0"/>
              <a:buNone/>
            </a:pPr>
            <a:r>
              <a:rPr lang="en-US" dirty="0" smtClean="0"/>
              <a:t>Click to edit Master title style</a:t>
            </a:r>
            <a:endParaRPr lang="en-US" dirty="0"/>
          </a:p>
        </p:txBody>
      </p:sp>
    </p:spTree>
    <p:extLst>
      <p:ext uri="{BB962C8B-B14F-4D97-AF65-F5344CB8AC3E}">
        <p14:creationId xmlns:p14="http://schemas.microsoft.com/office/powerpoint/2010/main" val="284676729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3" name="Rectangle 2"/>
          <p:cNvSpPr/>
          <p:nvPr userDrawn="1"/>
        </p:nvSpPr>
        <p:spPr bwMode="auto">
          <a:xfrm>
            <a:off x="0" y="0"/>
            <a:ext cx="9144000" cy="6019800"/>
          </a:xfrm>
          <a:prstGeom prst="rect">
            <a:avLst/>
          </a:prstGeom>
          <a:gradFill flip="none" rotWithShape="1">
            <a:gsLst>
              <a:gs pos="0">
                <a:srgbClr val="003F72"/>
              </a:gs>
              <a:gs pos="100000">
                <a:schemeClr val="bg1"/>
              </a:gs>
              <a:gs pos="100000">
                <a:schemeClr val="accent1">
                  <a:tint val="23500"/>
                  <a:satMod val="160000"/>
                </a:schemeClr>
              </a:gs>
            </a:gsLst>
            <a:lin ang="5400000" scaled="1"/>
            <a:tileRect/>
          </a:gradFill>
          <a:ln w="9525" cap="flat" cmpd="sng" algn="ctr">
            <a:noFill/>
            <a:prstDash val="solid"/>
            <a:round/>
            <a:headEnd type="none" w="med" len="med"/>
            <a:tailEnd type="none" w="med" len="med"/>
          </a:ln>
          <a:effectLst/>
        </p:spPr>
        <p:txBody>
          <a:bodyPr/>
          <a:lstStyle/>
          <a:p>
            <a:pPr algn="ctr">
              <a:buClr>
                <a:srgbClr val="97233F"/>
              </a:buClr>
              <a:buFont typeface="Arial" charset="0"/>
              <a:buNone/>
              <a:defRPr/>
            </a:pPr>
            <a:endParaRPr lang="en-US" b="1" dirty="0">
              <a:solidFill>
                <a:srgbClr val="000000"/>
              </a:solidFill>
              <a:latin typeface="Calibri" pitchFamily="34" charset="0"/>
              <a:ea typeface="ＭＳ Ｐゴシック" pitchFamily="-107" charset="-128"/>
            </a:endParaRPr>
          </a:p>
        </p:txBody>
      </p:sp>
      <p:pic>
        <p:nvPicPr>
          <p:cNvPr id="4" name="Picture 21" descr="HP2020 Map_PPT"/>
          <p:cNvPicPr>
            <a:picLocks noChangeAspect="1" noChangeArrowheads="1"/>
          </p:cNvPicPr>
          <p:nvPr userDrawn="1"/>
        </p:nvPicPr>
        <p:blipFill>
          <a:blip r:embed="rId2" cstate="print"/>
          <a:srcRect/>
          <a:stretch>
            <a:fillRect/>
          </a:stretch>
        </p:blipFill>
        <p:spPr bwMode="auto">
          <a:xfrm>
            <a:off x="1535113" y="2160588"/>
            <a:ext cx="6069012" cy="3859212"/>
          </a:xfrm>
          <a:prstGeom prst="rect">
            <a:avLst/>
          </a:prstGeom>
          <a:noFill/>
          <a:ln w="9525">
            <a:noFill/>
            <a:miter lim="800000"/>
            <a:headEnd/>
            <a:tailEnd/>
          </a:ln>
        </p:spPr>
      </p:pic>
      <p:pic>
        <p:nvPicPr>
          <p:cNvPr id="5" name="Picture 33" descr="HP2020_logo.png"/>
          <p:cNvPicPr>
            <a:picLocks noChangeAspect="1"/>
          </p:cNvPicPr>
          <p:nvPr userDrawn="1"/>
        </p:nvPicPr>
        <p:blipFill>
          <a:blip r:embed="rId3" cstate="print"/>
          <a:srcRect/>
          <a:stretch>
            <a:fillRect/>
          </a:stretch>
        </p:blipFill>
        <p:spPr bwMode="auto">
          <a:xfrm>
            <a:off x="123827" y="6229350"/>
            <a:ext cx="1019175" cy="476250"/>
          </a:xfrm>
          <a:prstGeom prst="rect">
            <a:avLst/>
          </a:prstGeom>
          <a:noFill/>
          <a:ln w="9525">
            <a:noFill/>
            <a:miter lim="800000"/>
            <a:headEnd/>
            <a:tailEnd/>
          </a:ln>
        </p:spPr>
      </p:pic>
      <p:pic>
        <p:nvPicPr>
          <p:cNvPr id="6" name="Picture 12" descr="Document Logos"/>
          <p:cNvPicPr>
            <a:picLocks noChangeAspect="1" noChangeArrowheads="1"/>
          </p:cNvPicPr>
          <p:nvPr userDrawn="1"/>
        </p:nvPicPr>
        <p:blipFill>
          <a:blip r:embed="rId4" cstate="print"/>
          <a:srcRect/>
          <a:stretch>
            <a:fillRect/>
          </a:stretch>
        </p:blipFill>
        <p:spPr bwMode="auto">
          <a:xfrm>
            <a:off x="7543936" y="6019800"/>
            <a:ext cx="1477963" cy="744538"/>
          </a:xfrm>
          <a:prstGeom prst="rect">
            <a:avLst/>
          </a:prstGeom>
          <a:noFill/>
          <a:ln w="9525">
            <a:noFill/>
            <a:miter lim="800000"/>
            <a:headEnd/>
            <a:tailEnd/>
          </a:ln>
        </p:spPr>
      </p:pic>
      <p:sp>
        <p:nvSpPr>
          <p:cNvPr id="2" name="Title 1"/>
          <p:cNvSpPr>
            <a:spLocks noGrp="1"/>
          </p:cNvSpPr>
          <p:nvPr>
            <p:ph type="title"/>
          </p:nvPr>
        </p:nvSpPr>
        <p:spPr>
          <a:xfrm>
            <a:off x="457200" y="356616"/>
            <a:ext cx="8229600" cy="1161288"/>
          </a:xfrm>
        </p:spPr>
        <p:txBody>
          <a:bodyPr anchor="b"/>
          <a:lstStyle>
            <a:lvl1pPr algn="ctr">
              <a:defRPr sz="3200" b="1" cap="none">
                <a:solidFill>
                  <a:srgbClr val="FADA63"/>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01811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Data chart with floating legend items">
    <p:spTree>
      <p:nvGrpSpPr>
        <p:cNvPr id="1" name=""/>
        <p:cNvGrpSpPr/>
        <p:nvPr/>
      </p:nvGrpSpPr>
      <p:grpSpPr>
        <a:xfrm>
          <a:off x="0" y="0"/>
          <a:ext cx="0" cy="0"/>
          <a:chOff x="0" y="0"/>
          <a:chExt cx="0" cy="0"/>
        </a:xfrm>
      </p:grpSpPr>
      <p:sp>
        <p:nvSpPr>
          <p:cNvPr id="9" name="Chart Placeholder 8"/>
          <p:cNvSpPr>
            <a:spLocks noGrp="1"/>
          </p:cNvSpPr>
          <p:nvPr>
            <p:ph type="chart" sz="quarter" idx="14"/>
          </p:nvPr>
        </p:nvSpPr>
        <p:spPr>
          <a:xfrm>
            <a:off x="135" y="570640"/>
            <a:ext cx="9134945" cy="4861711"/>
          </a:xfrm>
        </p:spPr>
        <p:txBody>
          <a:bodyPr/>
          <a:lstStyle/>
          <a:p>
            <a:endParaRPr lang="en-US" dirty="0"/>
          </a:p>
        </p:txBody>
      </p:sp>
      <p:sp>
        <p:nvSpPr>
          <p:cNvPr id="10" name="Title 9"/>
          <p:cNvSpPr>
            <a:spLocks noGrp="1"/>
          </p:cNvSpPr>
          <p:nvPr>
            <p:ph type="title"/>
          </p:nvPr>
        </p:nvSpPr>
        <p:spPr>
          <a:xfrm>
            <a:off x="457200" y="3048"/>
            <a:ext cx="8229600" cy="567320"/>
          </a:xfrm>
        </p:spPr>
        <p:txBody>
          <a:bodyPr>
            <a:noAutofit/>
          </a:bodyPr>
          <a:lstStyle>
            <a:lvl1pPr>
              <a:defRPr sz="3200"/>
            </a:lvl1pPr>
          </a:lstStyle>
          <a:p>
            <a:r>
              <a:rPr lang="en-US" dirty="0" smtClean="0"/>
              <a:t>Click to edit Master title style</a:t>
            </a:r>
            <a:endParaRPr lang="en-US" dirty="0"/>
          </a:p>
        </p:txBody>
      </p:sp>
      <p:sp>
        <p:nvSpPr>
          <p:cNvPr id="22" name="Text Placeholder 6"/>
          <p:cNvSpPr>
            <a:spLocks noGrp="1"/>
          </p:cNvSpPr>
          <p:nvPr>
            <p:ph type="body" sz="quarter" idx="25" hasCustomPrompt="1"/>
          </p:nvPr>
        </p:nvSpPr>
        <p:spPr>
          <a:xfrm>
            <a:off x="7179534" y="686567"/>
            <a:ext cx="1964603" cy="336486"/>
          </a:xfrm>
        </p:spPr>
        <p:txBody>
          <a:bodyPr>
            <a:noAutofit/>
          </a:bodyPr>
          <a:lstStyle>
            <a:lvl1pPr marL="0">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Direction desired</a:t>
            </a:r>
            <a:endParaRPr lang="en-US" dirty="0"/>
          </a:p>
        </p:txBody>
      </p:sp>
      <p:sp>
        <p:nvSpPr>
          <p:cNvPr id="3" name="Text Placeholder 2"/>
          <p:cNvSpPr>
            <a:spLocks noGrp="1"/>
          </p:cNvSpPr>
          <p:nvPr>
            <p:ph type="body" sz="quarter" idx="17" hasCustomPrompt="1"/>
          </p:nvPr>
        </p:nvSpPr>
        <p:spPr>
          <a:xfrm>
            <a:off x="8142051" y="2552699"/>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a:t>
            </a:r>
            <a:endParaRPr lang="en-US" dirty="0"/>
          </a:p>
        </p:txBody>
      </p:sp>
      <p:sp>
        <p:nvSpPr>
          <p:cNvPr id="15" name="Text Placeholder 2"/>
          <p:cNvSpPr>
            <a:spLocks noGrp="1"/>
          </p:cNvSpPr>
          <p:nvPr>
            <p:ph type="body" sz="quarter" idx="18" hasCustomPrompt="1"/>
          </p:nvPr>
        </p:nvSpPr>
        <p:spPr>
          <a:xfrm>
            <a:off x="8142052" y="2849954"/>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Legend2</a:t>
            </a:r>
            <a:endParaRPr lang="en-US" dirty="0"/>
          </a:p>
        </p:txBody>
      </p:sp>
      <p:sp>
        <p:nvSpPr>
          <p:cNvPr id="16" name="Text Placeholder 2"/>
          <p:cNvSpPr>
            <a:spLocks noGrp="1"/>
          </p:cNvSpPr>
          <p:nvPr>
            <p:ph type="body" sz="quarter" idx="19" hasCustomPrompt="1"/>
          </p:nvPr>
        </p:nvSpPr>
        <p:spPr>
          <a:xfrm>
            <a:off x="8142051" y="3174370"/>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Legend3</a:t>
            </a:r>
            <a:endParaRPr lang="en-US" dirty="0"/>
          </a:p>
        </p:txBody>
      </p:sp>
      <p:sp>
        <p:nvSpPr>
          <p:cNvPr id="17" name="Text Placeholder 2"/>
          <p:cNvSpPr>
            <a:spLocks noGrp="1"/>
          </p:cNvSpPr>
          <p:nvPr>
            <p:ph type="body" sz="quarter" idx="20" hasCustomPrompt="1"/>
          </p:nvPr>
        </p:nvSpPr>
        <p:spPr>
          <a:xfrm>
            <a:off x="8103140" y="3509348"/>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Legend4</a:t>
            </a:r>
            <a:endParaRPr lang="en-US" dirty="0"/>
          </a:p>
        </p:txBody>
      </p:sp>
      <p:sp>
        <p:nvSpPr>
          <p:cNvPr id="18" name="Text Placeholder 2"/>
          <p:cNvSpPr>
            <a:spLocks noGrp="1"/>
          </p:cNvSpPr>
          <p:nvPr>
            <p:ph type="body" sz="quarter" idx="21" hasCustomPrompt="1"/>
          </p:nvPr>
        </p:nvSpPr>
        <p:spPr>
          <a:xfrm>
            <a:off x="8122597" y="3888085"/>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Legend5</a:t>
            </a:r>
            <a:endParaRPr lang="en-US" dirty="0"/>
          </a:p>
        </p:txBody>
      </p:sp>
      <p:sp>
        <p:nvSpPr>
          <p:cNvPr id="19" name="Text Placeholder 2"/>
          <p:cNvSpPr>
            <a:spLocks noGrp="1"/>
          </p:cNvSpPr>
          <p:nvPr>
            <p:ph type="body" sz="quarter" idx="22" hasCustomPrompt="1"/>
          </p:nvPr>
        </p:nvSpPr>
        <p:spPr>
          <a:xfrm>
            <a:off x="8132324" y="4239661"/>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Legend6</a:t>
            </a:r>
            <a:endParaRPr lang="en-US" dirty="0"/>
          </a:p>
        </p:txBody>
      </p:sp>
      <p:sp>
        <p:nvSpPr>
          <p:cNvPr id="20" name="Text Placeholder 2"/>
          <p:cNvSpPr>
            <a:spLocks noGrp="1"/>
          </p:cNvSpPr>
          <p:nvPr>
            <p:ph type="body" sz="quarter" idx="23" hasCustomPrompt="1"/>
          </p:nvPr>
        </p:nvSpPr>
        <p:spPr>
          <a:xfrm>
            <a:off x="8142051" y="4610853"/>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Legend7</a:t>
            </a:r>
            <a:endParaRPr lang="en-US" dirty="0"/>
          </a:p>
        </p:txBody>
      </p:sp>
      <p:sp>
        <p:nvSpPr>
          <p:cNvPr id="21" name="Text Placeholder 2"/>
          <p:cNvSpPr>
            <a:spLocks noGrp="1"/>
          </p:cNvSpPr>
          <p:nvPr>
            <p:ph type="body" sz="quarter" idx="24" hasCustomPrompt="1"/>
          </p:nvPr>
        </p:nvSpPr>
        <p:spPr>
          <a:xfrm>
            <a:off x="8151779" y="4945832"/>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Legend8</a:t>
            </a:r>
            <a:endParaRPr lang="en-US" dirty="0"/>
          </a:p>
        </p:txBody>
      </p:sp>
      <p:sp>
        <p:nvSpPr>
          <p:cNvPr id="8" name="Text Placeholder 6"/>
          <p:cNvSpPr>
            <a:spLocks noGrp="1"/>
          </p:cNvSpPr>
          <p:nvPr>
            <p:ph type="body" sz="quarter" idx="15" hasCustomPrompt="1"/>
          </p:nvPr>
        </p:nvSpPr>
        <p:spPr>
          <a:xfrm>
            <a:off x="0" y="5423298"/>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7" name="Text Placeholder 6"/>
          <p:cNvSpPr>
            <a:spLocks noGrp="1"/>
          </p:cNvSpPr>
          <p:nvPr>
            <p:ph type="body" sz="quarter" idx="13" hasCustomPrompt="1"/>
          </p:nvPr>
        </p:nvSpPr>
        <p:spPr>
          <a:xfrm>
            <a:off x="136" y="6301483"/>
            <a:ext cx="7297093"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4" name="Text Placeholder 6"/>
          <p:cNvSpPr>
            <a:spLocks noGrp="1"/>
          </p:cNvSpPr>
          <p:nvPr>
            <p:ph type="body" sz="quarter" idx="16" hasCustomPrompt="1"/>
          </p:nvPr>
        </p:nvSpPr>
        <p:spPr>
          <a:xfrm>
            <a:off x="7306283" y="6310536"/>
            <a:ext cx="1122629" cy="547735"/>
          </a:xfrm>
          <a:ln w="12700">
            <a:noFill/>
          </a:ln>
        </p:spPr>
        <p:txBody>
          <a:bodyPr>
            <a:noAutofit/>
          </a:bodyPr>
          <a:lstStyle>
            <a:lvl1pPr marL="0">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13922" y="6296141"/>
            <a:ext cx="706169" cy="562131"/>
          </a:xfrm>
          <a:prstGeom prst="rect">
            <a:avLst/>
          </a:prstGeom>
        </p:spPr>
      </p:pic>
    </p:spTree>
    <p:extLst>
      <p:ext uri="{BB962C8B-B14F-4D97-AF65-F5344CB8AC3E}">
        <p14:creationId xmlns:p14="http://schemas.microsoft.com/office/powerpoint/2010/main" val="4229042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6141"/>
            <a:ext cx="1055818" cy="562131"/>
          </a:xfrm>
          <a:prstGeom prst="rect">
            <a:avLst/>
          </a:prstGeom>
        </p:spPr>
      </p:pic>
      <p:sp>
        <p:nvSpPr>
          <p:cNvPr id="9" name="Text Placeholder 6"/>
          <p:cNvSpPr>
            <a:spLocks noGrp="1"/>
          </p:cNvSpPr>
          <p:nvPr>
            <p:ph type="body" sz="quarter" idx="15" hasCustomPrompt="1"/>
          </p:nvPr>
        </p:nvSpPr>
        <p:spPr>
          <a:xfrm>
            <a:off x="0" y="5423298"/>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37" y="6301483"/>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7727669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3" name="Rectangle 2"/>
          <p:cNvSpPr/>
          <p:nvPr userDrawn="1"/>
        </p:nvSpPr>
        <p:spPr bwMode="auto">
          <a:xfrm>
            <a:off x="0" y="0"/>
            <a:ext cx="9144000" cy="6019800"/>
          </a:xfrm>
          <a:prstGeom prst="rect">
            <a:avLst/>
          </a:prstGeom>
          <a:gradFill flip="none" rotWithShape="1">
            <a:gsLst>
              <a:gs pos="0">
                <a:srgbClr val="003F72"/>
              </a:gs>
              <a:gs pos="100000">
                <a:schemeClr val="bg1"/>
              </a:gs>
              <a:gs pos="100000">
                <a:schemeClr val="accent1">
                  <a:tint val="23500"/>
                  <a:satMod val="160000"/>
                </a:schemeClr>
              </a:gs>
            </a:gsLst>
            <a:lin ang="5400000" scaled="1"/>
            <a:tileRect/>
          </a:gradFill>
          <a:ln w="9525" cap="flat" cmpd="sng" algn="ctr">
            <a:noFill/>
            <a:prstDash val="solid"/>
            <a:round/>
            <a:headEnd type="none" w="med" len="med"/>
            <a:tailEnd type="none" w="med" len="med"/>
          </a:ln>
          <a:effectLst/>
        </p:spPr>
        <p:txBody>
          <a:bodyPr/>
          <a:lstStyle/>
          <a:p>
            <a:pPr algn="ctr">
              <a:buClr>
                <a:srgbClr val="97233F"/>
              </a:buClr>
              <a:buFont typeface="Arial" charset="0"/>
              <a:buNone/>
              <a:defRPr/>
            </a:pPr>
            <a:endParaRPr lang="en-US" dirty="0">
              <a:ea typeface="+mn-ea"/>
            </a:endParaRPr>
          </a:p>
        </p:txBody>
      </p:sp>
      <p:pic>
        <p:nvPicPr>
          <p:cNvPr id="4" name="Picture 21" descr="HP2020 Map_PPT"/>
          <p:cNvPicPr>
            <a:picLocks noChangeAspect="1" noChangeArrowheads="1"/>
          </p:cNvPicPr>
          <p:nvPr userDrawn="1"/>
        </p:nvPicPr>
        <p:blipFill>
          <a:blip r:embed="rId2" cstate="print"/>
          <a:srcRect/>
          <a:stretch>
            <a:fillRect/>
          </a:stretch>
        </p:blipFill>
        <p:spPr bwMode="auto">
          <a:xfrm>
            <a:off x="1535113" y="2160588"/>
            <a:ext cx="6069012" cy="3859212"/>
          </a:xfrm>
          <a:prstGeom prst="rect">
            <a:avLst/>
          </a:prstGeom>
          <a:noFill/>
          <a:ln w="9525">
            <a:noFill/>
            <a:miter lim="800000"/>
            <a:headEnd/>
            <a:tailEnd/>
          </a:ln>
        </p:spPr>
      </p:pic>
      <p:pic>
        <p:nvPicPr>
          <p:cNvPr id="5" name="Picture 33" descr="HP2020_logo.png"/>
          <p:cNvPicPr>
            <a:picLocks noChangeAspect="1"/>
          </p:cNvPicPr>
          <p:nvPr userDrawn="1"/>
        </p:nvPicPr>
        <p:blipFill>
          <a:blip r:embed="rId3" cstate="print"/>
          <a:srcRect/>
          <a:stretch>
            <a:fillRect/>
          </a:stretch>
        </p:blipFill>
        <p:spPr bwMode="auto">
          <a:xfrm>
            <a:off x="123827" y="6229350"/>
            <a:ext cx="1019175" cy="476250"/>
          </a:xfrm>
          <a:prstGeom prst="rect">
            <a:avLst/>
          </a:prstGeom>
          <a:noFill/>
          <a:ln w="9525">
            <a:noFill/>
            <a:miter lim="800000"/>
            <a:headEnd/>
            <a:tailEnd/>
          </a:ln>
        </p:spPr>
      </p:pic>
      <p:pic>
        <p:nvPicPr>
          <p:cNvPr id="6" name="Picture 12" descr="Document Logos"/>
          <p:cNvPicPr>
            <a:picLocks noChangeAspect="1" noChangeArrowheads="1"/>
          </p:cNvPicPr>
          <p:nvPr userDrawn="1"/>
        </p:nvPicPr>
        <p:blipFill>
          <a:blip r:embed="rId4" cstate="print"/>
          <a:srcRect/>
          <a:stretch>
            <a:fillRect/>
          </a:stretch>
        </p:blipFill>
        <p:spPr bwMode="auto">
          <a:xfrm>
            <a:off x="7543936" y="6019800"/>
            <a:ext cx="1477963" cy="744538"/>
          </a:xfrm>
          <a:prstGeom prst="rect">
            <a:avLst/>
          </a:prstGeom>
          <a:noFill/>
          <a:ln w="9525">
            <a:noFill/>
            <a:miter lim="800000"/>
            <a:headEnd/>
            <a:tailEnd/>
          </a:ln>
        </p:spPr>
      </p:pic>
      <p:sp>
        <p:nvSpPr>
          <p:cNvPr id="2" name="Title 1"/>
          <p:cNvSpPr>
            <a:spLocks noGrp="1"/>
          </p:cNvSpPr>
          <p:nvPr>
            <p:ph type="title"/>
          </p:nvPr>
        </p:nvSpPr>
        <p:spPr>
          <a:xfrm>
            <a:off x="457200" y="356616"/>
            <a:ext cx="8229600" cy="1161288"/>
          </a:xfrm>
        </p:spPr>
        <p:txBody>
          <a:bodyPr anchor="b"/>
          <a:lstStyle>
            <a:lvl1pPr algn="ctr">
              <a:defRPr sz="3200" b="1" cap="none">
                <a:solidFill>
                  <a:srgbClr val="FADA63"/>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650382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3" name="Rectangle 2"/>
          <p:cNvSpPr/>
          <p:nvPr userDrawn="1"/>
        </p:nvSpPr>
        <p:spPr bwMode="auto">
          <a:xfrm>
            <a:off x="0" y="0"/>
            <a:ext cx="9144000" cy="6019800"/>
          </a:xfrm>
          <a:prstGeom prst="rect">
            <a:avLst/>
          </a:prstGeom>
          <a:gradFill flip="none" rotWithShape="1">
            <a:gsLst>
              <a:gs pos="0">
                <a:srgbClr val="003F72"/>
              </a:gs>
              <a:gs pos="100000">
                <a:schemeClr val="bg1"/>
              </a:gs>
              <a:gs pos="100000">
                <a:schemeClr val="accent1">
                  <a:tint val="23500"/>
                  <a:satMod val="160000"/>
                </a:schemeClr>
              </a:gs>
            </a:gsLst>
            <a:lin ang="5400000" scaled="1"/>
            <a:tileRect/>
          </a:gradFill>
          <a:ln w="9525" cap="flat" cmpd="sng" algn="ctr">
            <a:noFill/>
            <a:prstDash val="solid"/>
            <a:round/>
            <a:headEnd type="none" w="med" len="med"/>
            <a:tailEnd type="none" w="med" len="med"/>
          </a:ln>
          <a:effectLst/>
        </p:spPr>
        <p:txBody>
          <a:bodyPr/>
          <a:lstStyle/>
          <a:p>
            <a:pPr algn="ctr" fontAlgn="auto">
              <a:spcBef>
                <a:spcPts val="0"/>
              </a:spcBef>
              <a:spcAft>
                <a:spcPts val="0"/>
              </a:spcAft>
              <a:buClr>
                <a:srgbClr val="97233F"/>
              </a:buClr>
              <a:buFont typeface="Arial" charset="0"/>
              <a:buNone/>
              <a:defRPr/>
            </a:pPr>
            <a:endParaRPr lang="en-US" dirty="0">
              <a:latin typeface="+mn-lt"/>
            </a:endParaRPr>
          </a:p>
        </p:txBody>
      </p:sp>
      <p:pic>
        <p:nvPicPr>
          <p:cNvPr id="4" name="Picture 21" descr="HP2020 Map_PP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5113" y="2160588"/>
            <a:ext cx="6069012"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HP2020_logo.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827" y="6229350"/>
            <a:ext cx="101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Document Logo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43936" y="6019800"/>
            <a:ext cx="1477963"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56616"/>
            <a:ext cx="8229600" cy="1161288"/>
          </a:xfrm>
          <a:prstGeom prst="rect">
            <a:avLst/>
          </a:prstGeom>
        </p:spPr>
        <p:txBody>
          <a:bodyPr anchor="b"/>
          <a:lstStyle>
            <a:lvl1pPr algn="ctr">
              <a:defRPr sz="3200" b="1" cap="none">
                <a:solidFill>
                  <a:srgbClr val="FADA63"/>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09937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22"/>
          <p:cNvGrpSpPr>
            <a:grpSpLocks/>
          </p:cNvGrpSpPr>
          <p:nvPr/>
        </p:nvGrpSpPr>
        <p:grpSpPr bwMode="auto">
          <a:xfrm>
            <a:off x="0" y="0"/>
            <a:ext cx="9144000" cy="6858000"/>
            <a:chOff x="0" y="0"/>
            <a:chExt cx="12192000" cy="6858000"/>
          </a:xfrm>
        </p:grpSpPr>
        <p:sp>
          <p:nvSpPr>
            <p:cNvPr id="5" name="Rectangle 4"/>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reeform 21"/>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grpSp>
      <p:sp>
        <p:nvSpPr>
          <p:cNvPr id="7" name="Rectangle 6"/>
          <p:cNvSpPr>
            <a:spLocks noChangeArrowheads="1"/>
          </p:cNvSpPr>
          <p:nvPr/>
        </p:nvSpPr>
        <p:spPr bwMode="auto">
          <a:xfrm>
            <a:off x="7828360" y="0"/>
            <a:ext cx="514350" cy="1143000"/>
          </a:xfrm>
          <a:prstGeom prst="rect">
            <a:avLst/>
          </a:prstGeom>
          <a:solidFill>
            <a:schemeClr val="accent1"/>
          </a:solidFill>
          <a:ln>
            <a:noFill/>
          </a:ln>
          <a:effectLst>
            <a:outerShdw blurRad="38100" dist="25400" dir="5400000" rotWithShape="0">
              <a:srgbClr val="808080">
                <a:alpha val="45000"/>
              </a:srgbClr>
            </a:outerShdw>
          </a:effectLst>
          <a:extLst>
            <a:ext uri="{91240B29-F687-4F45-9708-019B960494DF}">
              <a14:hiddenLine xmlns:a14="http://schemas.microsoft.com/office/drawing/2010/main" w="9525" cap="rnd">
                <a:solidFill>
                  <a:srgbClr val="000000"/>
                </a:solidFill>
                <a:miter lim="800000"/>
                <a:headEnd/>
                <a:tailEnd/>
              </a14:hiddenLine>
            </a:ext>
          </a:extLst>
        </p:spPr>
        <p:txBody>
          <a:bodyPr/>
          <a:lstStyle/>
          <a:p>
            <a:pPr defTabSz="457200">
              <a:defRPr/>
            </a:pPr>
            <a:endParaRPr lang="en-US">
              <a:solidFill>
                <a:prstClr val="black"/>
              </a:solidFill>
              <a:latin typeface="Century Gothic" pitchFamily="34" charset="0"/>
              <a:ea typeface="ヒラギノ角ゴ Pro W3" pitchFamily="123" charset="-128"/>
            </a:endParaRPr>
          </a:p>
        </p:txBody>
      </p:sp>
      <p:sp>
        <p:nvSpPr>
          <p:cNvPr id="2" name="Title 1"/>
          <p:cNvSpPr>
            <a:spLocks noGrp="1"/>
          </p:cNvSpPr>
          <p:nvPr>
            <p:ph type="ctrTitle"/>
          </p:nvPr>
        </p:nvSpPr>
        <p:spPr>
          <a:xfrm>
            <a:off x="866218" y="2099733"/>
            <a:ext cx="6619244"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866218" y="4777380"/>
            <a:ext cx="6619244"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3"/>
          <p:cNvSpPr>
            <a:spLocks noGrp="1"/>
          </p:cNvSpPr>
          <p:nvPr>
            <p:ph type="dt" sz="half" idx="10"/>
          </p:nvPr>
        </p:nvSpPr>
        <p:spPr bwMode="gray">
          <a:xfrm rot="5400000">
            <a:off x="7494985" y="1830388"/>
            <a:ext cx="990600" cy="228600"/>
          </a:xfrm>
        </p:spPr>
        <p:txBody>
          <a:bodyPr anchor="t"/>
          <a:lstStyle>
            <a:lvl1pPr algn="l">
              <a:defRPr b="0">
                <a:solidFill>
                  <a:srgbClr val="FFFFFF"/>
                </a:solidFill>
              </a:defRPr>
            </a:lvl1pPr>
          </a:lstStyle>
          <a:p>
            <a:pPr>
              <a:defRPr/>
            </a:pPr>
            <a:fld id="{5EC23BE8-BFA0-4934-8DAA-4CEA17C11DDA}" type="datetimeFigureOut">
              <a:rPr lang="en-US" altLang="en-US"/>
              <a:pPr>
                <a:defRPr/>
              </a:pPr>
              <a:t>2/4/2015</a:t>
            </a:fld>
            <a:endParaRPr lang="en-US" altLang="en-US"/>
          </a:p>
        </p:txBody>
      </p:sp>
      <p:sp>
        <p:nvSpPr>
          <p:cNvPr id="9" name="Footer Placeholder 4"/>
          <p:cNvSpPr>
            <a:spLocks noGrp="1"/>
          </p:cNvSpPr>
          <p:nvPr>
            <p:ph type="ftr" sz="quarter" idx="11"/>
          </p:nvPr>
        </p:nvSpPr>
        <p:spPr bwMode="gray">
          <a:xfrm rot="5400000">
            <a:off x="6232265" y="3266282"/>
            <a:ext cx="3859213" cy="228600"/>
          </a:xfrm>
        </p:spPr>
        <p:txBody>
          <a:bodyPr/>
          <a:lstStyle>
            <a:lvl1pPr>
              <a:defRPr b="0" i="0">
                <a:solidFill>
                  <a:schemeClr val="bg1">
                    <a:alpha val="60000"/>
                  </a:schemeClr>
                </a:solidFill>
              </a:defRPr>
            </a:lvl1pPr>
          </a:lstStyle>
          <a:p>
            <a:pPr>
              <a:defRPr/>
            </a:pPr>
            <a:r>
              <a:rPr lang="en-US">
                <a:solidFill>
                  <a:prstClr val="white">
                    <a:alpha val="60000"/>
                  </a:prstClr>
                </a:solidFill>
              </a:rPr>
              <a:t>
              </a:t>
            </a:r>
          </a:p>
        </p:txBody>
      </p:sp>
      <p:sp>
        <p:nvSpPr>
          <p:cNvPr id="10" name="Slide Number Placeholder 5"/>
          <p:cNvSpPr>
            <a:spLocks noGrp="1"/>
          </p:cNvSpPr>
          <p:nvPr>
            <p:ph type="sldNum" sz="quarter" idx="12"/>
          </p:nvPr>
        </p:nvSpPr>
        <p:spPr/>
        <p:txBody>
          <a:bodyPr/>
          <a:lstStyle>
            <a:lvl1pPr>
              <a:defRPr smtClean="0"/>
            </a:lvl1pPr>
          </a:lstStyle>
          <a:p>
            <a:pPr>
              <a:defRPr/>
            </a:pPr>
            <a:fld id="{2102AD9A-4347-4B51-A1DE-568F35ECA3E6}"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9092930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66218" y="2603500"/>
            <a:ext cx="6619244"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C37E8C9-3B7F-4548-A5B6-4D74D969A199}" type="datetimeFigureOut">
              <a:rPr lang="en-US" altLang="en-US">
                <a:solidFill>
                  <a:srgbClr val="B31166"/>
                </a:solidFill>
              </a:rPr>
              <a:pPr>
                <a:defRPr/>
              </a:pPr>
              <a:t>2/4/2015</a:t>
            </a:fld>
            <a:endParaRPr lang="en-US" altLang="en-US">
              <a:solidFill>
                <a:srgbClr val="B31166"/>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B31166"/>
                </a:solidFill>
              </a:rPr>
              <a:t>
              </a:t>
            </a:r>
          </a:p>
        </p:txBody>
      </p:sp>
      <p:sp>
        <p:nvSpPr>
          <p:cNvPr id="6" name="Slide Number Placeholder 5"/>
          <p:cNvSpPr>
            <a:spLocks noGrp="1"/>
          </p:cNvSpPr>
          <p:nvPr>
            <p:ph type="sldNum" sz="quarter" idx="12"/>
          </p:nvPr>
        </p:nvSpPr>
        <p:spPr/>
        <p:txBody>
          <a:bodyPr/>
          <a:lstStyle>
            <a:lvl1pPr>
              <a:defRPr/>
            </a:lvl1pPr>
          </a:lstStyle>
          <a:p>
            <a:pPr>
              <a:defRPr/>
            </a:pPr>
            <a:fld id="{D5D01C53-AD89-4C31-AF8E-1A8F996A4E20}"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6789647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66218" y="2603500"/>
            <a:ext cx="6619244"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C37E8C9-3B7F-4548-A5B6-4D74D969A199}" type="datetimeFigureOut">
              <a:rPr lang="en-US" altLang="en-US">
                <a:solidFill>
                  <a:srgbClr val="B31166"/>
                </a:solidFill>
              </a:rPr>
              <a:pPr>
                <a:defRPr/>
              </a:pPr>
              <a:t>2/4/2015</a:t>
            </a:fld>
            <a:endParaRPr lang="en-US" altLang="en-US">
              <a:solidFill>
                <a:srgbClr val="B31166"/>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B31166"/>
                </a:solidFill>
              </a:rPr>
              <a:t>
              </a:t>
            </a:r>
          </a:p>
        </p:txBody>
      </p:sp>
      <p:sp>
        <p:nvSpPr>
          <p:cNvPr id="6" name="Slide Number Placeholder 5"/>
          <p:cNvSpPr>
            <a:spLocks noGrp="1"/>
          </p:cNvSpPr>
          <p:nvPr>
            <p:ph type="sldNum" sz="quarter" idx="12"/>
          </p:nvPr>
        </p:nvSpPr>
        <p:spPr/>
        <p:txBody>
          <a:bodyPr/>
          <a:lstStyle>
            <a:lvl1pPr>
              <a:defRPr/>
            </a:lvl1pPr>
          </a:lstStyle>
          <a:p>
            <a:pPr>
              <a:defRPr/>
            </a:pPr>
            <a:fld id="{D5D01C53-AD89-4C31-AF8E-1A8F996A4E20}"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678964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66218" y="2603500"/>
            <a:ext cx="6619244"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C37E8C9-3B7F-4548-A5B6-4D74D969A199}" type="datetimeFigureOut">
              <a:rPr lang="en-US" altLang="en-US">
                <a:solidFill>
                  <a:srgbClr val="B31166"/>
                </a:solidFill>
              </a:rPr>
              <a:pPr>
                <a:defRPr/>
              </a:pPr>
              <a:t>2/4/2015</a:t>
            </a:fld>
            <a:endParaRPr lang="en-US" altLang="en-US">
              <a:solidFill>
                <a:srgbClr val="B31166"/>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B31166"/>
                </a:solidFill>
              </a:rPr>
              <a:t>
              </a:t>
            </a:r>
          </a:p>
        </p:txBody>
      </p:sp>
      <p:sp>
        <p:nvSpPr>
          <p:cNvPr id="6" name="Slide Number Placeholder 5"/>
          <p:cNvSpPr>
            <a:spLocks noGrp="1"/>
          </p:cNvSpPr>
          <p:nvPr>
            <p:ph type="sldNum" sz="quarter" idx="12"/>
          </p:nvPr>
        </p:nvSpPr>
        <p:spPr/>
        <p:txBody>
          <a:bodyPr/>
          <a:lstStyle>
            <a:lvl1pPr>
              <a:defRPr/>
            </a:lvl1pPr>
          </a:lstStyle>
          <a:p>
            <a:pPr>
              <a:defRPr/>
            </a:pPr>
            <a:fld id="{D5D01C53-AD89-4C31-AF8E-1A8F996A4E20}"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6789647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66218" y="2603500"/>
            <a:ext cx="6619244"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C37E8C9-3B7F-4548-A5B6-4D74D969A199}" type="datetimeFigureOut">
              <a:rPr lang="en-US" altLang="en-US">
                <a:solidFill>
                  <a:srgbClr val="B31166"/>
                </a:solidFill>
              </a:rPr>
              <a:pPr>
                <a:defRPr/>
              </a:pPr>
              <a:t>2/4/2015</a:t>
            </a:fld>
            <a:endParaRPr lang="en-US" altLang="en-US">
              <a:solidFill>
                <a:srgbClr val="B31166"/>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B31166"/>
                </a:solidFill>
              </a:rPr>
              <a:t>
              </a:t>
            </a:r>
          </a:p>
        </p:txBody>
      </p:sp>
      <p:sp>
        <p:nvSpPr>
          <p:cNvPr id="6" name="Slide Number Placeholder 5"/>
          <p:cNvSpPr>
            <a:spLocks noGrp="1"/>
          </p:cNvSpPr>
          <p:nvPr>
            <p:ph type="sldNum" sz="quarter" idx="12"/>
          </p:nvPr>
        </p:nvSpPr>
        <p:spPr/>
        <p:txBody>
          <a:bodyPr/>
          <a:lstStyle>
            <a:lvl1pPr>
              <a:defRPr/>
            </a:lvl1pPr>
          </a:lstStyle>
          <a:p>
            <a:pPr>
              <a:defRPr/>
            </a:pPr>
            <a:fld id="{D5D01C53-AD89-4C31-AF8E-1A8F996A4E20}"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678964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Rectangle 8"/>
          <p:cNvSpPr/>
          <p:nvPr userDrawn="1"/>
        </p:nvSpPr>
        <p:spPr bwMode="auto">
          <a:xfrm>
            <a:off x="0" y="76200"/>
            <a:ext cx="1371600" cy="1447800"/>
          </a:xfrm>
          <a:prstGeom prst="rect">
            <a:avLst/>
          </a:prstGeom>
          <a:gradFill>
            <a:gsLst>
              <a:gs pos="0">
                <a:srgbClr val="003F72"/>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3F72"/>
              </a:solidFill>
              <a:latin typeface="Arial" charset="0"/>
              <a:ea typeface="ＭＳ Ｐゴシック" pitchFamily="-107" charset="-128"/>
            </a:endParaRPr>
          </a:p>
        </p:txBody>
      </p:sp>
      <p:sp>
        <p:nvSpPr>
          <p:cNvPr id="10" name="Rectangle 9"/>
          <p:cNvSpPr/>
          <p:nvPr userDrawn="1"/>
        </p:nvSpPr>
        <p:spPr bwMode="auto">
          <a:xfrm>
            <a:off x="457200" y="1295400"/>
            <a:ext cx="8686800" cy="228600"/>
          </a:xfrm>
          <a:prstGeom prst="rect">
            <a:avLst/>
          </a:prstGeom>
          <a:gradFill>
            <a:gsLst>
              <a:gs pos="0">
                <a:srgbClr val="FADA63"/>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0000"/>
              </a:solidFill>
              <a:latin typeface="Arial" charset="0"/>
              <a:ea typeface="ＭＳ Ｐゴシック" pitchFamily="-107" charset="-128"/>
            </a:endParaRPr>
          </a:p>
        </p:txBody>
      </p:sp>
      <p:sp>
        <p:nvSpPr>
          <p:cNvPr id="11" name="Rectangle 19"/>
          <p:cNvSpPr>
            <a:spLocks noChangeArrowheads="1"/>
          </p:cNvSpPr>
          <p:nvPr userDrawn="1"/>
        </p:nvSpPr>
        <p:spPr bwMode="auto">
          <a:xfrm>
            <a:off x="0" y="0"/>
            <a:ext cx="9144000" cy="76200"/>
          </a:xfrm>
          <a:prstGeom prst="rect">
            <a:avLst/>
          </a:prstGeom>
          <a:solidFill>
            <a:srgbClr val="003F72"/>
          </a:solidFill>
          <a:ln w="9525">
            <a:noFill/>
            <a:round/>
            <a:headEnd/>
            <a:tailEnd/>
          </a:ln>
        </p:spPr>
        <p:txBody>
          <a:bodyPr/>
          <a:lstStyle/>
          <a:p>
            <a:pPr algn="ctr">
              <a:defRPr/>
            </a:pPr>
            <a:endParaRPr lang="en-US" dirty="0">
              <a:solidFill>
                <a:srgbClr val="003F72"/>
              </a:solidFill>
              <a:ea typeface="ＭＳ Ｐゴシック" charset="-128"/>
            </a:endParaRPr>
          </a:p>
        </p:txBody>
      </p:sp>
      <p:pic>
        <p:nvPicPr>
          <p:cNvPr id="12" name="Picture 15" descr="map.png"/>
          <p:cNvPicPr>
            <a:picLocks noChangeAspect="1"/>
          </p:cNvPicPr>
          <p:nvPr userDrawn="1"/>
        </p:nvPicPr>
        <p:blipFill>
          <a:blip r:embed="rId2" cstate="print"/>
          <a:srcRect b="32175"/>
          <a:stretch>
            <a:fillRect/>
          </a:stretch>
        </p:blipFill>
        <p:spPr bwMode="auto">
          <a:xfrm>
            <a:off x="152401" y="304800"/>
            <a:ext cx="1111250" cy="725488"/>
          </a:xfrm>
          <a:prstGeom prst="rect">
            <a:avLst/>
          </a:prstGeom>
          <a:noFill/>
          <a:ln w="9525">
            <a:noFill/>
            <a:miter lim="800000"/>
            <a:headEnd/>
            <a:tailEnd/>
          </a:ln>
        </p:spPr>
      </p:pic>
      <p:sp>
        <p:nvSpPr>
          <p:cNvPr id="13" name="Rectangle 12"/>
          <p:cNvSpPr/>
          <p:nvPr userDrawn="1"/>
        </p:nvSpPr>
        <p:spPr bwMode="auto">
          <a:xfrm>
            <a:off x="0" y="1295400"/>
            <a:ext cx="1371600" cy="4800600"/>
          </a:xfrm>
          <a:prstGeom prst="rect">
            <a:avLst/>
          </a:prstGeom>
          <a:gradFill>
            <a:gsLst>
              <a:gs pos="0">
                <a:srgbClr val="4FA98D"/>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0000"/>
              </a:solidFill>
              <a:latin typeface="Arial" charset="0"/>
              <a:ea typeface="ＭＳ Ｐゴシック" pitchFamily="-107" charset="-128"/>
            </a:endParaRPr>
          </a:p>
        </p:txBody>
      </p:sp>
      <p:sp>
        <p:nvSpPr>
          <p:cNvPr id="14" name="Title 1"/>
          <p:cNvSpPr>
            <a:spLocks noGrp="1"/>
          </p:cNvSpPr>
          <p:nvPr>
            <p:ph type="title"/>
          </p:nvPr>
        </p:nvSpPr>
        <p:spPr>
          <a:xfrm>
            <a:off x="1371599" y="4407172"/>
            <a:ext cx="7123113" cy="1362075"/>
          </a:xfrm>
          <a:prstGeom prst="rect">
            <a:avLst/>
          </a:prstGeom>
        </p:spPr>
        <p:txBody>
          <a:bodyPr anchor="t"/>
          <a:lstStyle>
            <a:lvl1pPr algn="l">
              <a:defRPr sz="3200" b="1" cap="all">
                <a:latin typeface="Tahoma" pitchFamily="34" charset="0"/>
                <a:ea typeface="Tahoma" pitchFamily="34" charset="0"/>
                <a:cs typeface="Tahoma" pitchFamily="34" charset="0"/>
              </a:defRPr>
            </a:lvl1pPr>
          </a:lstStyle>
          <a:p>
            <a:r>
              <a:rPr lang="en-US" dirty="0" smtClean="0"/>
              <a:t>Click to edit Master title style</a:t>
            </a:r>
            <a:endParaRPr lang="en-US" dirty="0"/>
          </a:p>
        </p:txBody>
      </p:sp>
      <p:pic>
        <p:nvPicPr>
          <p:cNvPr id="8" name="Picture 33" descr="HP2020_logo.png"/>
          <p:cNvPicPr>
            <a:picLocks noChangeAspect="1"/>
          </p:cNvPicPr>
          <p:nvPr userDrawn="1"/>
        </p:nvPicPr>
        <p:blipFill>
          <a:blip r:embed="rId3" cstate="print"/>
          <a:srcRect/>
          <a:stretch>
            <a:fillRect/>
          </a:stretch>
        </p:blipFill>
        <p:spPr bwMode="auto">
          <a:xfrm>
            <a:off x="76200" y="6224334"/>
            <a:ext cx="1280160" cy="598206"/>
          </a:xfrm>
          <a:prstGeom prst="rect">
            <a:avLst/>
          </a:prstGeom>
          <a:noFill/>
          <a:ln w="9525">
            <a:noFill/>
            <a:miter lim="800000"/>
            <a:headEnd/>
            <a:tailEnd/>
          </a:ln>
        </p:spPr>
      </p:pic>
    </p:spTree>
    <p:extLst>
      <p:ext uri="{BB962C8B-B14F-4D97-AF65-F5344CB8AC3E}">
        <p14:creationId xmlns:p14="http://schemas.microsoft.com/office/powerpoint/2010/main" val="126186093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66218" y="2603500"/>
            <a:ext cx="6619244"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C37E8C9-3B7F-4548-A5B6-4D74D969A199}" type="datetimeFigureOut">
              <a:rPr lang="en-US" altLang="en-US">
                <a:solidFill>
                  <a:srgbClr val="B31166"/>
                </a:solidFill>
              </a:rPr>
              <a:pPr>
                <a:defRPr/>
              </a:pPr>
              <a:t>2/4/2015</a:t>
            </a:fld>
            <a:endParaRPr lang="en-US" altLang="en-US">
              <a:solidFill>
                <a:srgbClr val="B31166"/>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B31166"/>
                </a:solidFill>
              </a:rPr>
              <a:t>
              </a:t>
            </a:r>
          </a:p>
        </p:txBody>
      </p:sp>
      <p:sp>
        <p:nvSpPr>
          <p:cNvPr id="6" name="Slide Number Placeholder 5"/>
          <p:cNvSpPr>
            <a:spLocks noGrp="1"/>
          </p:cNvSpPr>
          <p:nvPr>
            <p:ph type="sldNum" sz="quarter" idx="12"/>
          </p:nvPr>
        </p:nvSpPr>
        <p:spPr/>
        <p:txBody>
          <a:bodyPr/>
          <a:lstStyle>
            <a:lvl1pPr>
              <a:defRPr/>
            </a:lvl1pPr>
          </a:lstStyle>
          <a:p>
            <a:pPr>
              <a:defRPr/>
            </a:pPr>
            <a:fld id="{D5D01C53-AD89-4C31-AF8E-1A8F996A4E20}"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6789647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66218" y="2603500"/>
            <a:ext cx="6619244"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C37E8C9-3B7F-4548-A5B6-4D74D969A199}" type="datetimeFigureOut">
              <a:rPr lang="en-US" altLang="en-US">
                <a:solidFill>
                  <a:srgbClr val="B31166"/>
                </a:solidFill>
              </a:rPr>
              <a:pPr>
                <a:defRPr/>
              </a:pPr>
              <a:t>2/4/2015</a:t>
            </a:fld>
            <a:endParaRPr lang="en-US" altLang="en-US">
              <a:solidFill>
                <a:srgbClr val="B31166"/>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B31166"/>
                </a:solidFill>
              </a:rPr>
              <a:t>
              </a:t>
            </a:r>
          </a:p>
        </p:txBody>
      </p:sp>
      <p:sp>
        <p:nvSpPr>
          <p:cNvPr id="6" name="Slide Number Placeholder 5"/>
          <p:cNvSpPr>
            <a:spLocks noGrp="1"/>
          </p:cNvSpPr>
          <p:nvPr>
            <p:ph type="sldNum" sz="quarter" idx="12"/>
          </p:nvPr>
        </p:nvSpPr>
        <p:spPr/>
        <p:txBody>
          <a:bodyPr/>
          <a:lstStyle>
            <a:lvl1pPr>
              <a:defRPr/>
            </a:lvl1pPr>
          </a:lstStyle>
          <a:p>
            <a:pPr>
              <a:defRPr/>
            </a:pPr>
            <a:fld id="{D5D01C53-AD89-4C31-AF8E-1A8F996A4E20}"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6789647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66218" y="2603500"/>
            <a:ext cx="6619244"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C37E8C9-3B7F-4548-A5B6-4D74D969A199}" type="datetimeFigureOut">
              <a:rPr lang="en-US" altLang="en-US">
                <a:solidFill>
                  <a:srgbClr val="B31166"/>
                </a:solidFill>
              </a:rPr>
              <a:pPr>
                <a:defRPr/>
              </a:pPr>
              <a:t>2/4/2015</a:t>
            </a:fld>
            <a:endParaRPr lang="en-US" altLang="en-US">
              <a:solidFill>
                <a:srgbClr val="B31166"/>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B31166"/>
                </a:solidFill>
              </a:rPr>
              <a:t>
              </a:t>
            </a:r>
          </a:p>
        </p:txBody>
      </p:sp>
      <p:sp>
        <p:nvSpPr>
          <p:cNvPr id="6" name="Slide Number Placeholder 5"/>
          <p:cNvSpPr>
            <a:spLocks noGrp="1"/>
          </p:cNvSpPr>
          <p:nvPr>
            <p:ph type="sldNum" sz="quarter" idx="12"/>
          </p:nvPr>
        </p:nvSpPr>
        <p:spPr/>
        <p:txBody>
          <a:bodyPr/>
          <a:lstStyle>
            <a:lvl1pPr>
              <a:defRPr/>
            </a:lvl1pPr>
          </a:lstStyle>
          <a:p>
            <a:pPr>
              <a:defRPr/>
            </a:pPr>
            <a:fld id="{D5D01C53-AD89-4C31-AF8E-1A8F996A4E20}"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6789647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66218" y="2603500"/>
            <a:ext cx="6619244"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C37E8C9-3B7F-4548-A5B6-4D74D969A199}" type="datetimeFigureOut">
              <a:rPr lang="en-US" altLang="en-US">
                <a:solidFill>
                  <a:srgbClr val="B31166"/>
                </a:solidFill>
              </a:rPr>
              <a:pPr>
                <a:defRPr/>
              </a:pPr>
              <a:t>2/4/2015</a:t>
            </a:fld>
            <a:endParaRPr lang="en-US" altLang="en-US">
              <a:solidFill>
                <a:srgbClr val="B31166"/>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B31166"/>
                </a:solidFill>
              </a:rPr>
              <a:t>
              </a:t>
            </a:r>
          </a:p>
        </p:txBody>
      </p:sp>
      <p:sp>
        <p:nvSpPr>
          <p:cNvPr id="6" name="Slide Number Placeholder 5"/>
          <p:cNvSpPr>
            <a:spLocks noGrp="1"/>
          </p:cNvSpPr>
          <p:nvPr>
            <p:ph type="sldNum" sz="quarter" idx="12"/>
          </p:nvPr>
        </p:nvSpPr>
        <p:spPr/>
        <p:txBody>
          <a:bodyPr/>
          <a:lstStyle>
            <a:lvl1pPr>
              <a:defRPr/>
            </a:lvl1pPr>
          </a:lstStyle>
          <a:p>
            <a:pPr>
              <a:defRPr/>
            </a:pPr>
            <a:fld id="{D5D01C53-AD89-4C31-AF8E-1A8F996A4E20}"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678964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66218" y="2603500"/>
            <a:ext cx="6619244"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C37E8C9-3B7F-4548-A5B6-4D74D969A199}" type="datetimeFigureOut">
              <a:rPr lang="en-US" altLang="en-US">
                <a:solidFill>
                  <a:srgbClr val="B31166"/>
                </a:solidFill>
              </a:rPr>
              <a:pPr>
                <a:defRPr/>
              </a:pPr>
              <a:t>2/4/2015</a:t>
            </a:fld>
            <a:endParaRPr lang="en-US" altLang="en-US">
              <a:solidFill>
                <a:srgbClr val="B31166"/>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B31166"/>
                </a:solidFill>
              </a:rPr>
              <a:t>
              </a:t>
            </a:r>
          </a:p>
        </p:txBody>
      </p:sp>
      <p:sp>
        <p:nvSpPr>
          <p:cNvPr id="6" name="Slide Number Placeholder 5"/>
          <p:cNvSpPr>
            <a:spLocks noGrp="1"/>
          </p:cNvSpPr>
          <p:nvPr>
            <p:ph type="sldNum" sz="quarter" idx="12"/>
          </p:nvPr>
        </p:nvSpPr>
        <p:spPr/>
        <p:txBody>
          <a:bodyPr/>
          <a:lstStyle>
            <a:lvl1pPr>
              <a:defRPr/>
            </a:lvl1pPr>
          </a:lstStyle>
          <a:p>
            <a:pPr>
              <a:defRPr/>
            </a:pPr>
            <a:fld id="{D5D01C53-AD89-4C31-AF8E-1A8F996A4E20}"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6789647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66218" y="2603500"/>
            <a:ext cx="6619244"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C37E8C9-3B7F-4548-A5B6-4D74D969A199}" type="datetimeFigureOut">
              <a:rPr lang="en-US" altLang="en-US">
                <a:solidFill>
                  <a:srgbClr val="B31166"/>
                </a:solidFill>
              </a:rPr>
              <a:pPr>
                <a:defRPr/>
              </a:pPr>
              <a:t>2/4/2015</a:t>
            </a:fld>
            <a:endParaRPr lang="en-US" altLang="en-US">
              <a:solidFill>
                <a:srgbClr val="B31166"/>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B31166"/>
                </a:solidFill>
              </a:rPr>
              <a:t>
              </a:t>
            </a:r>
          </a:p>
        </p:txBody>
      </p:sp>
      <p:sp>
        <p:nvSpPr>
          <p:cNvPr id="6" name="Slide Number Placeholder 5"/>
          <p:cNvSpPr>
            <a:spLocks noGrp="1"/>
          </p:cNvSpPr>
          <p:nvPr>
            <p:ph type="sldNum" sz="quarter" idx="12"/>
          </p:nvPr>
        </p:nvSpPr>
        <p:spPr/>
        <p:txBody>
          <a:bodyPr/>
          <a:lstStyle>
            <a:lvl1pPr>
              <a:defRPr/>
            </a:lvl1pPr>
          </a:lstStyle>
          <a:p>
            <a:pPr>
              <a:defRPr/>
            </a:pPr>
            <a:fld id="{D5D01C53-AD89-4C31-AF8E-1A8F996A4E20}"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6789647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66218" y="2603500"/>
            <a:ext cx="6619244"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C37E8C9-3B7F-4548-A5B6-4D74D969A199}" type="datetimeFigureOut">
              <a:rPr lang="en-US" altLang="en-US">
                <a:solidFill>
                  <a:srgbClr val="B31166"/>
                </a:solidFill>
              </a:rPr>
              <a:pPr>
                <a:defRPr/>
              </a:pPr>
              <a:t>2/4/2015</a:t>
            </a:fld>
            <a:endParaRPr lang="en-US" altLang="en-US">
              <a:solidFill>
                <a:srgbClr val="B31166"/>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B31166"/>
                </a:solidFill>
              </a:rPr>
              <a:t>
              </a:t>
            </a:r>
          </a:p>
        </p:txBody>
      </p:sp>
      <p:sp>
        <p:nvSpPr>
          <p:cNvPr id="6" name="Slide Number Placeholder 5"/>
          <p:cNvSpPr>
            <a:spLocks noGrp="1"/>
          </p:cNvSpPr>
          <p:nvPr>
            <p:ph type="sldNum" sz="quarter" idx="12"/>
          </p:nvPr>
        </p:nvSpPr>
        <p:spPr/>
        <p:txBody>
          <a:bodyPr/>
          <a:lstStyle>
            <a:lvl1pPr>
              <a:defRPr/>
            </a:lvl1pPr>
          </a:lstStyle>
          <a:p>
            <a:pPr>
              <a:defRPr/>
            </a:pPr>
            <a:fld id="{D5D01C53-AD89-4C31-AF8E-1A8F996A4E20}"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6789647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66218" y="2603500"/>
            <a:ext cx="6619244"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C37E8C9-3B7F-4548-A5B6-4D74D969A199}" type="datetimeFigureOut">
              <a:rPr lang="en-US" altLang="en-US">
                <a:solidFill>
                  <a:srgbClr val="B31166"/>
                </a:solidFill>
              </a:rPr>
              <a:pPr>
                <a:defRPr/>
              </a:pPr>
              <a:t>2/4/2015</a:t>
            </a:fld>
            <a:endParaRPr lang="en-US" altLang="en-US">
              <a:solidFill>
                <a:srgbClr val="B31166"/>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B31166"/>
                </a:solidFill>
              </a:rPr>
              <a:t>
              </a:t>
            </a:r>
          </a:p>
        </p:txBody>
      </p:sp>
      <p:sp>
        <p:nvSpPr>
          <p:cNvPr id="6" name="Slide Number Placeholder 5"/>
          <p:cNvSpPr>
            <a:spLocks noGrp="1"/>
          </p:cNvSpPr>
          <p:nvPr>
            <p:ph type="sldNum" sz="quarter" idx="12"/>
          </p:nvPr>
        </p:nvSpPr>
        <p:spPr/>
        <p:txBody>
          <a:bodyPr/>
          <a:lstStyle>
            <a:lvl1pPr>
              <a:defRPr/>
            </a:lvl1pPr>
          </a:lstStyle>
          <a:p>
            <a:pPr>
              <a:defRPr/>
            </a:pPr>
            <a:fld id="{D5D01C53-AD89-4C31-AF8E-1A8F996A4E20}"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6789647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66218" y="2603500"/>
            <a:ext cx="6619244"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C37E8C9-3B7F-4548-A5B6-4D74D969A199}" type="datetimeFigureOut">
              <a:rPr lang="en-US" altLang="en-US">
                <a:solidFill>
                  <a:srgbClr val="B31166"/>
                </a:solidFill>
              </a:rPr>
              <a:pPr>
                <a:defRPr/>
              </a:pPr>
              <a:t>2/4/2015</a:t>
            </a:fld>
            <a:endParaRPr lang="en-US" altLang="en-US">
              <a:solidFill>
                <a:srgbClr val="B31166"/>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B31166"/>
                </a:solidFill>
              </a:rPr>
              <a:t>
              </a:t>
            </a:r>
          </a:p>
        </p:txBody>
      </p:sp>
      <p:sp>
        <p:nvSpPr>
          <p:cNvPr id="6" name="Slide Number Placeholder 5"/>
          <p:cNvSpPr>
            <a:spLocks noGrp="1"/>
          </p:cNvSpPr>
          <p:nvPr>
            <p:ph type="sldNum" sz="quarter" idx="12"/>
          </p:nvPr>
        </p:nvSpPr>
        <p:spPr/>
        <p:txBody>
          <a:bodyPr/>
          <a:lstStyle>
            <a:lvl1pPr>
              <a:defRPr/>
            </a:lvl1pPr>
          </a:lstStyle>
          <a:p>
            <a:pPr>
              <a:defRPr/>
            </a:pPr>
            <a:fld id="{D5D01C53-AD89-4C31-AF8E-1A8F996A4E20}"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6789647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66218" y="2603500"/>
            <a:ext cx="6619244"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C37E8C9-3B7F-4548-A5B6-4D74D969A199}" type="datetimeFigureOut">
              <a:rPr lang="en-US" altLang="en-US">
                <a:solidFill>
                  <a:srgbClr val="B31166"/>
                </a:solidFill>
              </a:rPr>
              <a:pPr>
                <a:defRPr/>
              </a:pPr>
              <a:t>2/4/2015</a:t>
            </a:fld>
            <a:endParaRPr lang="en-US" altLang="en-US">
              <a:solidFill>
                <a:srgbClr val="B31166"/>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B31166"/>
                </a:solidFill>
              </a:rPr>
              <a:t>
              </a:t>
            </a:r>
          </a:p>
        </p:txBody>
      </p:sp>
      <p:sp>
        <p:nvSpPr>
          <p:cNvPr id="6" name="Slide Number Placeholder 5"/>
          <p:cNvSpPr>
            <a:spLocks noGrp="1"/>
          </p:cNvSpPr>
          <p:nvPr>
            <p:ph type="sldNum" sz="quarter" idx="12"/>
          </p:nvPr>
        </p:nvSpPr>
        <p:spPr/>
        <p:txBody>
          <a:bodyPr/>
          <a:lstStyle>
            <a:lvl1pPr>
              <a:defRPr/>
            </a:lvl1pPr>
          </a:lstStyle>
          <a:p>
            <a:pPr>
              <a:defRPr/>
            </a:pPr>
            <a:fld id="{D5D01C53-AD89-4C31-AF8E-1A8F996A4E20}"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67896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Rectangle 8"/>
          <p:cNvSpPr/>
          <p:nvPr userDrawn="1"/>
        </p:nvSpPr>
        <p:spPr bwMode="auto">
          <a:xfrm>
            <a:off x="0" y="76200"/>
            <a:ext cx="1371600" cy="1447800"/>
          </a:xfrm>
          <a:prstGeom prst="rect">
            <a:avLst/>
          </a:prstGeom>
          <a:gradFill>
            <a:gsLst>
              <a:gs pos="0">
                <a:srgbClr val="003F72"/>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3F72"/>
              </a:solidFill>
              <a:latin typeface="Arial" charset="0"/>
              <a:ea typeface="ＭＳ Ｐゴシック" pitchFamily="-107" charset="-128"/>
            </a:endParaRPr>
          </a:p>
        </p:txBody>
      </p:sp>
      <p:sp>
        <p:nvSpPr>
          <p:cNvPr id="10" name="Rectangle 9"/>
          <p:cNvSpPr/>
          <p:nvPr userDrawn="1"/>
        </p:nvSpPr>
        <p:spPr bwMode="auto">
          <a:xfrm>
            <a:off x="457200" y="1295400"/>
            <a:ext cx="8686800" cy="228600"/>
          </a:xfrm>
          <a:prstGeom prst="rect">
            <a:avLst/>
          </a:prstGeom>
          <a:gradFill>
            <a:gsLst>
              <a:gs pos="0">
                <a:srgbClr val="FADA63"/>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0000"/>
              </a:solidFill>
              <a:latin typeface="Arial" charset="0"/>
              <a:ea typeface="ＭＳ Ｐゴシック" pitchFamily="-107" charset="-128"/>
            </a:endParaRPr>
          </a:p>
        </p:txBody>
      </p:sp>
      <p:sp>
        <p:nvSpPr>
          <p:cNvPr id="11" name="Rectangle 19"/>
          <p:cNvSpPr>
            <a:spLocks noChangeArrowheads="1"/>
          </p:cNvSpPr>
          <p:nvPr userDrawn="1"/>
        </p:nvSpPr>
        <p:spPr bwMode="auto">
          <a:xfrm>
            <a:off x="0" y="0"/>
            <a:ext cx="9144000" cy="76200"/>
          </a:xfrm>
          <a:prstGeom prst="rect">
            <a:avLst/>
          </a:prstGeom>
          <a:solidFill>
            <a:srgbClr val="003F72"/>
          </a:solidFill>
          <a:ln w="9525">
            <a:noFill/>
            <a:round/>
            <a:headEnd/>
            <a:tailEnd/>
          </a:ln>
        </p:spPr>
        <p:txBody>
          <a:bodyPr/>
          <a:lstStyle/>
          <a:p>
            <a:pPr algn="ctr">
              <a:defRPr/>
            </a:pPr>
            <a:endParaRPr lang="en-US" dirty="0">
              <a:solidFill>
                <a:srgbClr val="003F72"/>
              </a:solidFill>
              <a:ea typeface="ＭＳ Ｐゴシック" charset="-128"/>
            </a:endParaRPr>
          </a:p>
        </p:txBody>
      </p:sp>
      <p:pic>
        <p:nvPicPr>
          <p:cNvPr id="12" name="Picture 15" descr="map.png"/>
          <p:cNvPicPr>
            <a:picLocks noChangeAspect="1"/>
          </p:cNvPicPr>
          <p:nvPr userDrawn="1"/>
        </p:nvPicPr>
        <p:blipFill>
          <a:blip r:embed="rId2" cstate="print"/>
          <a:srcRect b="32175"/>
          <a:stretch>
            <a:fillRect/>
          </a:stretch>
        </p:blipFill>
        <p:spPr bwMode="auto">
          <a:xfrm>
            <a:off x="152401" y="304800"/>
            <a:ext cx="1111250" cy="725488"/>
          </a:xfrm>
          <a:prstGeom prst="rect">
            <a:avLst/>
          </a:prstGeom>
          <a:noFill/>
          <a:ln w="9525">
            <a:noFill/>
            <a:miter lim="800000"/>
            <a:headEnd/>
            <a:tailEnd/>
          </a:ln>
        </p:spPr>
      </p:pic>
      <p:sp>
        <p:nvSpPr>
          <p:cNvPr id="13" name="Rectangle 12"/>
          <p:cNvSpPr/>
          <p:nvPr userDrawn="1"/>
        </p:nvSpPr>
        <p:spPr bwMode="auto">
          <a:xfrm>
            <a:off x="0" y="1295400"/>
            <a:ext cx="1371600" cy="4800600"/>
          </a:xfrm>
          <a:prstGeom prst="rect">
            <a:avLst/>
          </a:prstGeom>
          <a:gradFill>
            <a:gsLst>
              <a:gs pos="0">
                <a:srgbClr val="4FA98D"/>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0000"/>
              </a:solidFill>
              <a:latin typeface="Arial" charset="0"/>
              <a:ea typeface="ＭＳ Ｐゴシック" pitchFamily="-107" charset="-128"/>
            </a:endParaRPr>
          </a:p>
        </p:txBody>
      </p:sp>
      <p:sp>
        <p:nvSpPr>
          <p:cNvPr id="15" name="Content Placeholder 13"/>
          <p:cNvSpPr>
            <a:spLocks noGrp="1"/>
          </p:cNvSpPr>
          <p:nvPr>
            <p:ph sz="quarter" idx="14"/>
          </p:nvPr>
        </p:nvSpPr>
        <p:spPr>
          <a:xfrm>
            <a:off x="1355811" y="1447800"/>
            <a:ext cx="7788275" cy="4724400"/>
          </a:xfrm>
          <a:prstGeom prst="rect">
            <a:avLst/>
          </a:prstGeom>
        </p:spPr>
        <p:txBody>
          <a:bodyPr/>
          <a:lstStyle>
            <a:lvl1pPr marL="342900" indent="-342900">
              <a:buClr>
                <a:srgbClr val="C00000"/>
              </a:buClr>
              <a:buSzPct val="120000"/>
              <a:buFont typeface="Wingdings" pitchFamily="2" charset="2"/>
              <a:buChar char="§"/>
              <a:defRPr>
                <a:latin typeface="Tahoma" pitchFamily="34" charset="0"/>
                <a:ea typeface="Tahoma" pitchFamily="34" charset="0"/>
                <a:cs typeface="Tahoma" pitchFamily="34" charset="0"/>
              </a:defRPr>
            </a:lvl1pPr>
            <a:lvl2pPr>
              <a:defRPr>
                <a:latin typeface="Tahoma" pitchFamily="34" charset="0"/>
                <a:ea typeface="Tahoma" pitchFamily="34" charset="0"/>
                <a:cs typeface="Tahoma" pitchFamily="34" charset="0"/>
              </a:defRPr>
            </a:lvl2pPr>
            <a:lvl3pPr marL="1143000" indent="-228600">
              <a:buFont typeface="Wingdings" pitchFamily="2" charset="2"/>
              <a:buChar char="v"/>
              <a:defRPr>
                <a:latin typeface="Tahoma" pitchFamily="34" charset="0"/>
                <a:ea typeface="Tahoma" pitchFamily="34" charset="0"/>
                <a:cs typeface="Tahoma" pitchFamily="34" charset="0"/>
              </a:defRPr>
            </a:lvl3pPr>
            <a:lvl4pPr marL="1600200" indent="-228600">
              <a:buFont typeface="Arial" pitchFamily="34" charset="0"/>
              <a:buChar char="•"/>
              <a:defRPr>
                <a:latin typeface="Tahoma" pitchFamily="34" charset="0"/>
                <a:ea typeface="Tahoma" pitchFamily="34" charset="0"/>
                <a:cs typeface="Tahoma" pitchFamily="34" charset="0"/>
              </a:defRPr>
            </a:lvl4pPr>
            <a:lvl5pPr>
              <a:defRPr>
                <a:latin typeface="Tahoma" pitchFamily="34" charset="0"/>
                <a:ea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5"/>
          </p:nvPr>
        </p:nvSpPr>
        <p:spPr/>
        <p:txBody>
          <a:bodyPr/>
          <a:lstStyle/>
          <a:p>
            <a:fld id="{F8ECAD15-DF40-4D57-8D99-2197AD37FB1A}" type="slidenum">
              <a:rPr lang="en-US" smtClean="0">
                <a:solidFill>
                  <a:prstClr val="black">
                    <a:tint val="75000"/>
                  </a:prstClr>
                </a:solidFill>
              </a:rPr>
              <a:pPr/>
              <a:t>‹#›</a:t>
            </a:fld>
            <a:endParaRPr lang="en-US">
              <a:solidFill>
                <a:prstClr val="black">
                  <a:tint val="75000"/>
                </a:prstClr>
              </a:solidFill>
            </a:endParaRPr>
          </a:p>
        </p:txBody>
      </p:sp>
      <p:sp>
        <p:nvSpPr>
          <p:cNvPr id="21" name="Title 10"/>
          <p:cNvSpPr>
            <a:spLocks noGrp="1"/>
          </p:cNvSpPr>
          <p:nvPr>
            <p:ph type="title"/>
          </p:nvPr>
        </p:nvSpPr>
        <p:spPr>
          <a:xfrm>
            <a:off x="1371600" y="76200"/>
            <a:ext cx="7772400" cy="1219200"/>
          </a:xfrm>
          <a:prstGeom prst="rect">
            <a:avLst/>
          </a:prstGeom>
        </p:spPr>
        <p:txBody>
          <a:bodyPr anchor="ctr" anchorCtr="1"/>
          <a:lstStyle>
            <a:lvl1pPr>
              <a:defRPr sz="3200" b="1">
                <a:solidFill>
                  <a:schemeClr val="tx2"/>
                </a:solidFill>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14" name="Text Placeholder 12"/>
          <p:cNvSpPr>
            <a:spLocks noGrp="1"/>
          </p:cNvSpPr>
          <p:nvPr>
            <p:ph type="body" sz="quarter" idx="10" hasCustomPrompt="1"/>
          </p:nvPr>
        </p:nvSpPr>
        <p:spPr>
          <a:xfrm>
            <a:off x="1356363" y="6507798"/>
            <a:ext cx="5806438" cy="344886"/>
          </a:xfrm>
          <a:prstGeom prst="rect">
            <a:avLst/>
          </a:prstGeom>
        </p:spPr>
        <p:txBody>
          <a:bodyPr/>
          <a:lstStyle>
            <a:lvl1pPr marL="0" indent="0">
              <a:lnSpc>
                <a:spcPct val="80000"/>
              </a:lnSpc>
              <a:spcBef>
                <a:spcPts val="0"/>
              </a:spcBef>
              <a:buNone/>
              <a:defRPr sz="1200">
                <a:latin typeface="Tahoma" pitchFamily="34" charset="0"/>
                <a:ea typeface="Tahoma" pitchFamily="34" charset="0"/>
                <a:cs typeface="Tahoma" pitchFamily="34" charset="0"/>
              </a:defRPr>
            </a:lvl1pPr>
          </a:lstStyle>
          <a:p>
            <a:pPr lvl="0"/>
            <a:r>
              <a:rPr lang="en-US" dirty="0" smtClean="0"/>
              <a:t>SOURCES:</a:t>
            </a:r>
            <a:endParaRPr lang="en-US" dirty="0"/>
          </a:p>
        </p:txBody>
      </p:sp>
      <p:sp>
        <p:nvSpPr>
          <p:cNvPr id="16" name="Text Placeholder 12"/>
          <p:cNvSpPr>
            <a:spLocks noGrp="1"/>
          </p:cNvSpPr>
          <p:nvPr>
            <p:ph type="body" sz="quarter" idx="13" hasCustomPrompt="1"/>
          </p:nvPr>
        </p:nvSpPr>
        <p:spPr>
          <a:xfrm>
            <a:off x="1356363" y="6162912"/>
            <a:ext cx="5806438" cy="344886"/>
          </a:xfrm>
          <a:prstGeom prst="rect">
            <a:avLst/>
          </a:prstGeom>
        </p:spPr>
        <p:txBody>
          <a:bodyPr/>
          <a:lstStyle>
            <a:lvl1pPr marL="0" indent="0">
              <a:lnSpc>
                <a:spcPct val="80000"/>
              </a:lnSpc>
              <a:spcBef>
                <a:spcPts val="0"/>
              </a:spcBef>
              <a:buNone/>
              <a:defRPr sz="1200">
                <a:latin typeface="Tahoma" pitchFamily="34" charset="0"/>
                <a:ea typeface="Tahoma" pitchFamily="34" charset="0"/>
                <a:cs typeface="Tahoma" pitchFamily="34" charset="0"/>
              </a:defRPr>
            </a:lvl1pPr>
          </a:lstStyle>
          <a:p>
            <a:pPr lvl="0"/>
            <a:r>
              <a:rPr lang="en-US" dirty="0" smtClean="0"/>
              <a:t>NOTES:</a:t>
            </a:r>
            <a:endParaRPr lang="en-US" dirty="0"/>
          </a:p>
        </p:txBody>
      </p:sp>
      <p:pic>
        <p:nvPicPr>
          <p:cNvPr id="17" name="Picture 33" descr="HP2020_logo.png"/>
          <p:cNvPicPr>
            <a:picLocks noChangeAspect="1"/>
          </p:cNvPicPr>
          <p:nvPr userDrawn="1"/>
        </p:nvPicPr>
        <p:blipFill>
          <a:blip r:embed="rId3" cstate="print"/>
          <a:srcRect/>
          <a:stretch>
            <a:fillRect/>
          </a:stretch>
        </p:blipFill>
        <p:spPr bwMode="auto">
          <a:xfrm>
            <a:off x="76200" y="6224334"/>
            <a:ext cx="1280160" cy="598206"/>
          </a:xfrm>
          <a:prstGeom prst="rect">
            <a:avLst/>
          </a:prstGeom>
          <a:noFill/>
          <a:ln w="9525">
            <a:noFill/>
            <a:miter lim="800000"/>
            <a:headEnd/>
            <a:tailEnd/>
          </a:ln>
        </p:spPr>
      </p:pic>
    </p:spTree>
    <p:extLst>
      <p:ext uri="{BB962C8B-B14F-4D97-AF65-F5344CB8AC3E}">
        <p14:creationId xmlns:p14="http://schemas.microsoft.com/office/powerpoint/2010/main" val="128984423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70648" cy="1066800"/>
          </a:xfrm>
        </p:spPr>
        <p:txBody>
          <a:bodyPr/>
          <a:lstStyle>
            <a:lvl1pPr>
              <a:defRPr sz="3200" b="0">
                <a:solidFill>
                  <a:srgbClr val="003F72"/>
                </a:solidFill>
                <a:latin typeface="Arial Black"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600200" y="1676400"/>
            <a:ext cx="7086600" cy="4672584"/>
          </a:xfrm>
        </p:spPr>
        <p:txBody>
          <a:bodyPr/>
          <a:lstStyle>
            <a:lvl1pPr>
              <a:defRPr sz="2400">
                <a:latin typeface="Calibri" pitchFamily="34" charset="0"/>
                <a:cs typeface="Arial" pitchFamily="34" charset="0"/>
              </a:defRPr>
            </a:lvl1pPr>
            <a:lvl2pPr>
              <a:defRPr sz="2400">
                <a:latin typeface="Calibri" pitchFamily="34" charset="0"/>
                <a:cs typeface="Arial" pitchFamily="34" charset="0"/>
              </a:defRPr>
            </a:lvl2pPr>
            <a:lvl3pPr>
              <a:defRPr sz="2400">
                <a:latin typeface="Calibri" pitchFamily="34" charset="0"/>
                <a:cs typeface="Arial" pitchFamily="34" charset="0"/>
              </a:defRPr>
            </a:lvl3pPr>
            <a:lvl4pPr>
              <a:defRPr sz="2400">
                <a:latin typeface="Calibri" pitchFamily="34" charset="0"/>
                <a:cs typeface="Arial" pitchFamily="34" charset="0"/>
              </a:defRPr>
            </a:lvl4pPr>
            <a:lvl5pPr>
              <a:defRPr sz="2400">
                <a:latin typeface="Calibri"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13349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16" name="bk object 16"/>
          <p:cNvSpPr/>
          <p:nvPr/>
        </p:nvSpPr>
        <p:spPr>
          <a:xfrm>
            <a:off x="0" y="76212"/>
            <a:ext cx="1371599" cy="1447787"/>
          </a:xfrm>
          <a:prstGeom prst="rect">
            <a:avLst/>
          </a:prstGeom>
          <a:blipFill>
            <a:blip r:embed="rId2" cstate="print"/>
            <a:stretch>
              <a:fillRect/>
            </a:stretch>
          </a:blipFill>
        </p:spPr>
        <p:txBody>
          <a:bodyPr wrap="square" lIns="0" tIns="0" rIns="0" bIns="0" rtlCol="0"/>
          <a:lstStyle/>
          <a:p>
            <a:pPr fontAlgn="auto">
              <a:spcBef>
                <a:spcPts val="0"/>
              </a:spcBef>
              <a:spcAft>
                <a:spcPts val="0"/>
              </a:spcAft>
            </a:pPr>
            <a:endParaRPr>
              <a:solidFill>
                <a:srgbClr val="000000"/>
              </a:solidFill>
              <a:latin typeface="Georgia"/>
            </a:endParaRPr>
          </a:p>
        </p:txBody>
      </p:sp>
      <p:sp>
        <p:nvSpPr>
          <p:cNvPr id="17" name="bk object 17"/>
          <p:cNvSpPr/>
          <p:nvPr/>
        </p:nvSpPr>
        <p:spPr>
          <a:xfrm>
            <a:off x="457200" y="1295400"/>
            <a:ext cx="8686799" cy="228599"/>
          </a:xfrm>
          <a:prstGeom prst="rect">
            <a:avLst/>
          </a:prstGeom>
          <a:blipFill>
            <a:blip r:embed="rId3" cstate="print"/>
            <a:stretch>
              <a:fillRect/>
            </a:stretch>
          </a:blipFill>
        </p:spPr>
        <p:txBody>
          <a:bodyPr wrap="square" lIns="0" tIns="0" rIns="0" bIns="0" rtlCol="0"/>
          <a:lstStyle/>
          <a:p>
            <a:pPr fontAlgn="auto">
              <a:spcBef>
                <a:spcPts val="0"/>
              </a:spcBef>
              <a:spcAft>
                <a:spcPts val="0"/>
              </a:spcAft>
            </a:pPr>
            <a:endParaRPr>
              <a:solidFill>
                <a:srgbClr val="000000"/>
              </a:solidFill>
              <a:latin typeface="Georgia"/>
            </a:endParaRPr>
          </a:p>
        </p:txBody>
      </p:sp>
      <p:sp>
        <p:nvSpPr>
          <p:cNvPr id="18" name="bk object 18"/>
          <p:cNvSpPr/>
          <p:nvPr/>
        </p:nvSpPr>
        <p:spPr>
          <a:xfrm>
            <a:off x="0" y="0"/>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03E71"/>
          </a:solidFill>
        </p:spPr>
        <p:txBody>
          <a:bodyPr wrap="square" lIns="0" tIns="0" rIns="0" bIns="0" rtlCol="0"/>
          <a:lstStyle/>
          <a:p>
            <a:pPr fontAlgn="auto">
              <a:spcBef>
                <a:spcPts val="0"/>
              </a:spcBef>
              <a:spcAft>
                <a:spcPts val="0"/>
              </a:spcAft>
            </a:pPr>
            <a:endParaRPr>
              <a:solidFill>
                <a:srgbClr val="000000"/>
              </a:solidFill>
              <a:latin typeface="Georgia"/>
            </a:endParaRPr>
          </a:p>
        </p:txBody>
      </p:sp>
      <p:sp>
        <p:nvSpPr>
          <p:cNvPr id="19" name="bk object 19"/>
          <p:cNvSpPr/>
          <p:nvPr/>
        </p:nvSpPr>
        <p:spPr>
          <a:xfrm>
            <a:off x="152400" y="304863"/>
            <a:ext cx="1111249" cy="725486"/>
          </a:xfrm>
          <a:prstGeom prst="rect">
            <a:avLst/>
          </a:prstGeom>
          <a:blipFill>
            <a:blip r:embed="rId4" cstate="print"/>
            <a:stretch>
              <a:fillRect/>
            </a:stretch>
          </a:blipFill>
        </p:spPr>
        <p:txBody>
          <a:bodyPr wrap="square" lIns="0" tIns="0" rIns="0" bIns="0" rtlCol="0"/>
          <a:lstStyle/>
          <a:p>
            <a:pPr fontAlgn="auto">
              <a:spcBef>
                <a:spcPts val="0"/>
              </a:spcBef>
              <a:spcAft>
                <a:spcPts val="0"/>
              </a:spcAft>
            </a:pPr>
            <a:endParaRPr>
              <a:solidFill>
                <a:srgbClr val="000000"/>
              </a:solidFill>
              <a:latin typeface="Georgia"/>
            </a:endParaRPr>
          </a:p>
        </p:txBody>
      </p:sp>
      <p:sp>
        <p:nvSpPr>
          <p:cNvPr id="20" name="bk object 20"/>
          <p:cNvSpPr/>
          <p:nvPr/>
        </p:nvSpPr>
        <p:spPr>
          <a:xfrm>
            <a:off x="0" y="1295400"/>
            <a:ext cx="1371599" cy="4800599"/>
          </a:xfrm>
          <a:prstGeom prst="rect">
            <a:avLst/>
          </a:prstGeom>
          <a:blipFill>
            <a:blip r:embed="rId5" cstate="print"/>
            <a:stretch>
              <a:fillRect/>
            </a:stretch>
          </a:blipFill>
        </p:spPr>
        <p:txBody>
          <a:bodyPr wrap="square" lIns="0" tIns="0" rIns="0" bIns="0" rtlCol="0"/>
          <a:lstStyle/>
          <a:p>
            <a:pPr fontAlgn="auto">
              <a:spcBef>
                <a:spcPts val="0"/>
              </a:spcBef>
              <a:spcAft>
                <a:spcPts val="0"/>
              </a:spcAft>
            </a:pPr>
            <a:endParaRPr>
              <a:solidFill>
                <a:srgbClr val="000000"/>
              </a:solidFill>
              <a:latin typeface="Georgia"/>
            </a:endParaRPr>
          </a:p>
        </p:txBody>
      </p:sp>
      <p:sp>
        <p:nvSpPr>
          <p:cNvPr id="21" name="bk object 21"/>
          <p:cNvSpPr/>
          <p:nvPr/>
        </p:nvSpPr>
        <p:spPr>
          <a:xfrm>
            <a:off x="123825" y="6229350"/>
            <a:ext cx="1019174" cy="476249"/>
          </a:xfrm>
          <a:prstGeom prst="rect">
            <a:avLst/>
          </a:prstGeom>
          <a:blipFill>
            <a:blip r:embed="rId6" cstate="print"/>
            <a:stretch>
              <a:fillRect/>
            </a:stretch>
          </a:blipFill>
        </p:spPr>
        <p:txBody>
          <a:bodyPr wrap="square" lIns="0" tIns="0" rIns="0" bIns="0" rtlCol="0"/>
          <a:lstStyle/>
          <a:p>
            <a:pPr fontAlgn="auto">
              <a:spcBef>
                <a:spcPts val="0"/>
              </a:spcBef>
              <a:spcAft>
                <a:spcPts val="0"/>
              </a:spcAft>
            </a:pPr>
            <a:endParaRPr>
              <a:solidFill>
                <a:srgbClr val="000000"/>
              </a:solidFill>
              <a:latin typeface="Georgia"/>
            </a:endParaRPr>
          </a:p>
        </p:txBody>
      </p:sp>
      <p:sp>
        <p:nvSpPr>
          <p:cNvPr id="2" name="Holder 2"/>
          <p:cNvSpPr>
            <a:spLocks noGrp="1"/>
          </p:cNvSpPr>
          <p:nvPr>
            <p:ph type="title"/>
          </p:nvPr>
        </p:nvSpPr>
        <p:spPr/>
        <p:txBody>
          <a:bodyPr lIns="0" tIns="0" rIns="0" bIns="0"/>
          <a:lstStyle>
            <a:lvl1pPr>
              <a:defRPr sz="3200" b="1" i="0">
                <a:solidFill>
                  <a:srgbClr val="003E71"/>
                </a:solidFill>
                <a:latin typeface="Arial Black"/>
                <a:cs typeface="Arial Black"/>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411976" y="1643633"/>
            <a:ext cx="3103879" cy="4449445"/>
          </a:xfrm>
          <a:prstGeom prst="rect">
            <a:avLst/>
          </a:prstGeom>
        </p:spPr>
        <p:txBody>
          <a:bodyPr wrap="square" lIns="0" tIns="0" rIns="0" bIns="0">
            <a:spAutoFit/>
          </a:bodyPr>
          <a:lstStyle>
            <a:lvl1pPr>
              <a:defRPr sz="1800" b="1" i="0">
                <a:solidFill>
                  <a:schemeClr val="tx1"/>
                </a:solidFill>
                <a:latin typeface="Calibri"/>
                <a:cs typeface="Calibri"/>
              </a:defRPr>
            </a:lvl1pPr>
          </a:lstStyle>
          <a:p>
            <a:endParaRPr/>
          </a:p>
        </p:txBody>
      </p:sp>
      <p:sp>
        <p:nvSpPr>
          <p:cNvPr id="5" name="Holder 5"/>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pPr fontAlgn="auto">
              <a:spcBef>
                <a:spcPts val="0"/>
              </a:spcBef>
              <a:spcAft>
                <a:spcPts val="0"/>
              </a:spcAft>
            </a:pPr>
            <a:endParaRPr>
              <a:solidFill>
                <a:srgbClr val="000000">
                  <a:tint val="75000"/>
                </a:srgbClr>
              </a:solidFill>
              <a:latin typeface="Georgia"/>
            </a:endParaRPr>
          </a:p>
        </p:txBody>
      </p:sp>
      <p:sp>
        <p:nvSpPr>
          <p:cNvPr id="6" name="Holder 6"/>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pPr fontAlgn="auto">
              <a:spcBef>
                <a:spcPts val="0"/>
              </a:spcBef>
              <a:spcAft>
                <a:spcPts val="0"/>
              </a:spcAft>
            </a:pPr>
            <a:fld id="{1D8BD707-D9CF-40AE-B4C6-C98DA3205C09}" type="datetimeFigureOut">
              <a:rPr lang="en-US">
                <a:solidFill>
                  <a:srgbClr val="000000">
                    <a:tint val="75000"/>
                  </a:srgbClr>
                </a:solidFill>
                <a:latin typeface="Georgia"/>
              </a:rPr>
              <a:pPr fontAlgn="auto">
                <a:spcBef>
                  <a:spcPts val="0"/>
                </a:spcBef>
                <a:spcAft>
                  <a:spcPts val="0"/>
                </a:spcAft>
              </a:pPr>
              <a:t>2/4/2015</a:t>
            </a:fld>
            <a:endParaRPr lang="en-US">
              <a:solidFill>
                <a:srgbClr val="000000">
                  <a:tint val="75000"/>
                </a:srgbClr>
              </a:solidFill>
              <a:latin typeface="Georgia"/>
            </a:endParaRPr>
          </a:p>
        </p:txBody>
      </p:sp>
      <p:sp>
        <p:nvSpPr>
          <p:cNvPr id="7" name="Holder 7"/>
          <p:cNvSpPr>
            <a:spLocks noGrp="1"/>
          </p:cNvSpPr>
          <p:nvPr>
            <p:ph type="sldNum" sz="quarter" idx="7"/>
          </p:nvPr>
        </p:nvSpPr>
        <p:spPr>
          <a:xfrm>
            <a:off x="8802343" y="6613861"/>
            <a:ext cx="294640" cy="228600"/>
          </a:xfrm>
          <a:prstGeom prst="rect">
            <a:avLst/>
          </a:prstGeom>
        </p:spPr>
        <p:txBody>
          <a:bodyPr lIns="0" tIns="0" rIns="0" bIns="0"/>
          <a:lstStyle>
            <a:lvl1pPr>
              <a:defRPr sz="1600" b="0" i="1">
                <a:solidFill>
                  <a:schemeClr val="tx1"/>
                </a:solidFill>
                <a:latin typeface="Calibri"/>
                <a:cs typeface="Calibri"/>
              </a:defRPr>
            </a:lvl1pPr>
          </a:lstStyle>
          <a:p>
            <a:pPr marL="25400" fontAlgn="auto">
              <a:spcBef>
                <a:spcPts val="0"/>
              </a:spcBef>
              <a:spcAft>
                <a:spcPts val="0"/>
              </a:spcAft>
            </a:pPr>
            <a:fld id="{81D60167-4931-47E6-BA6A-407CBD079E47}" type="slidenum">
              <a:rPr spc="-10" dirty="0">
                <a:solidFill>
                  <a:srgbClr val="000000"/>
                </a:solidFill>
              </a:rPr>
              <a:pPr marL="25400" fontAlgn="auto">
                <a:spcBef>
                  <a:spcPts val="0"/>
                </a:spcBef>
                <a:spcAft>
                  <a:spcPts val="0"/>
                </a:spcAft>
              </a:pPr>
              <a:t>‹#›</a:t>
            </a:fld>
            <a:endParaRPr spc="-10" dirty="0">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7B253F-FD25-4506-A0D0-E11C43F3DFF4}" type="datetimeFigureOut">
              <a:rPr lang="en-US" smtClean="0">
                <a:solidFill>
                  <a:prstClr val="black">
                    <a:tint val="75000"/>
                  </a:prstClr>
                </a:solidFill>
              </a:rPr>
              <a:pPr/>
              <a:t>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F3DEFB-4A84-4136-B925-50671B714D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94290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7B253F-FD25-4506-A0D0-E11C43F3DFF4}" type="datetimeFigureOut">
              <a:rPr lang="en-US" smtClean="0">
                <a:solidFill>
                  <a:prstClr val="black">
                    <a:tint val="75000"/>
                  </a:prstClr>
                </a:solidFill>
              </a:rPr>
              <a:pPr/>
              <a:t>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F3DEFB-4A84-4136-B925-50671B714D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21015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7B253F-FD25-4506-A0D0-E11C43F3DFF4}" type="datetimeFigureOut">
              <a:rPr lang="en-US" smtClean="0">
                <a:solidFill>
                  <a:prstClr val="black">
                    <a:tint val="75000"/>
                  </a:prstClr>
                </a:solidFill>
              </a:rPr>
              <a:pPr/>
              <a:t>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F3DEFB-4A84-4136-B925-50671B714D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43707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7B253F-FD25-4506-A0D0-E11C43F3DFF4}" type="datetimeFigureOut">
              <a:rPr lang="en-US" smtClean="0">
                <a:solidFill>
                  <a:prstClr val="black">
                    <a:tint val="75000"/>
                  </a:prstClr>
                </a:solidFill>
              </a:rPr>
              <a:pPr/>
              <a:t>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F3DEFB-4A84-4136-B925-50671B714D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0185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7B253F-FD25-4506-A0D0-E11C43F3DFF4}" type="datetimeFigureOut">
              <a:rPr lang="en-US" smtClean="0">
                <a:solidFill>
                  <a:prstClr val="black">
                    <a:tint val="75000"/>
                  </a:prstClr>
                </a:solidFill>
              </a:rPr>
              <a:pPr/>
              <a:t>2/4/2015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7F3DEFB-4A84-4136-B925-50671B714D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73348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7B253F-FD25-4506-A0D0-E11C43F3DFF4}" type="datetimeFigureOut">
              <a:rPr lang="en-US" smtClean="0">
                <a:solidFill>
                  <a:prstClr val="black">
                    <a:tint val="75000"/>
                  </a:prstClr>
                </a:solidFill>
              </a:rPr>
              <a:pPr/>
              <a:t>2/4/2015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7F3DEFB-4A84-4136-B925-50671B714D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8382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7B253F-FD25-4506-A0D0-E11C43F3DFF4}" type="datetimeFigureOut">
              <a:rPr lang="en-US" smtClean="0">
                <a:solidFill>
                  <a:prstClr val="black">
                    <a:tint val="75000"/>
                  </a:prstClr>
                </a:solidFill>
              </a:rPr>
              <a:pPr/>
              <a:t>2/4/2015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7F3DEFB-4A84-4136-B925-50671B714D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4120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7B253F-FD25-4506-A0D0-E11C43F3DFF4}" type="datetimeFigureOut">
              <a:rPr lang="en-US" smtClean="0">
                <a:solidFill>
                  <a:prstClr val="black">
                    <a:tint val="75000"/>
                  </a:prstClr>
                </a:solidFill>
              </a:rPr>
              <a:pPr/>
              <a:t>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F3DEFB-4A84-4136-B925-50671B714D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1922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3" name="Rectangle 2"/>
          <p:cNvSpPr/>
          <p:nvPr userDrawn="1"/>
        </p:nvSpPr>
        <p:spPr bwMode="auto">
          <a:xfrm>
            <a:off x="0" y="0"/>
            <a:ext cx="9144000" cy="6019800"/>
          </a:xfrm>
          <a:prstGeom prst="rect">
            <a:avLst/>
          </a:prstGeom>
          <a:gradFill flip="none" rotWithShape="1">
            <a:gsLst>
              <a:gs pos="0">
                <a:srgbClr val="003F72"/>
              </a:gs>
              <a:gs pos="100000">
                <a:schemeClr val="bg1"/>
              </a:gs>
              <a:gs pos="100000">
                <a:schemeClr val="accent1">
                  <a:tint val="23500"/>
                  <a:satMod val="160000"/>
                </a:schemeClr>
              </a:gs>
            </a:gsLst>
            <a:lin ang="5400000" scaled="1"/>
            <a:tileRect/>
          </a:gradFill>
          <a:ln w="9525" cap="flat" cmpd="sng" algn="ctr">
            <a:noFill/>
            <a:prstDash val="solid"/>
            <a:round/>
            <a:headEnd type="none" w="med" len="med"/>
            <a:tailEnd type="none" w="med" len="med"/>
          </a:ln>
          <a:effectLst/>
        </p:spPr>
        <p:txBody>
          <a:bodyPr/>
          <a:lstStyle/>
          <a:p>
            <a:pPr algn="ctr" fontAlgn="auto">
              <a:spcBef>
                <a:spcPts val="0"/>
              </a:spcBef>
              <a:spcAft>
                <a:spcPts val="0"/>
              </a:spcAft>
              <a:buClr>
                <a:srgbClr val="97233F"/>
              </a:buClr>
              <a:buFont typeface="Arial" charset="0"/>
              <a:buNone/>
              <a:defRPr/>
            </a:pPr>
            <a:endParaRPr lang="en-US" dirty="0">
              <a:latin typeface="+mn-lt"/>
            </a:endParaRPr>
          </a:p>
        </p:txBody>
      </p:sp>
      <p:pic>
        <p:nvPicPr>
          <p:cNvPr id="4" name="Picture 21" descr="HP2020 Map_PP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5113" y="2160588"/>
            <a:ext cx="6069012"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HP2020_logo.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827" y="6229350"/>
            <a:ext cx="101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Document Logo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43936" y="6019800"/>
            <a:ext cx="1477963"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56616"/>
            <a:ext cx="8229600" cy="1161288"/>
          </a:xfrm>
          <a:prstGeom prst="rect">
            <a:avLst/>
          </a:prstGeom>
        </p:spPr>
        <p:txBody>
          <a:bodyPr anchor="b"/>
          <a:lstStyle>
            <a:lvl1pPr algn="ctr">
              <a:defRPr sz="3200" b="1" cap="none">
                <a:solidFill>
                  <a:srgbClr val="FADA63"/>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799208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7B253F-FD25-4506-A0D0-E11C43F3DFF4}" type="datetimeFigureOut">
              <a:rPr lang="en-US" smtClean="0">
                <a:solidFill>
                  <a:prstClr val="black">
                    <a:tint val="75000"/>
                  </a:prstClr>
                </a:solidFill>
              </a:rPr>
              <a:pPr/>
              <a:t>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F3DEFB-4A84-4136-B925-50671B714D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9014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7B253F-FD25-4506-A0D0-E11C43F3DFF4}" type="datetimeFigureOut">
              <a:rPr lang="en-US" smtClean="0">
                <a:solidFill>
                  <a:prstClr val="black">
                    <a:tint val="75000"/>
                  </a:prstClr>
                </a:solidFill>
              </a:rPr>
              <a:pPr/>
              <a:t>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F3DEFB-4A84-4136-B925-50671B714D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12177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7B253F-FD25-4506-A0D0-E11C43F3DFF4}" type="datetimeFigureOut">
              <a:rPr lang="en-US" smtClean="0">
                <a:solidFill>
                  <a:prstClr val="black">
                    <a:tint val="75000"/>
                  </a:prstClr>
                </a:solidFill>
              </a:rPr>
              <a:pPr/>
              <a:t>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F3DEFB-4A84-4136-B925-50671B714D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08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70648" cy="1066800"/>
          </a:xfrm>
        </p:spPr>
        <p:txBody>
          <a:bodyPr/>
          <a:lstStyle>
            <a:lvl1pPr>
              <a:defRPr sz="3200" b="0">
                <a:solidFill>
                  <a:srgbClr val="003F72"/>
                </a:solidFill>
                <a:latin typeface="Arial Black"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600200" y="1676400"/>
            <a:ext cx="7086600" cy="4672584"/>
          </a:xfrm>
        </p:spPr>
        <p:txBody>
          <a:bodyPr/>
          <a:lstStyle>
            <a:lvl1pPr>
              <a:defRPr sz="2400">
                <a:latin typeface="Calibri" pitchFamily="34" charset="0"/>
                <a:cs typeface="Arial" pitchFamily="34" charset="0"/>
              </a:defRPr>
            </a:lvl1pPr>
            <a:lvl2pPr>
              <a:defRPr sz="2400">
                <a:latin typeface="Calibri" pitchFamily="34" charset="0"/>
                <a:cs typeface="Arial" pitchFamily="34" charset="0"/>
              </a:defRPr>
            </a:lvl2pPr>
            <a:lvl3pPr>
              <a:defRPr sz="2400">
                <a:latin typeface="Calibri" pitchFamily="34" charset="0"/>
                <a:cs typeface="Arial" pitchFamily="34" charset="0"/>
              </a:defRPr>
            </a:lvl3pPr>
            <a:lvl4pPr>
              <a:defRPr sz="2400">
                <a:latin typeface="Calibri" pitchFamily="34" charset="0"/>
                <a:cs typeface="Arial" pitchFamily="34" charset="0"/>
              </a:defRPr>
            </a:lvl4pPr>
            <a:lvl5pPr>
              <a:defRPr sz="2400">
                <a:latin typeface="Calibri"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23ACCA3C-8B4D-4E5F-9739-C0256768D8A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5322318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23ACCA3C-8B4D-4E5F-9739-C0256768D8A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3463756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3687" y="152400"/>
            <a:ext cx="7275513" cy="1066800"/>
          </a:xfrm>
        </p:spPr>
        <p:txBody>
          <a:bodyPr anchor="b"/>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4724400" y="1676400"/>
            <a:ext cx="4114800" cy="4449763"/>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563687" y="1676400"/>
            <a:ext cx="3008313" cy="4449763"/>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23ACCA3C-8B4D-4E5F-9739-C0256768D8A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1076802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970712" cy="566738"/>
          </a:xfrm>
        </p:spPr>
        <p:txBody>
          <a:bodyPr anchor="b"/>
          <a:lstStyle>
            <a:lvl1pPr algn="l">
              <a:defRPr sz="2400" b="0">
                <a:solidFill>
                  <a:srgbClr val="003F7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69707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6970712"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23ACCA3C-8B4D-4E5F-9739-C0256768D8A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0343020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67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65514" y="1676400"/>
            <a:ext cx="7239000" cy="4897438"/>
          </a:xfrm>
        </p:spPr>
        <p:txBody>
          <a:bodyPr/>
          <a:lstStyle/>
          <a:p>
            <a:pPr lvl="0"/>
            <a:endParaRPr lang="en-US" noProof="0"/>
          </a:p>
        </p:txBody>
      </p:sp>
      <p:sp>
        <p:nvSpPr>
          <p:cNvPr id="4"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23ACCA3C-8B4D-4E5F-9739-C0256768D8A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5623828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3" name="Rectangle 2"/>
          <p:cNvSpPr/>
          <p:nvPr userDrawn="1"/>
        </p:nvSpPr>
        <p:spPr bwMode="auto">
          <a:xfrm>
            <a:off x="0" y="0"/>
            <a:ext cx="9144000" cy="6019800"/>
          </a:xfrm>
          <a:prstGeom prst="rect">
            <a:avLst/>
          </a:prstGeom>
          <a:gradFill flip="none" rotWithShape="1">
            <a:gsLst>
              <a:gs pos="0">
                <a:srgbClr val="003F72"/>
              </a:gs>
              <a:gs pos="100000">
                <a:schemeClr val="bg1"/>
              </a:gs>
              <a:gs pos="100000">
                <a:schemeClr val="accent1">
                  <a:tint val="23500"/>
                  <a:satMod val="160000"/>
                </a:schemeClr>
              </a:gs>
            </a:gsLst>
            <a:lin ang="5400000" scaled="1"/>
            <a:tileRect/>
          </a:gradFill>
          <a:ln w="9525" cap="flat" cmpd="sng" algn="ctr">
            <a:noFill/>
            <a:prstDash val="solid"/>
            <a:round/>
            <a:headEnd type="none" w="med" len="med"/>
            <a:tailEnd type="none" w="med" len="med"/>
          </a:ln>
          <a:effectLst/>
        </p:spPr>
        <p:txBody>
          <a:bodyPr/>
          <a:lstStyle/>
          <a:p>
            <a:pPr algn="ctr" fontAlgn="auto">
              <a:spcBef>
                <a:spcPts val="0"/>
              </a:spcBef>
              <a:spcAft>
                <a:spcPts val="0"/>
              </a:spcAft>
              <a:buClr>
                <a:srgbClr val="97233F"/>
              </a:buClr>
              <a:buFont typeface="Arial" charset="0"/>
              <a:buNone/>
              <a:defRPr/>
            </a:pPr>
            <a:endParaRPr lang="en-US" dirty="0">
              <a:solidFill>
                <a:srgbClr val="000000"/>
              </a:solidFill>
              <a:latin typeface="Georgia"/>
            </a:endParaRPr>
          </a:p>
        </p:txBody>
      </p:sp>
      <p:pic>
        <p:nvPicPr>
          <p:cNvPr id="4" name="Picture 21" descr="HP2020 Map_PP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5113" y="2160588"/>
            <a:ext cx="6069012"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HP2020_logo.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825" y="6229350"/>
            <a:ext cx="101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Document Logo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43800" y="6019800"/>
            <a:ext cx="1477963"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56616"/>
            <a:ext cx="8229600" cy="1161288"/>
          </a:xfrm>
          <a:prstGeom prst="rect">
            <a:avLst/>
          </a:prstGeom>
        </p:spPr>
        <p:txBody>
          <a:bodyPr anchor="b"/>
          <a:lstStyle>
            <a:lvl1pPr algn="ctr">
              <a:defRPr sz="3200" b="1" cap="none">
                <a:solidFill>
                  <a:srgbClr val="FADA63"/>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469331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70648" cy="1066800"/>
          </a:xfrm>
        </p:spPr>
        <p:txBody>
          <a:bodyPr/>
          <a:lstStyle>
            <a:lvl1pPr>
              <a:defRPr sz="3200" b="0">
                <a:solidFill>
                  <a:srgbClr val="003F72"/>
                </a:solidFill>
                <a:latin typeface="Arial Black"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600200" y="1676400"/>
            <a:ext cx="7086600" cy="4672584"/>
          </a:xfrm>
        </p:spPr>
        <p:txBody>
          <a:bodyPr/>
          <a:lstStyle>
            <a:lvl1pPr>
              <a:defRPr sz="2400">
                <a:latin typeface="Calibri" pitchFamily="34" charset="0"/>
                <a:cs typeface="Arial" pitchFamily="34" charset="0"/>
              </a:defRPr>
            </a:lvl1pPr>
            <a:lvl2pPr>
              <a:defRPr sz="2400">
                <a:latin typeface="Calibri" pitchFamily="34" charset="0"/>
                <a:cs typeface="Arial" pitchFamily="34" charset="0"/>
              </a:defRPr>
            </a:lvl2pPr>
            <a:lvl3pPr>
              <a:defRPr sz="2400">
                <a:latin typeface="Calibri" pitchFamily="34" charset="0"/>
                <a:cs typeface="Arial" pitchFamily="34" charset="0"/>
              </a:defRPr>
            </a:lvl3pPr>
            <a:lvl4pPr>
              <a:defRPr sz="2400">
                <a:latin typeface="Calibri" pitchFamily="34" charset="0"/>
                <a:cs typeface="Arial" pitchFamily="34" charset="0"/>
              </a:defRPr>
            </a:lvl4pPr>
            <a:lvl5pPr>
              <a:defRPr sz="2400">
                <a:latin typeface="Calibri"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16057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6292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843752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1597152" y="1600200"/>
            <a:ext cx="3584448" cy="4953000"/>
          </a:xfrm>
        </p:spPr>
        <p:txBody>
          <a:bodyPr/>
          <a:lstStyle>
            <a:lvl1pPr>
              <a:defRPr sz="2000">
                <a:latin typeface="Tahoma" panose="020B0604030504040204" pitchFamily="34" charset="0"/>
                <a:ea typeface="Tahoma" panose="020B0604030504040204" pitchFamily="34" charset="0"/>
                <a:cs typeface="Tahoma" panose="020B0604030504040204" pitchFamily="34" charset="0"/>
              </a:defRPr>
            </a:lvl1pPr>
            <a:lvl2pPr>
              <a:defRPr sz="2000">
                <a:latin typeface="Tahoma" panose="020B0604030504040204" pitchFamily="34" charset="0"/>
                <a:ea typeface="Tahoma" panose="020B0604030504040204" pitchFamily="34" charset="0"/>
                <a:cs typeface="Tahoma" panose="020B0604030504040204" pitchFamily="34" charset="0"/>
              </a:defRPr>
            </a:lvl2pPr>
            <a:lvl3pPr>
              <a:defRPr sz="2000">
                <a:latin typeface="Tahoma" panose="020B0604030504040204" pitchFamily="34" charset="0"/>
                <a:ea typeface="Tahoma" panose="020B0604030504040204" pitchFamily="34" charset="0"/>
                <a:cs typeface="Tahoma" panose="020B0604030504040204" pitchFamily="34" charset="0"/>
              </a:defRPr>
            </a:lvl3pPr>
            <a:lvl4pPr>
              <a:defRPr sz="2000">
                <a:latin typeface="Tahoma" panose="020B0604030504040204" pitchFamily="34" charset="0"/>
                <a:ea typeface="Tahoma" panose="020B0604030504040204" pitchFamily="34" charset="0"/>
                <a:cs typeface="Tahoma" panose="020B0604030504040204" pitchFamily="34" charset="0"/>
              </a:defRPr>
            </a:lvl4pPr>
            <a:lvl5pPr>
              <a:defRPr sz="2000">
                <a:latin typeface="Tahoma" panose="020B0604030504040204" pitchFamily="34" charset="0"/>
                <a:ea typeface="Tahoma" panose="020B0604030504040204" pitchFamily="34" charset="0"/>
                <a:cs typeface="Tahoma" panose="020B060403050404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486400" y="1600200"/>
            <a:ext cx="3584448" cy="4953000"/>
          </a:xfrm>
        </p:spPr>
        <p:txBody>
          <a:bodyPr/>
          <a:lstStyle>
            <a:lvl1pPr>
              <a:defRPr sz="2000">
                <a:latin typeface="Tahoma" panose="020B0604030504040204" pitchFamily="34" charset="0"/>
                <a:ea typeface="Tahoma" panose="020B0604030504040204" pitchFamily="34" charset="0"/>
                <a:cs typeface="Tahoma" panose="020B0604030504040204" pitchFamily="34" charset="0"/>
              </a:defRPr>
            </a:lvl1pPr>
            <a:lvl2pPr>
              <a:defRPr sz="2000">
                <a:latin typeface="Tahoma" panose="020B0604030504040204" pitchFamily="34" charset="0"/>
                <a:ea typeface="Tahoma" panose="020B0604030504040204" pitchFamily="34" charset="0"/>
                <a:cs typeface="Tahoma" panose="020B0604030504040204" pitchFamily="34" charset="0"/>
              </a:defRPr>
            </a:lvl2pPr>
            <a:lvl3pPr>
              <a:defRPr sz="2000">
                <a:latin typeface="Tahoma" panose="020B0604030504040204" pitchFamily="34" charset="0"/>
                <a:ea typeface="Tahoma" panose="020B0604030504040204" pitchFamily="34" charset="0"/>
                <a:cs typeface="Tahoma" panose="020B0604030504040204" pitchFamily="34" charset="0"/>
              </a:defRPr>
            </a:lvl3pPr>
            <a:lvl4pPr>
              <a:defRPr sz="2000">
                <a:latin typeface="Tahoma" panose="020B0604030504040204" pitchFamily="34" charset="0"/>
                <a:ea typeface="Tahoma" panose="020B0604030504040204" pitchFamily="34" charset="0"/>
                <a:cs typeface="Tahoma" panose="020B0604030504040204" pitchFamily="34" charset="0"/>
              </a:defRPr>
            </a:lvl4pPr>
            <a:lvl5pPr>
              <a:defRPr sz="2000">
                <a:latin typeface="Tahoma" panose="020B0604030504040204" pitchFamily="34" charset="0"/>
                <a:ea typeface="Tahoma" panose="020B0604030504040204" pitchFamily="34" charset="0"/>
                <a:cs typeface="Tahoma" panose="020B060403050404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235074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67600" cy="106984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01576" y="1687514"/>
            <a:ext cx="35800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1576" y="2327275"/>
            <a:ext cx="3580024" cy="430212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486400" y="1687514"/>
            <a:ext cx="3581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86400" y="2327275"/>
            <a:ext cx="3581400" cy="430212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87917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7011036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0830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3687" y="152400"/>
            <a:ext cx="7275513" cy="1066800"/>
          </a:xfrm>
        </p:spPr>
        <p:txBody>
          <a:bodyPr anchor="b"/>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4724400" y="1676400"/>
            <a:ext cx="4114800" cy="4449763"/>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563687" y="1676400"/>
            <a:ext cx="3008313" cy="4449763"/>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6993055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970712" cy="566738"/>
          </a:xfrm>
        </p:spPr>
        <p:txBody>
          <a:bodyPr anchor="b"/>
          <a:lstStyle>
            <a:lvl1pPr algn="l">
              <a:defRPr sz="2400" b="0">
                <a:solidFill>
                  <a:srgbClr val="003F7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69707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6970712"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859390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235346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655762"/>
            <a:ext cx="2057400" cy="5049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1655762"/>
            <a:ext cx="5105400" cy="5049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23539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74241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0328" y="152400"/>
            <a:ext cx="7470775" cy="10668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600200" y="1673229"/>
            <a:ext cx="7315200" cy="4879975"/>
          </a:xfrm>
          <a:prstGeom prst="rect">
            <a:avLst/>
          </a:prstGeom>
        </p:spPr>
        <p:txBody>
          <a:bodyPr/>
          <a:lstStyle/>
          <a:p>
            <a:pPr lvl="0"/>
            <a:endParaRPr lang="en-US" noProof="0"/>
          </a:p>
        </p:txBody>
      </p:sp>
    </p:spTree>
    <p:extLst>
      <p:ext uri="{BB962C8B-B14F-4D97-AF65-F5344CB8AC3E}">
        <p14:creationId xmlns:p14="http://schemas.microsoft.com/office/powerpoint/2010/main" val="40416689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70775"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00200" y="1673225"/>
            <a:ext cx="7315200" cy="4879975"/>
          </a:xfrm>
        </p:spPr>
        <p:txBody>
          <a:bodyPr/>
          <a:lstStyle/>
          <a:p>
            <a:pPr lvl="0"/>
            <a:endParaRPr lang="en-US" noProof="0" dirty="0"/>
          </a:p>
        </p:txBody>
      </p:sp>
    </p:spTree>
    <p:extLst>
      <p:ext uri="{BB962C8B-B14F-4D97-AF65-F5344CB8AC3E}">
        <p14:creationId xmlns:p14="http://schemas.microsoft.com/office/powerpoint/2010/main" val="20318430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3" name="Rectangle 2"/>
          <p:cNvSpPr/>
          <p:nvPr userDrawn="1"/>
        </p:nvSpPr>
        <p:spPr bwMode="auto">
          <a:xfrm>
            <a:off x="0" y="0"/>
            <a:ext cx="9144000" cy="6019800"/>
          </a:xfrm>
          <a:prstGeom prst="rect">
            <a:avLst/>
          </a:prstGeom>
          <a:gradFill flip="none" rotWithShape="1">
            <a:gsLst>
              <a:gs pos="0">
                <a:srgbClr val="003F72"/>
              </a:gs>
              <a:gs pos="100000">
                <a:schemeClr val="bg1"/>
              </a:gs>
              <a:gs pos="100000">
                <a:schemeClr val="accent1">
                  <a:tint val="23500"/>
                  <a:satMod val="160000"/>
                </a:schemeClr>
              </a:gs>
            </a:gsLst>
            <a:lin ang="5400000" scaled="1"/>
            <a:tileRect/>
          </a:gradFill>
          <a:ln w="9525" cap="flat" cmpd="sng" algn="ctr">
            <a:noFill/>
            <a:prstDash val="solid"/>
            <a:round/>
            <a:headEnd type="none" w="med" len="med"/>
            <a:tailEnd type="none" w="med" len="med"/>
          </a:ln>
          <a:effectLst/>
        </p:spPr>
        <p:txBody>
          <a:bodyPr/>
          <a:lstStyle/>
          <a:p>
            <a:pPr algn="ctr">
              <a:buClr>
                <a:srgbClr val="97233F"/>
              </a:buClr>
              <a:buFont typeface="Arial" charset="0"/>
              <a:buNone/>
              <a:defRPr/>
            </a:pPr>
            <a:endParaRPr lang="en-US" b="1" dirty="0">
              <a:solidFill>
                <a:srgbClr val="000000"/>
              </a:solidFill>
              <a:latin typeface="Calibri" pitchFamily="34" charset="0"/>
              <a:ea typeface="ＭＳ Ｐゴシック" pitchFamily="-107" charset="-128"/>
            </a:endParaRPr>
          </a:p>
        </p:txBody>
      </p:sp>
      <p:pic>
        <p:nvPicPr>
          <p:cNvPr id="4" name="Picture 21" descr="HP2020 Map_PPT"/>
          <p:cNvPicPr>
            <a:picLocks noChangeAspect="1" noChangeArrowheads="1"/>
          </p:cNvPicPr>
          <p:nvPr userDrawn="1"/>
        </p:nvPicPr>
        <p:blipFill>
          <a:blip r:embed="rId2" cstate="print"/>
          <a:srcRect/>
          <a:stretch>
            <a:fillRect/>
          </a:stretch>
        </p:blipFill>
        <p:spPr bwMode="auto">
          <a:xfrm>
            <a:off x="1535113" y="2160588"/>
            <a:ext cx="6069012" cy="3859212"/>
          </a:xfrm>
          <a:prstGeom prst="rect">
            <a:avLst/>
          </a:prstGeom>
          <a:noFill/>
          <a:ln w="9525">
            <a:noFill/>
            <a:miter lim="800000"/>
            <a:headEnd/>
            <a:tailEnd/>
          </a:ln>
        </p:spPr>
      </p:pic>
      <p:pic>
        <p:nvPicPr>
          <p:cNvPr id="5" name="Picture 33" descr="HP2020_logo.png"/>
          <p:cNvPicPr>
            <a:picLocks noChangeAspect="1"/>
          </p:cNvPicPr>
          <p:nvPr userDrawn="1"/>
        </p:nvPicPr>
        <p:blipFill>
          <a:blip r:embed="rId3" cstate="print"/>
          <a:srcRect/>
          <a:stretch>
            <a:fillRect/>
          </a:stretch>
        </p:blipFill>
        <p:spPr bwMode="auto">
          <a:xfrm>
            <a:off x="123825" y="6229350"/>
            <a:ext cx="1019175" cy="476250"/>
          </a:xfrm>
          <a:prstGeom prst="rect">
            <a:avLst/>
          </a:prstGeom>
          <a:noFill/>
          <a:ln w="9525">
            <a:noFill/>
            <a:miter lim="800000"/>
            <a:headEnd/>
            <a:tailEnd/>
          </a:ln>
        </p:spPr>
      </p:pic>
      <p:pic>
        <p:nvPicPr>
          <p:cNvPr id="6" name="Picture 12" descr="Document Logos"/>
          <p:cNvPicPr>
            <a:picLocks noChangeAspect="1" noChangeArrowheads="1"/>
          </p:cNvPicPr>
          <p:nvPr userDrawn="1"/>
        </p:nvPicPr>
        <p:blipFill>
          <a:blip r:embed="rId4" cstate="print"/>
          <a:srcRect/>
          <a:stretch>
            <a:fillRect/>
          </a:stretch>
        </p:blipFill>
        <p:spPr bwMode="auto">
          <a:xfrm>
            <a:off x="7543800" y="6019800"/>
            <a:ext cx="1477963" cy="744538"/>
          </a:xfrm>
          <a:prstGeom prst="rect">
            <a:avLst/>
          </a:prstGeom>
          <a:noFill/>
          <a:ln w="9525">
            <a:noFill/>
            <a:miter lim="800000"/>
            <a:headEnd/>
            <a:tailEnd/>
          </a:ln>
        </p:spPr>
      </p:pic>
      <p:sp>
        <p:nvSpPr>
          <p:cNvPr id="2" name="Title 1"/>
          <p:cNvSpPr>
            <a:spLocks noGrp="1"/>
          </p:cNvSpPr>
          <p:nvPr>
            <p:ph type="title"/>
          </p:nvPr>
        </p:nvSpPr>
        <p:spPr>
          <a:xfrm>
            <a:off x="457200" y="356616"/>
            <a:ext cx="8229600" cy="1161288"/>
          </a:xfrm>
        </p:spPr>
        <p:txBody>
          <a:bodyPr anchor="b"/>
          <a:lstStyle>
            <a:lvl1pPr algn="ctr">
              <a:defRPr sz="3200" b="1" cap="none">
                <a:solidFill>
                  <a:srgbClr val="FADA63"/>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9374342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Data chart with floating legend items">
    <p:spTree>
      <p:nvGrpSpPr>
        <p:cNvPr id="1" name=""/>
        <p:cNvGrpSpPr/>
        <p:nvPr/>
      </p:nvGrpSpPr>
      <p:grpSpPr>
        <a:xfrm>
          <a:off x="0" y="0"/>
          <a:ext cx="0" cy="0"/>
          <a:chOff x="0" y="0"/>
          <a:chExt cx="0" cy="0"/>
        </a:xfrm>
      </p:grpSpPr>
      <p:sp>
        <p:nvSpPr>
          <p:cNvPr id="9" name="Chart Placeholder 8"/>
          <p:cNvSpPr>
            <a:spLocks noGrp="1"/>
          </p:cNvSpPr>
          <p:nvPr>
            <p:ph type="chart" sz="quarter" idx="14"/>
          </p:nvPr>
        </p:nvSpPr>
        <p:spPr>
          <a:xfrm>
            <a:off x="-1" y="570368"/>
            <a:ext cx="9134945" cy="4861711"/>
          </a:xfrm>
        </p:spPr>
        <p:txBody>
          <a:bodyPr/>
          <a:lstStyle/>
          <a:p>
            <a:endParaRPr lang="en-US" dirty="0"/>
          </a:p>
        </p:txBody>
      </p:sp>
      <p:sp>
        <p:nvSpPr>
          <p:cNvPr id="10" name="Title 9"/>
          <p:cNvSpPr>
            <a:spLocks noGrp="1"/>
          </p:cNvSpPr>
          <p:nvPr>
            <p:ph type="title"/>
          </p:nvPr>
        </p:nvSpPr>
        <p:spPr>
          <a:xfrm>
            <a:off x="457200" y="3048"/>
            <a:ext cx="8229600" cy="567320"/>
          </a:xfrm>
        </p:spPr>
        <p:txBody>
          <a:bodyPr>
            <a:noAutofit/>
          </a:bodyPr>
          <a:lstStyle>
            <a:lvl1pPr>
              <a:defRPr sz="3200"/>
            </a:lvl1pPr>
          </a:lstStyle>
          <a:p>
            <a:r>
              <a:rPr lang="en-US" dirty="0" smtClean="0"/>
              <a:t>Click to edit Master title style</a:t>
            </a:r>
            <a:endParaRPr lang="en-US" dirty="0"/>
          </a:p>
        </p:txBody>
      </p:sp>
      <p:sp>
        <p:nvSpPr>
          <p:cNvPr id="22" name="Text Placeholder 6"/>
          <p:cNvSpPr>
            <a:spLocks noGrp="1"/>
          </p:cNvSpPr>
          <p:nvPr>
            <p:ph type="body" sz="quarter" idx="25" hasCustomPrompt="1"/>
          </p:nvPr>
        </p:nvSpPr>
        <p:spPr>
          <a:xfrm>
            <a:off x="7179398" y="686567"/>
            <a:ext cx="1964603" cy="336486"/>
          </a:xfrm>
        </p:spPr>
        <p:txBody>
          <a:bodyPr>
            <a:noAutofit/>
          </a:bodyPr>
          <a:lstStyle>
            <a:lvl1pPr marL="0">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Direction desired</a:t>
            </a:r>
            <a:endParaRPr lang="en-US" dirty="0"/>
          </a:p>
        </p:txBody>
      </p:sp>
      <p:sp>
        <p:nvSpPr>
          <p:cNvPr id="3" name="Text Placeholder 2"/>
          <p:cNvSpPr>
            <a:spLocks noGrp="1"/>
          </p:cNvSpPr>
          <p:nvPr>
            <p:ph type="body" sz="quarter" idx="17" hasCustomPrompt="1"/>
          </p:nvPr>
        </p:nvSpPr>
        <p:spPr>
          <a:xfrm>
            <a:off x="8142051" y="2552699"/>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a:t>
            </a:r>
            <a:endParaRPr lang="en-US" dirty="0"/>
          </a:p>
        </p:txBody>
      </p:sp>
      <p:sp>
        <p:nvSpPr>
          <p:cNvPr id="15" name="Text Placeholder 2"/>
          <p:cNvSpPr>
            <a:spLocks noGrp="1"/>
          </p:cNvSpPr>
          <p:nvPr>
            <p:ph type="body" sz="quarter" idx="18" hasCustomPrompt="1"/>
          </p:nvPr>
        </p:nvSpPr>
        <p:spPr>
          <a:xfrm>
            <a:off x="8142052" y="2849954"/>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Legend2</a:t>
            </a:r>
            <a:endParaRPr lang="en-US" dirty="0"/>
          </a:p>
        </p:txBody>
      </p:sp>
      <p:sp>
        <p:nvSpPr>
          <p:cNvPr id="16" name="Text Placeholder 2"/>
          <p:cNvSpPr>
            <a:spLocks noGrp="1"/>
          </p:cNvSpPr>
          <p:nvPr>
            <p:ph type="body" sz="quarter" idx="19" hasCustomPrompt="1"/>
          </p:nvPr>
        </p:nvSpPr>
        <p:spPr>
          <a:xfrm>
            <a:off x="8142051" y="3174370"/>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Legend3</a:t>
            </a:r>
            <a:endParaRPr lang="en-US" dirty="0"/>
          </a:p>
        </p:txBody>
      </p:sp>
      <p:sp>
        <p:nvSpPr>
          <p:cNvPr id="17" name="Text Placeholder 2"/>
          <p:cNvSpPr>
            <a:spLocks noGrp="1"/>
          </p:cNvSpPr>
          <p:nvPr>
            <p:ph type="body" sz="quarter" idx="20" hasCustomPrompt="1"/>
          </p:nvPr>
        </p:nvSpPr>
        <p:spPr>
          <a:xfrm>
            <a:off x="8103140" y="3509348"/>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Legend4</a:t>
            </a:r>
            <a:endParaRPr lang="en-US" dirty="0"/>
          </a:p>
        </p:txBody>
      </p:sp>
      <p:sp>
        <p:nvSpPr>
          <p:cNvPr id="18" name="Text Placeholder 2"/>
          <p:cNvSpPr>
            <a:spLocks noGrp="1"/>
          </p:cNvSpPr>
          <p:nvPr>
            <p:ph type="body" sz="quarter" idx="21" hasCustomPrompt="1"/>
          </p:nvPr>
        </p:nvSpPr>
        <p:spPr>
          <a:xfrm>
            <a:off x="8122597" y="3888085"/>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Legend5</a:t>
            </a:r>
            <a:endParaRPr lang="en-US" dirty="0"/>
          </a:p>
        </p:txBody>
      </p:sp>
      <p:sp>
        <p:nvSpPr>
          <p:cNvPr id="19" name="Text Placeholder 2"/>
          <p:cNvSpPr>
            <a:spLocks noGrp="1"/>
          </p:cNvSpPr>
          <p:nvPr>
            <p:ph type="body" sz="quarter" idx="22" hasCustomPrompt="1"/>
          </p:nvPr>
        </p:nvSpPr>
        <p:spPr>
          <a:xfrm>
            <a:off x="8132324" y="4239661"/>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Legend6</a:t>
            </a:r>
            <a:endParaRPr lang="en-US" dirty="0"/>
          </a:p>
        </p:txBody>
      </p:sp>
      <p:sp>
        <p:nvSpPr>
          <p:cNvPr id="20" name="Text Placeholder 2"/>
          <p:cNvSpPr>
            <a:spLocks noGrp="1"/>
          </p:cNvSpPr>
          <p:nvPr>
            <p:ph type="body" sz="quarter" idx="23" hasCustomPrompt="1"/>
          </p:nvPr>
        </p:nvSpPr>
        <p:spPr>
          <a:xfrm>
            <a:off x="8142051" y="4610853"/>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Legend7</a:t>
            </a:r>
            <a:endParaRPr lang="en-US" dirty="0"/>
          </a:p>
        </p:txBody>
      </p:sp>
      <p:sp>
        <p:nvSpPr>
          <p:cNvPr id="21" name="Text Placeholder 2"/>
          <p:cNvSpPr>
            <a:spLocks noGrp="1"/>
          </p:cNvSpPr>
          <p:nvPr>
            <p:ph type="body" sz="quarter" idx="24" hasCustomPrompt="1"/>
          </p:nvPr>
        </p:nvSpPr>
        <p:spPr>
          <a:xfrm>
            <a:off x="8151779" y="4945832"/>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Legend8</a:t>
            </a:r>
            <a:endParaRPr lang="en-US" dirty="0"/>
          </a:p>
        </p:txBody>
      </p:sp>
      <p:sp>
        <p:nvSpPr>
          <p:cNvPr id="8"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7" name="Text Placeholder 6"/>
          <p:cNvSpPr>
            <a:spLocks noGrp="1"/>
          </p:cNvSpPr>
          <p:nvPr>
            <p:ph type="body" sz="quarter" idx="13" hasCustomPrompt="1"/>
          </p:nvPr>
        </p:nvSpPr>
        <p:spPr>
          <a:xfrm>
            <a:off x="0" y="6301211"/>
            <a:ext cx="7297093"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4" name="Text Placeholder 6"/>
          <p:cNvSpPr>
            <a:spLocks noGrp="1"/>
          </p:cNvSpPr>
          <p:nvPr>
            <p:ph type="body" sz="quarter" idx="16" hasCustomPrompt="1"/>
          </p:nvPr>
        </p:nvSpPr>
        <p:spPr>
          <a:xfrm>
            <a:off x="7306147" y="6310264"/>
            <a:ext cx="1122629" cy="547735"/>
          </a:xfrm>
          <a:ln w="12700">
            <a:noFill/>
          </a:ln>
        </p:spPr>
        <p:txBody>
          <a:bodyPr>
            <a:noAutofit/>
          </a:bodyPr>
          <a:lstStyle>
            <a:lvl1pPr marL="0">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13786" y="6295869"/>
            <a:ext cx="706169" cy="562131"/>
          </a:xfrm>
          <a:prstGeom prst="rect">
            <a:avLst/>
          </a:prstGeom>
        </p:spPr>
      </p:pic>
    </p:spTree>
    <p:extLst>
      <p:ext uri="{BB962C8B-B14F-4D97-AF65-F5344CB8AC3E}">
        <p14:creationId xmlns:p14="http://schemas.microsoft.com/office/powerpoint/2010/main" val="6584738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3140087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9" name="Rectangle 8"/>
          <p:cNvSpPr/>
          <p:nvPr userDrawn="1"/>
        </p:nvSpPr>
        <p:spPr bwMode="auto">
          <a:xfrm>
            <a:off x="0" y="76200"/>
            <a:ext cx="1371600" cy="1447800"/>
          </a:xfrm>
          <a:prstGeom prst="rect">
            <a:avLst/>
          </a:prstGeom>
          <a:gradFill>
            <a:gsLst>
              <a:gs pos="0">
                <a:srgbClr val="003F72"/>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3F72"/>
              </a:solidFill>
              <a:latin typeface="Arial" charset="0"/>
              <a:ea typeface="ＭＳ Ｐゴシック" pitchFamily="-107" charset="-128"/>
            </a:endParaRPr>
          </a:p>
        </p:txBody>
      </p:sp>
      <p:sp>
        <p:nvSpPr>
          <p:cNvPr id="10" name="Rectangle 9"/>
          <p:cNvSpPr/>
          <p:nvPr userDrawn="1"/>
        </p:nvSpPr>
        <p:spPr bwMode="auto">
          <a:xfrm>
            <a:off x="457200" y="1295400"/>
            <a:ext cx="8686800" cy="228600"/>
          </a:xfrm>
          <a:prstGeom prst="rect">
            <a:avLst/>
          </a:prstGeom>
          <a:gradFill>
            <a:gsLst>
              <a:gs pos="0">
                <a:srgbClr val="FADA63"/>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0000"/>
              </a:solidFill>
              <a:latin typeface="Arial" charset="0"/>
              <a:ea typeface="ＭＳ Ｐゴシック" pitchFamily="-107" charset="-128"/>
            </a:endParaRPr>
          </a:p>
        </p:txBody>
      </p:sp>
      <p:sp>
        <p:nvSpPr>
          <p:cNvPr id="11" name="Rectangle 19"/>
          <p:cNvSpPr>
            <a:spLocks noChangeArrowheads="1"/>
          </p:cNvSpPr>
          <p:nvPr userDrawn="1"/>
        </p:nvSpPr>
        <p:spPr bwMode="auto">
          <a:xfrm>
            <a:off x="0" y="0"/>
            <a:ext cx="9144000" cy="76200"/>
          </a:xfrm>
          <a:prstGeom prst="rect">
            <a:avLst/>
          </a:prstGeom>
          <a:solidFill>
            <a:srgbClr val="003F72"/>
          </a:solidFill>
          <a:ln w="9525">
            <a:noFill/>
            <a:round/>
            <a:headEnd/>
            <a:tailEnd/>
          </a:ln>
        </p:spPr>
        <p:txBody>
          <a:bodyPr/>
          <a:lstStyle/>
          <a:p>
            <a:pPr algn="ctr">
              <a:defRPr/>
            </a:pPr>
            <a:endParaRPr lang="en-US" dirty="0">
              <a:solidFill>
                <a:srgbClr val="003F72"/>
              </a:solidFill>
              <a:ea typeface="ＭＳ Ｐゴシック" charset="-128"/>
            </a:endParaRPr>
          </a:p>
        </p:txBody>
      </p:sp>
      <p:pic>
        <p:nvPicPr>
          <p:cNvPr id="12" name="Picture 15" descr="map.png"/>
          <p:cNvPicPr>
            <a:picLocks noChangeAspect="1"/>
          </p:cNvPicPr>
          <p:nvPr userDrawn="1"/>
        </p:nvPicPr>
        <p:blipFill>
          <a:blip r:embed="rId2" cstate="print"/>
          <a:srcRect b="32175"/>
          <a:stretch>
            <a:fillRect/>
          </a:stretch>
        </p:blipFill>
        <p:spPr bwMode="auto">
          <a:xfrm>
            <a:off x="152400" y="304800"/>
            <a:ext cx="1111250" cy="725488"/>
          </a:xfrm>
          <a:prstGeom prst="rect">
            <a:avLst/>
          </a:prstGeom>
          <a:noFill/>
          <a:ln w="9525">
            <a:noFill/>
            <a:miter lim="800000"/>
            <a:headEnd/>
            <a:tailEnd/>
          </a:ln>
        </p:spPr>
      </p:pic>
      <p:sp>
        <p:nvSpPr>
          <p:cNvPr id="13" name="Rectangle 12"/>
          <p:cNvSpPr/>
          <p:nvPr userDrawn="1"/>
        </p:nvSpPr>
        <p:spPr bwMode="auto">
          <a:xfrm>
            <a:off x="0" y="1295400"/>
            <a:ext cx="1371600" cy="4800600"/>
          </a:xfrm>
          <a:prstGeom prst="rect">
            <a:avLst/>
          </a:prstGeom>
          <a:gradFill>
            <a:gsLst>
              <a:gs pos="0">
                <a:srgbClr val="4FA98D"/>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0000"/>
              </a:solidFill>
              <a:latin typeface="Arial" charset="0"/>
              <a:ea typeface="ＭＳ Ｐゴシック" pitchFamily="-107" charset="-128"/>
            </a:endParaRPr>
          </a:p>
        </p:txBody>
      </p:sp>
      <p:sp>
        <p:nvSpPr>
          <p:cNvPr id="15" name="Content Placeholder 13"/>
          <p:cNvSpPr>
            <a:spLocks noGrp="1"/>
          </p:cNvSpPr>
          <p:nvPr>
            <p:ph sz="quarter" idx="14"/>
          </p:nvPr>
        </p:nvSpPr>
        <p:spPr>
          <a:xfrm>
            <a:off x="1355725" y="1447800"/>
            <a:ext cx="7788275" cy="4724400"/>
          </a:xfrm>
          <a:prstGeom prst="rect">
            <a:avLst/>
          </a:prstGeom>
        </p:spPr>
        <p:txBody>
          <a:bodyPr/>
          <a:lstStyle>
            <a:lvl1pPr marL="342900" indent="-342900">
              <a:buClr>
                <a:srgbClr val="C00000"/>
              </a:buClr>
              <a:buSzPct val="120000"/>
              <a:buFont typeface="Wingdings" pitchFamily="2" charset="2"/>
              <a:buChar char="§"/>
              <a:defRPr>
                <a:latin typeface="Tahoma" pitchFamily="34" charset="0"/>
                <a:ea typeface="Tahoma" pitchFamily="34" charset="0"/>
                <a:cs typeface="Tahoma" pitchFamily="34" charset="0"/>
              </a:defRPr>
            </a:lvl1pPr>
            <a:lvl2pPr>
              <a:defRPr>
                <a:latin typeface="Tahoma" pitchFamily="34" charset="0"/>
                <a:ea typeface="Tahoma" pitchFamily="34" charset="0"/>
                <a:cs typeface="Tahoma" pitchFamily="34" charset="0"/>
              </a:defRPr>
            </a:lvl2pPr>
            <a:lvl3pPr marL="1143000" indent="-228600">
              <a:buFont typeface="Wingdings" pitchFamily="2" charset="2"/>
              <a:buChar char="v"/>
              <a:defRPr>
                <a:latin typeface="Tahoma" pitchFamily="34" charset="0"/>
                <a:ea typeface="Tahoma" pitchFamily="34" charset="0"/>
                <a:cs typeface="Tahoma" pitchFamily="34" charset="0"/>
              </a:defRPr>
            </a:lvl3pPr>
            <a:lvl4pPr marL="1600200" indent="-228600">
              <a:buFont typeface="Arial" pitchFamily="34" charset="0"/>
              <a:buChar char="•"/>
              <a:defRPr>
                <a:latin typeface="Tahoma" pitchFamily="34" charset="0"/>
                <a:ea typeface="Tahoma" pitchFamily="34" charset="0"/>
                <a:cs typeface="Tahoma" pitchFamily="34" charset="0"/>
              </a:defRPr>
            </a:lvl4pPr>
            <a:lvl5pPr>
              <a:defRPr>
                <a:latin typeface="Tahoma" pitchFamily="34" charset="0"/>
                <a:ea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5"/>
          </p:nvPr>
        </p:nvSpPr>
        <p:spPr>
          <a:xfrm>
            <a:off x="8534400" y="6492503"/>
            <a:ext cx="609600" cy="365125"/>
          </a:xfrm>
          <a:prstGeom prst="rect">
            <a:avLst/>
          </a:prstGeom>
        </p:spPr>
        <p:txBody>
          <a:bodyPr/>
          <a:lstStyle/>
          <a:p>
            <a:pPr fontAlgn="auto">
              <a:spcBef>
                <a:spcPts val="0"/>
              </a:spcBef>
              <a:spcAft>
                <a:spcPts val="0"/>
              </a:spcAft>
            </a:pPr>
            <a:fld id="{F8ECAD15-DF40-4D57-8D99-2197AD37FB1A}" type="slidenum">
              <a:rPr lang="en-US" smtClean="0">
                <a:solidFill>
                  <a:srgbClr val="000000"/>
                </a:solidFill>
                <a:latin typeface="Georgia"/>
              </a:rPr>
              <a:pPr fontAlgn="auto">
                <a:spcBef>
                  <a:spcPts val="0"/>
                </a:spcBef>
                <a:spcAft>
                  <a:spcPts val="0"/>
                </a:spcAft>
              </a:pPr>
              <a:t>‹#›</a:t>
            </a:fld>
            <a:endParaRPr lang="en-US">
              <a:solidFill>
                <a:srgbClr val="000000"/>
              </a:solidFill>
              <a:latin typeface="Georgia"/>
            </a:endParaRPr>
          </a:p>
        </p:txBody>
      </p:sp>
      <p:sp>
        <p:nvSpPr>
          <p:cNvPr id="21" name="Title 10"/>
          <p:cNvSpPr>
            <a:spLocks noGrp="1"/>
          </p:cNvSpPr>
          <p:nvPr>
            <p:ph type="title"/>
          </p:nvPr>
        </p:nvSpPr>
        <p:spPr>
          <a:xfrm>
            <a:off x="1371600" y="76200"/>
            <a:ext cx="7772400" cy="1219200"/>
          </a:xfrm>
          <a:prstGeom prst="rect">
            <a:avLst/>
          </a:prstGeom>
        </p:spPr>
        <p:txBody>
          <a:bodyPr anchor="ctr" anchorCtr="1"/>
          <a:lstStyle>
            <a:lvl1pPr>
              <a:defRPr sz="3200" b="1">
                <a:solidFill>
                  <a:schemeClr val="tx2"/>
                </a:solidFill>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14" name="Text Placeholder 12"/>
          <p:cNvSpPr>
            <a:spLocks noGrp="1"/>
          </p:cNvSpPr>
          <p:nvPr>
            <p:ph type="body" sz="quarter" idx="10" hasCustomPrompt="1"/>
          </p:nvPr>
        </p:nvSpPr>
        <p:spPr>
          <a:xfrm>
            <a:off x="1356361" y="6507798"/>
            <a:ext cx="5806438" cy="344886"/>
          </a:xfrm>
          <a:prstGeom prst="rect">
            <a:avLst/>
          </a:prstGeom>
        </p:spPr>
        <p:txBody>
          <a:bodyPr/>
          <a:lstStyle>
            <a:lvl1pPr marL="0" indent="0">
              <a:lnSpc>
                <a:spcPct val="80000"/>
              </a:lnSpc>
              <a:spcBef>
                <a:spcPts val="0"/>
              </a:spcBef>
              <a:buNone/>
              <a:defRPr sz="1200">
                <a:latin typeface="Tahoma" pitchFamily="34" charset="0"/>
                <a:ea typeface="Tahoma" pitchFamily="34" charset="0"/>
                <a:cs typeface="Tahoma" pitchFamily="34" charset="0"/>
              </a:defRPr>
            </a:lvl1pPr>
          </a:lstStyle>
          <a:p>
            <a:pPr lvl="0"/>
            <a:r>
              <a:rPr lang="en-US" dirty="0" smtClean="0"/>
              <a:t>SOURCES:</a:t>
            </a:r>
            <a:endParaRPr lang="en-US" dirty="0"/>
          </a:p>
        </p:txBody>
      </p:sp>
      <p:sp>
        <p:nvSpPr>
          <p:cNvPr id="16" name="Text Placeholder 12"/>
          <p:cNvSpPr>
            <a:spLocks noGrp="1"/>
          </p:cNvSpPr>
          <p:nvPr>
            <p:ph type="body" sz="quarter" idx="13" hasCustomPrompt="1"/>
          </p:nvPr>
        </p:nvSpPr>
        <p:spPr>
          <a:xfrm>
            <a:off x="1356361" y="6162912"/>
            <a:ext cx="5806438" cy="344886"/>
          </a:xfrm>
          <a:prstGeom prst="rect">
            <a:avLst/>
          </a:prstGeom>
        </p:spPr>
        <p:txBody>
          <a:bodyPr/>
          <a:lstStyle>
            <a:lvl1pPr marL="0" indent="0">
              <a:lnSpc>
                <a:spcPct val="80000"/>
              </a:lnSpc>
              <a:spcBef>
                <a:spcPts val="0"/>
              </a:spcBef>
              <a:buNone/>
              <a:defRPr sz="1200">
                <a:latin typeface="Tahoma" pitchFamily="34" charset="0"/>
                <a:ea typeface="Tahoma" pitchFamily="34" charset="0"/>
                <a:cs typeface="Tahoma" pitchFamily="34" charset="0"/>
              </a:defRPr>
            </a:lvl1pPr>
          </a:lstStyle>
          <a:p>
            <a:pPr lvl="0"/>
            <a:r>
              <a:rPr lang="en-US" dirty="0" smtClean="0"/>
              <a:t>NOTES:</a:t>
            </a:r>
            <a:endParaRPr lang="en-US" dirty="0"/>
          </a:p>
        </p:txBody>
      </p:sp>
      <p:pic>
        <p:nvPicPr>
          <p:cNvPr id="17" name="Picture 33" descr="HP2020_logo.png"/>
          <p:cNvPicPr>
            <a:picLocks noChangeAspect="1"/>
          </p:cNvPicPr>
          <p:nvPr userDrawn="1"/>
        </p:nvPicPr>
        <p:blipFill>
          <a:blip r:embed="rId3" cstate="print"/>
          <a:srcRect/>
          <a:stretch>
            <a:fillRect/>
          </a:stretch>
        </p:blipFill>
        <p:spPr bwMode="auto">
          <a:xfrm>
            <a:off x="76200" y="6224334"/>
            <a:ext cx="1280160" cy="598206"/>
          </a:xfrm>
          <a:prstGeom prst="rect">
            <a:avLst/>
          </a:prstGeom>
          <a:noFill/>
          <a:ln w="9525">
            <a:noFill/>
            <a:miter lim="800000"/>
            <a:headEnd/>
            <a:tailEnd/>
          </a:ln>
        </p:spPr>
      </p:pic>
    </p:spTree>
    <p:extLst>
      <p:ext uri="{BB962C8B-B14F-4D97-AF65-F5344CB8AC3E}">
        <p14:creationId xmlns:p14="http://schemas.microsoft.com/office/powerpoint/2010/main" val="3618331236"/>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7CB476-EE9E-4301-8253-92925F707B8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530033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2B76EA9-844C-444B-9638-E1AF1EB2C99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08353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61F9B5F-039C-425A-9BCA-42BEDC3116F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467908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E39B83A-F8FF-48EF-85FE-21241C7B078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26897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379EE61-D6C7-4CAE-835B-AC0CC2FCBF6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27014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70648" cy="1066800"/>
          </a:xfrm>
        </p:spPr>
        <p:txBody>
          <a:bodyPr/>
          <a:lstStyle>
            <a:lvl1pPr>
              <a:defRPr sz="3200" b="0">
                <a:solidFill>
                  <a:srgbClr val="003F72"/>
                </a:solidFill>
                <a:latin typeface="Arial Black"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600200" y="1676400"/>
            <a:ext cx="7086600" cy="4672584"/>
          </a:xfrm>
        </p:spPr>
        <p:txBody>
          <a:bodyPr/>
          <a:lstStyle>
            <a:lvl1pPr>
              <a:defRPr sz="2400">
                <a:latin typeface="Calibri" pitchFamily="34" charset="0"/>
                <a:cs typeface="Arial" pitchFamily="34" charset="0"/>
              </a:defRPr>
            </a:lvl1pPr>
            <a:lvl2pPr>
              <a:defRPr sz="2400">
                <a:latin typeface="Calibri" pitchFamily="34" charset="0"/>
                <a:cs typeface="Arial" pitchFamily="34" charset="0"/>
              </a:defRPr>
            </a:lvl2pPr>
            <a:lvl3pPr>
              <a:defRPr sz="2400">
                <a:latin typeface="Calibri" pitchFamily="34" charset="0"/>
                <a:cs typeface="Arial" pitchFamily="34" charset="0"/>
              </a:defRPr>
            </a:lvl3pPr>
            <a:lvl4pPr>
              <a:defRPr sz="2400">
                <a:latin typeface="Calibri" pitchFamily="34" charset="0"/>
                <a:cs typeface="Arial" pitchFamily="34" charset="0"/>
              </a:defRPr>
            </a:lvl4pPr>
            <a:lvl5pPr>
              <a:defRPr sz="2400">
                <a:latin typeface="Calibri"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63689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919750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C39E43E-5BA8-4BBE-A758-69D037E91EB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800208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59B934A-D30A-459D-9C68-4B673A496ED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13994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2F72ABA-BBFD-4DED-876B-B0FDC3D9BCA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696697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8DAC82-8F81-42DC-B7F9-071FCB7C56F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701441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D607A7C-FF5E-4497-A56A-7275BFFFB92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055905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Rectangle 2"/>
          <p:cNvSpPr/>
          <p:nvPr userDrawn="1"/>
        </p:nvSpPr>
        <p:spPr bwMode="auto">
          <a:xfrm>
            <a:off x="0" y="0"/>
            <a:ext cx="9144000" cy="6019800"/>
          </a:xfrm>
          <a:prstGeom prst="rect">
            <a:avLst/>
          </a:prstGeom>
          <a:gradFill flip="none" rotWithShape="1">
            <a:gsLst>
              <a:gs pos="0">
                <a:srgbClr val="003F72"/>
              </a:gs>
              <a:gs pos="100000">
                <a:schemeClr val="bg1"/>
              </a:gs>
              <a:gs pos="100000">
                <a:schemeClr val="accent1">
                  <a:tint val="23500"/>
                  <a:satMod val="160000"/>
                </a:schemeClr>
              </a:gs>
            </a:gsLst>
            <a:lin ang="5400000" scaled="1"/>
            <a:tileRect/>
          </a:gradFill>
          <a:ln w="9525" cap="flat" cmpd="sng" algn="ctr">
            <a:noFill/>
            <a:prstDash val="solid"/>
            <a:round/>
            <a:headEnd type="none" w="med" len="med"/>
            <a:tailEnd type="none" w="med" len="med"/>
          </a:ln>
          <a:effectLst/>
        </p:spPr>
        <p:txBody>
          <a:bodyPr/>
          <a:lstStyle/>
          <a:p>
            <a:pPr algn="ctr" fontAlgn="auto">
              <a:spcBef>
                <a:spcPts val="0"/>
              </a:spcBef>
              <a:spcAft>
                <a:spcPts val="0"/>
              </a:spcAft>
              <a:buClr>
                <a:srgbClr val="97233F"/>
              </a:buClr>
              <a:buFont typeface="Arial" charset="0"/>
              <a:buNone/>
              <a:defRPr/>
            </a:pPr>
            <a:endParaRPr lang="en-US" dirty="0">
              <a:solidFill>
                <a:prstClr val="black"/>
              </a:solidFill>
              <a:latin typeface="Tahoma"/>
            </a:endParaRPr>
          </a:p>
        </p:txBody>
      </p:sp>
      <p:pic>
        <p:nvPicPr>
          <p:cNvPr id="4" name="Picture 21" descr="HP2020 Map_PP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5113" y="2160588"/>
            <a:ext cx="6069012"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HP2020_logo.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825" y="6229350"/>
            <a:ext cx="101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Document Logo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43800" y="6019800"/>
            <a:ext cx="1477963"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56616"/>
            <a:ext cx="8229600" cy="1161288"/>
          </a:xfrm>
        </p:spPr>
        <p:txBody>
          <a:bodyPr anchor="b"/>
          <a:lstStyle>
            <a:lvl1pPr algn="ctr">
              <a:defRPr sz="3200" b="1" cap="none">
                <a:solidFill>
                  <a:srgbClr val="FADA63"/>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929940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31701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43087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1896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706707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00376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85413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8686800" y="6461125"/>
            <a:ext cx="457200" cy="396875"/>
          </a:xfrm>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21500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34400" y="6492875"/>
            <a:ext cx="533400" cy="365125"/>
          </a:xfrm>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386413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8534400" y="6461125"/>
            <a:ext cx="533400" cy="396875"/>
          </a:xfrm>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39020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8610600" y="6461125"/>
            <a:ext cx="457200" cy="396875"/>
          </a:xfrm>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563432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20041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686800" y="6492875"/>
            <a:ext cx="381000" cy="365125"/>
          </a:xfrm>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47293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1740446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23972591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10.xml"/><Relationship Id="rId1" Type="http://schemas.openxmlformats.org/officeDocument/2006/relationships/slideLayout" Target="../slideLayouts/slideLayout32.xml"/><Relationship Id="rId4" Type="http://schemas.openxmlformats.org/officeDocument/2006/relationships/image" Target="../media/image9.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11.xml"/><Relationship Id="rId1" Type="http://schemas.openxmlformats.org/officeDocument/2006/relationships/slideLayout" Target="../slideLayouts/slideLayout33.xml"/><Relationship Id="rId4" Type="http://schemas.openxmlformats.org/officeDocument/2006/relationships/image" Target="../media/image9.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12.xml"/><Relationship Id="rId1" Type="http://schemas.openxmlformats.org/officeDocument/2006/relationships/slideLayout" Target="../slideLayouts/slideLayout34.xml"/><Relationship Id="rId4" Type="http://schemas.openxmlformats.org/officeDocument/2006/relationships/image" Target="../media/image9.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13.xml"/><Relationship Id="rId1" Type="http://schemas.openxmlformats.org/officeDocument/2006/relationships/slideLayout" Target="../slideLayouts/slideLayout35.xml"/><Relationship Id="rId4" Type="http://schemas.openxmlformats.org/officeDocument/2006/relationships/image" Target="../media/image9.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14.xml"/><Relationship Id="rId1" Type="http://schemas.openxmlformats.org/officeDocument/2006/relationships/slideLayout" Target="../slideLayouts/slideLayout36.xml"/><Relationship Id="rId4" Type="http://schemas.openxmlformats.org/officeDocument/2006/relationships/image" Target="../media/image9.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15.xml"/><Relationship Id="rId1" Type="http://schemas.openxmlformats.org/officeDocument/2006/relationships/slideLayout" Target="../slideLayouts/slideLayout37.xml"/><Relationship Id="rId4" Type="http://schemas.openxmlformats.org/officeDocument/2006/relationships/image" Target="../media/image9.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16.xml"/><Relationship Id="rId1" Type="http://schemas.openxmlformats.org/officeDocument/2006/relationships/slideLayout" Target="../slideLayouts/slideLayout38.xml"/><Relationship Id="rId4" Type="http://schemas.openxmlformats.org/officeDocument/2006/relationships/image" Target="../media/image9.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17.xml"/><Relationship Id="rId1" Type="http://schemas.openxmlformats.org/officeDocument/2006/relationships/slideLayout" Target="../slideLayouts/slideLayout39.xml"/><Relationship Id="rId4" Type="http://schemas.openxmlformats.org/officeDocument/2006/relationships/image" Target="../media/image9.png"/></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19.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image" Target="../media/image4.png"/><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5.xml"/><Relationship Id="rId7" Type="http://schemas.openxmlformats.org/officeDocument/2006/relationships/theme" Target="../theme/theme20.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 Id="rId9" Type="http://schemas.openxmlformats.org/officeDocument/2006/relationships/image" Target="../media/image3.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image" Target="../media/image4.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theme" Target="../theme/theme21.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image" Target="../media/image3.png"/><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2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6" Type="http://schemas.openxmlformats.org/officeDocument/2006/relationships/theme" Target="../theme/theme23.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24.xml.rels><?xml version="1.0" encoding="UTF-8" standalone="yes"?>
<Relationships xmlns="http://schemas.openxmlformats.org/package/2006/relationships"><Relationship Id="rId3" Type="http://schemas.openxmlformats.org/officeDocument/2006/relationships/theme" Target="../theme/theme24.xml"/><Relationship Id="rId2" Type="http://schemas.openxmlformats.org/officeDocument/2006/relationships/slideLayout" Target="../slideLayouts/slideLayout103.xml"/><Relationship Id="rId1" Type="http://schemas.openxmlformats.org/officeDocument/2006/relationships/slideLayout" Target="../slideLayouts/slideLayout10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6" Type="http://schemas.openxmlformats.org/officeDocument/2006/relationships/theme" Target="../theme/theme2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_rels/slideMaster26.xml.rels><?xml version="1.0" encoding="UTF-8" standalone="yes"?>
<Relationships xmlns="http://schemas.openxmlformats.org/package/2006/relationships"><Relationship Id="rId3" Type="http://schemas.openxmlformats.org/officeDocument/2006/relationships/slideLayout" Target="../slideLayouts/slideLayout121.xml"/><Relationship Id="rId7" Type="http://schemas.openxmlformats.org/officeDocument/2006/relationships/theme" Target="../theme/theme26.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5" Type="http://schemas.openxmlformats.org/officeDocument/2006/relationships/slideLayout" Target="../slideLayouts/slideLayout123.xml"/><Relationship Id="rId4" Type="http://schemas.openxmlformats.org/officeDocument/2006/relationships/slideLayout" Target="../slideLayouts/slideLayout12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3.xml"/><Relationship Id="rId1" Type="http://schemas.openxmlformats.org/officeDocument/2006/relationships/slideLayout" Target="../slideLayouts/slideLayout25.xml"/><Relationship Id="rId4"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4.xml"/><Relationship Id="rId1" Type="http://schemas.openxmlformats.org/officeDocument/2006/relationships/slideLayout" Target="../slideLayouts/slideLayout26.xml"/><Relationship Id="rId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5.xml"/><Relationship Id="rId1" Type="http://schemas.openxmlformats.org/officeDocument/2006/relationships/slideLayout" Target="../slideLayouts/slideLayout27.xml"/><Relationship Id="rId4" Type="http://schemas.openxmlformats.org/officeDocument/2006/relationships/image" Target="../media/image9.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6.xml"/><Relationship Id="rId1" Type="http://schemas.openxmlformats.org/officeDocument/2006/relationships/slideLayout" Target="../slideLayouts/slideLayout28.xml"/><Relationship Id="rId4" Type="http://schemas.openxmlformats.org/officeDocument/2006/relationships/image" Target="../media/image9.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7.xml"/><Relationship Id="rId1" Type="http://schemas.openxmlformats.org/officeDocument/2006/relationships/slideLayout" Target="../slideLayouts/slideLayout29.xml"/><Relationship Id="rId4" Type="http://schemas.openxmlformats.org/officeDocument/2006/relationships/image" Target="../media/image9.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8.xml"/><Relationship Id="rId1" Type="http://schemas.openxmlformats.org/officeDocument/2006/relationships/slideLayout" Target="../slideLayouts/slideLayout30.xml"/><Relationship Id="rId4" Type="http://schemas.openxmlformats.org/officeDocument/2006/relationships/image" Target="../media/image9.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9.xml"/><Relationship Id="rId1" Type="http://schemas.openxmlformats.org/officeDocument/2006/relationships/slideLayout" Target="../slideLayouts/slideLayout31.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a:xfrm>
            <a:off x="8534400" y="6492775"/>
            <a:ext cx="609600" cy="365125"/>
          </a:xfrm>
          <a:prstGeom prst="rect">
            <a:avLst/>
          </a:prstGeom>
        </p:spPr>
        <p:txBody>
          <a:bodyPr vert="horz" lIns="91440" tIns="45720" rIns="91440" bIns="45720" rtlCol="0" anchor="ctr"/>
          <a:lstStyle>
            <a:lvl1pPr algn="r">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pPr fontAlgn="auto">
              <a:spcBef>
                <a:spcPts val="0"/>
              </a:spcBef>
              <a:spcAft>
                <a:spcPts val="0"/>
              </a:spcAft>
            </a:pPr>
            <a:fld id="{F8ECAD15-DF40-4D57-8D99-2197AD37FB1A}" type="slidenum">
              <a:rPr lang="en-US" smtClean="0">
                <a:solidFill>
                  <a:prstClr val="black">
                    <a:tint val="75000"/>
                  </a:prstClr>
                </a:solidFill>
              </a:rPr>
              <a:pPr fontAlgn="auto">
                <a:spcBef>
                  <a:spcPts val="0"/>
                </a:spcBef>
                <a:spcAft>
                  <a:spcPts val="0"/>
                </a:spcAft>
              </a:pPr>
              <a:t>‹#›</a:t>
            </a:fld>
            <a:endParaRPr lang="en-US">
              <a:solidFill>
                <a:prstClr val="black">
                  <a:tint val="75000"/>
                </a:prstClr>
              </a:solidFill>
            </a:endParaRPr>
          </a:p>
        </p:txBody>
      </p:sp>
    </p:spTree>
    <p:extLst>
      <p:ext uri="{BB962C8B-B14F-4D97-AF65-F5344CB8AC3E}">
        <p14:creationId xmlns:p14="http://schemas.microsoft.com/office/powerpoint/2010/main" val="4230191947"/>
      </p:ext>
    </p:extLst>
  </p:cSld>
  <p:clrMap bg1="lt1" tx1="dk1" bg2="lt2" tx2="dk2" accent1="accent1" accent2="accent2" accent3="accent3" accent4="accent4" accent5="accent5" accent6="accent6" hlink="hlink" folHlink="folHlink"/>
  <p:sldLayoutIdLst>
    <p:sldLayoutId id="2147483762" r:id="rId1"/>
    <p:sldLayoutId id="2147483764" r:id="rId2"/>
    <p:sldLayoutId id="2147483765" r:id="rId3"/>
    <p:sldLayoutId id="2147483766" r:id="rId4"/>
    <p:sldLayoutId id="2147483814" r:id="rId5"/>
    <p:sldLayoutId id="2147483979" r:id="rId6"/>
    <p:sldLayoutId id="2147483980"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0"/>
            <a:ext cx="9144000" cy="6858000"/>
            <a:chOff x="0" y="0"/>
            <a:chExt cx="12192000" cy="6858000"/>
          </a:xfrm>
        </p:grpSpPr>
        <p:sp>
          <p:nvSpPr>
            <p:cNvPr id="7" name="Rectangle 6"/>
            <p:cNvSpPr/>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2" name="Freeform 5"/>
            <p:cNvSpPr>
              <a:spLocks/>
            </p:cNvSpPr>
            <p:nvPr/>
          </p:nvSpPr>
          <p:spPr bwMode="gray">
            <a:xfrm rot="-589932">
              <a:off x="8490951" y="1797517"/>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sp>
          <p:nvSpPr>
            <p:cNvPr id="1053" name="Freeform 5"/>
            <p:cNvSpPr>
              <a:spLocks/>
            </p:cNvSpPr>
            <p:nvPr/>
          </p:nvSpPr>
          <p:spPr bwMode="gray">
            <a:xfrm>
              <a:off x="459506" y="1866405"/>
              <a:ext cx="11277600" cy="4533900"/>
            </a:xfrm>
            <a:custGeom>
              <a:avLst/>
              <a:gdLst>
                <a:gd name="T0" fmla="*/ 0 w 7104"/>
                <a:gd name="T1" fmla="*/ 0 h 2856"/>
                <a:gd name="T2" fmla="*/ 0 w 7104"/>
                <a:gd name="T3" fmla="*/ 2147483647 h 2856"/>
                <a:gd name="T4" fmla="*/ 2147483647 w 7104"/>
                <a:gd name="T5" fmla="*/ 2147483647 h 2856"/>
                <a:gd name="T6" fmla="*/ 2147483647 w 7104"/>
                <a:gd name="T7" fmla="*/ 2147483647 h 2856"/>
                <a:gd name="T8" fmla="*/ 2147483647 w 7104"/>
                <a:gd name="T9" fmla="*/ 2147483647 h 2856"/>
                <a:gd name="T10" fmla="*/ 2147483647 w 7104"/>
                <a:gd name="T11" fmla="*/ 2147483647 h 2856"/>
                <a:gd name="T12" fmla="*/ 2147483647 w 7104"/>
                <a:gd name="T13" fmla="*/ 2147483647 h 2856"/>
                <a:gd name="T14" fmla="*/ 2147483647 w 7104"/>
                <a:gd name="T15" fmla="*/ 2147483647 h 2856"/>
                <a:gd name="T16" fmla="*/ 2147483647 w 7104"/>
                <a:gd name="T17" fmla="*/ 2147483647 h 2856"/>
                <a:gd name="T18" fmla="*/ 2147483647 w 7104"/>
                <a:gd name="T19" fmla="*/ 2147483647 h 2856"/>
                <a:gd name="T20" fmla="*/ 2147483647 w 7104"/>
                <a:gd name="T21" fmla="*/ 2147483647 h 2856"/>
                <a:gd name="T22" fmla="*/ 2147483647 w 7104"/>
                <a:gd name="T23" fmla="*/ 2147483647 h 2856"/>
                <a:gd name="T24" fmla="*/ 2147483647 w 7104"/>
                <a:gd name="T25" fmla="*/ 2147483647 h 2856"/>
                <a:gd name="T26" fmla="*/ 2147483647 w 7104"/>
                <a:gd name="T27" fmla="*/ 2147483647 h 2856"/>
                <a:gd name="T28" fmla="*/ 2147483647 w 7104"/>
                <a:gd name="T29" fmla="*/ 2147483647 h 2856"/>
                <a:gd name="T30" fmla="*/ 2147483647 w 7104"/>
                <a:gd name="T31" fmla="*/ 2147483647 h 2856"/>
                <a:gd name="T32" fmla="*/ 2147483647 w 7104"/>
                <a:gd name="T33" fmla="*/ 2147483647 h 2856"/>
                <a:gd name="T34" fmla="*/ 2147483647 w 7104"/>
                <a:gd name="T35" fmla="*/ 2147483647 h 2856"/>
                <a:gd name="T36" fmla="*/ 2147483647 w 7104"/>
                <a:gd name="T37" fmla="*/ 2147483647 h 2856"/>
                <a:gd name="T38" fmla="*/ 2147483647 w 7104"/>
                <a:gd name="T39" fmla="*/ 2147483647 h 2856"/>
                <a:gd name="T40" fmla="*/ 2147483647 w 7104"/>
                <a:gd name="T41" fmla="*/ 2147483647 h 2856"/>
                <a:gd name="T42" fmla="*/ 2147483647 w 7104"/>
                <a:gd name="T43" fmla="*/ 2147483647 h 2856"/>
                <a:gd name="T44" fmla="*/ 2147483647 w 7104"/>
                <a:gd name="T45" fmla="*/ 2147483647 h 2856"/>
                <a:gd name="T46" fmla="*/ 2147483647 w 7104"/>
                <a:gd name="T47" fmla="*/ 2147483647 h 2856"/>
                <a:gd name="T48" fmla="*/ 2147483647 w 7104"/>
                <a:gd name="T49" fmla="*/ 2147483647 h 2856"/>
                <a:gd name="T50" fmla="*/ 2147483647 w 7104"/>
                <a:gd name="T51" fmla="*/ 2147483647 h 2856"/>
                <a:gd name="T52" fmla="*/ 2147483647 w 7104"/>
                <a:gd name="T53" fmla="*/ 2147483647 h 2856"/>
                <a:gd name="T54" fmla="*/ 2147483647 w 7104"/>
                <a:gd name="T55" fmla="*/ 2147483647 h 2856"/>
                <a:gd name="T56" fmla="*/ 2147483647 w 7104"/>
                <a:gd name="T57" fmla="*/ 2147483647 h 2856"/>
                <a:gd name="T58" fmla="*/ 2147483647 w 7104"/>
                <a:gd name="T59" fmla="*/ 2147483647 h 2856"/>
                <a:gd name="T60" fmla="*/ 2147483647 w 7104"/>
                <a:gd name="T61" fmla="*/ 2147483647 h 2856"/>
                <a:gd name="T62" fmla="*/ 2147483647 w 7104"/>
                <a:gd name="T63" fmla="*/ 2147483647 h 2856"/>
                <a:gd name="T64" fmla="*/ 2147483647 w 7104"/>
                <a:gd name="T65" fmla="*/ 2147483647 h 2856"/>
                <a:gd name="T66" fmla="*/ 2147483647 w 7104"/>
                <a:gd name="T67" fmla="*/ 2147483647 h 2856"/>
                <a:gd name="T68" fmla="*/ 2147483647 w 7104"/>
                <a:gd name="T69" fmla="*/ 2147483647 h 2856"/>
                <a:gd name="T70" fmla="*/ 2147483647 w 7104"/>
                <a:gd name="T71" fmla="*/ 2147483647 h 2856"/>
                <a:gd name="T72" fmla="*/ 2147483647 w 7104"/>
                <a:gd name="T73" fmla="*/ 2147483647 h 2856"/>
                <a:gd name="T74" fmla="*/ 2147483647 w 7104"/>
                <a:gd name="T75" fmla="*/ 2147483647 h 2856"/>
                <a:gd name="T76" fmla="*/ 2147483647 w 7104"/>
                <a:gd name="T77" fmla="*/ 2147483647 h 2856"/>
                <a:gd name="T78" fmla="*/ 2147483647 w 7104"/>
                <a:gd name="T79" fmla="*/ 2147483647 h 2856"/>
                <a:gd name="T80" fmla="*/ 2147483647 w 7104"/>
                <a:gd name="T81" fmla="*/ 2147483647 h 2856"/>
                <a:gd name="T82" fmla="*/ 2147483647 w 7104"/>
                <a:gd name="T83" fmla="*/ 2147483647 h 2856"/>
                <a:gd name="T84" fmla="*/ 2147483647 w 7104"/>
                <a:gd name="T85" fmla="*/ 2147483647 h 2856"/>
                <a:gd name="T86" fmla="*/ 2147483647 w 7104"/>
                <a:gd name="T87" fmla="*/ 2147483647 h 2856"/>
                <a:gd name="T88" fmla="*/ 2147483647 w 7104"/>
                <a:gd name="T89" fmla="*/ 2147483647 h 2856"/>
                <a:gd name="T90" fmla="*/ 2147483647 w 7104"/>
                <a:gd name="T91" fmla="*/ 2147483647 h 2856"/>
                <a:gd name="T92" fmla="*/ 2147483647 w 7104"/>
                <a:gd name="T93" fmla="*/ 2147483647 h 2856"/>
                <a:gd name="T94" fmla="*/ 2147483647 w 7104"/>
                <a:gd name="T95" fmla="*/ 2147483647 h 2856"/>
                <a:gd name="T96" fmla="*/ 2147483647 w 7104"/>
                <a:gd name="T97" fmla="*/ 2147483647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sp>
          <p:nvSpPr>
            <p:cNvPr id="1054"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grpSp>
      <p:sp>
        <p:nvSpPr>
          <p:cNvPr id="1027" name="Title Placeholder 1"/>
          <p:cNvSpPr>
            <a:spLocks noGrp="1"/>
          </p:cNvSpPr>
          <p:nvPr>
            <p:ph type="title"/>
          </p:nvPr>
        </p:nvSpPr>
        <p:spPr bwMode="gray">
          <a:xfrm>
            <a:off x="866775" y="973339"/>
            <a:ext cx="657106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866775" y="2603500"/>
            <a:ext cx="657106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990285" y="6391275"/>
            <a:ext cx="742950" cy="3048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a:solidFill>
                  <a:schemeClr val="accent1"/>
                </a:solidFill>
              </a:defRPr>
            </a:lvl1pPr>
          </a:lstStyle>
          <a:p>
            <a:pPr defTabSz="457200">
              <a:defRPr/>
            </a:pPr>
            <a:fld id="{D307298C-9018-451C-BE78-F7FD7B311EB1}" type="datetimeFigureOut">
              <a:rPr lang="en-US" altLang="en-US">
                <a:solidFill>
                  <a:srgbClr val="B31166"/>
                </a:solidFill>
                <a:latin typeface="Century Gothic" pitchFamily="34" charset="0"/>
                <a:ea typeface="ヒラギノ角ゴ Pro W3" pitchFamily="124" charset="-128"/>
              </a:rPr>
              <a:pPr defTabSz="457200">
                <a:defRPr/>
              </a:pPr>
              <a:t>2/4/2015</a:t>
            </a:fld>
            <a:endParaRPr lang="en-US" altLang="en-US">
              <a:solidFill>
                <a:srgbClr val="B31166"/>
              </a:solidFill>
              <a:latin typeface="Century Gothic" pitchFamily="34" charset="0"/>
              <a:ea typeface="ヒラギノ角ゴ Pro W3" pitchFamily="124" charset="-128"/>
            </a:endParaRPr>
          </a:p>
        </p:txBody>
      </p:sp>
      <p:sp>
        <p:nvSpPr>
          <p:cNvPr id="5" name="Footer Placeholder 4"/>
          <p:cNvSpPr>
            <a:spLocks noGrp="1"/>
          </p:cNvSpPr>
          <p:nvPr>
            <p:ph type="ftr" sz="quarter" idx="3"/>
          </p:nvPr>
        </p:nvSpPr>
        <p:spPr>
          <a:xfrm>
            <a:off x="420291" y="6391275"/>
            <a:ext cx="2895600" cy="304800"/>
          </a:xfrm>
          <a:prstGeom prst="rect">
            <a:avLst/>
          </a:prstGeom>
        </p:spPr>
        <p:txBody>
          <a:bodyPr vert="horz" lIns="91440" tIns="45720" rIns="91440" bIns="45720" rtlCol="0" anchor="ctr"/>
          <a:lstStyle>
            <a:lvl1pPr algn="l" eaLnBrk="1" fontAlgn="auto" hangingPunct="1">
              <a:spcBef>
                <a:spcPts val="0"/>
              </a:spcBef>
              <a:spcAft>
                <a:spcPts val="0"/>
              </a:spcAft>
              <a:defRPr sz="1000" b="1" i="0">
                <a:solidFill>
                  <a:schemeClr val="accent1"/>
                </a:solidFill>
                <a:latin typeface="+mn-lt"/>
                <a:ea typeface="+mn-ea"/>
                <a:cs typeface="+mn-cs"/>
              </a:defRPr>
            </a:lvl1pPr>
          </a:lstStyle>
          <a:p>
            <a:pPr defTabSz="457200">
              <a:defRPr/>
            </a:pPr>
            <a:r>
              <a:rPr lang="en-US">
                <a:solidFill>
                  <a:srgbClr val="B31166"/>
                </a:solidFill>
              </a:rPr>
              <a:t>
              </a:t>
            </a:r>
          </a:p>
        </p:txBody>
      </p:sp>
      <p:sp>
        <p:nvSpPr>
          <p:cNvPr id="21" name="Rectangle 20"/>
          <p:cNvSpPr>
            <a:spLocks noChangeArrowheads="1"/>
          </p:cNvSpPr>
          <p:nvPr/>
        </p:nvSpPr>
        <p:spPr bwMode="auto">
          <a:xfrm>
            <a:off x="7828360" y="0"/>
            <a:ext cx="514350" cy="1143000"/>
          </a:xfrm>
          <a:prstGeom prst="rect">
            <a:avLst/>
          </a:prstGeom>
          <a:solidFill>
            <a:schemeClr val="accent1"/>
          </a:solidFill>
          <a:ln>
            <a:noFill/>
          </a:ln>
          <a:effectLst>
            <a:outerShdw blurRad="38100" dist="25400" dir="5400000" rotWithShape="0">
              <a:srgbClr val="808080">
                <a:alpha val="45000"/>
              </a:srgbClr>
            </a:outerShdw>
          </a:effectLst>
          <a:extLst>
            <a:ext uri="{91240B29-F687-4F45-9708-019B960494DF}">
              <a14:hiddenLine xmlns:a14="http://schemas.microsoft.com/office/drawing/2010/main" w="9525" cap="rnd">
                <a:solidFill>
                  <a:srgbClr val="000000"/>
                </a:solidFill>
                <a:miter lim="800000"/>
                <a:headEnd/>
                <a:tailEnd/>
              </a14:hiddenLine>
            </a:ext>
          </a:extLst>
        </p:spPr>
        <p:txBody>
          <a:bodyPr/>
          <a:lstStyle/>
          <a:p>
            <a:pPr defTabSz="457200">
              <a:defRPr/>
            </a:pPr>
            <a:endParaRPr lang="en-US">
              <a:solidFill>
                <a:prstClr val="black"/>
              </a:solidFill>
              <a:latin typeface="Century Gothic" pitchFamily="34" charset="0"/>
              <a:ea typeface="ヒラギノ角ゴ Pro W3" pitchFamily="123" charset="-128"/>
            </a:endParaRPr>
          </a:p>
        </p:txBody>
      </p:sp>
      <p:sp>
        <p:nvSpPr>
          <p:cNvPr id="6" name="Slide Number Placeholder 5"/>
          <p:cNvSpPr>
            <a:spLocks noGrp="1"/>
          </p:cNvSpPr>
          <p:nvPr>
            <p:ph type="sldNum" sz="quarter" idx="4"/>
          </p:nvPr>
        </p:nvSpPr>
        <p:spPr bwMode="gray">
          <a:xfrm>
            <a:off x="7764066" y="295275"/>
            <a:ext cx="62865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smtClean="0">
                <a:solidFill>
                  <a:schemeClr val="bg1"/>
                </a:solidFill>
              </a:defRPr>
            </a:lvl1pPr>
          </a:lstStyle>
          <a:p>
            <a:pPr defTabSz="457200">
              <a:defRPr/>
            </a:pPr>
            <a:fld id="{BE28B22F-CD9B-49A5-9DF8-7E331D5DB0E5}" type="slidenum">
              <a:rPr lang="en-US" altLang="en-US">
                <a:solidFill>
                  <a:prstClr val="white"/>
                </a:solidFill>
                <a:latin typeface="Century Gothic" pitchFamily="34" charset="0"/>
                <a:ea typeface="ヒラギノ角ゴ Pro W3" pitchFamily="124" charset="-128"/>
              </a:rPr>
              <a:pPr defTabSz="457200">
                <a:defRPr/>
              </a:pPr>
              <a:t>‹#›</a:t>
            </a:fld>
            <a:endParaRPr lang="en-US" altLang="en-US">
              <a:solidFill>
                <a:prstClr val="white"/>
              </a:solidFill>
              <a:latin typeface="Century Gothic" pitchFamily="34" charset="0"/>
              <a:ea typeface="ヒラギノ角ゴ Pro W3" pitchFamily="124" charset="-128"/>
            </a:endParaRPr>
          </a:p>
        </p:txBody>
      </p:sp>
      <p:pic>
        <p:nvPicPr>
          <p:cNvPr id="1033" name="Picture 2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34126" y="6110489"/>
            <a:ext cx="249912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3" r:id="rId1"/>
  </p:sldLayoutIdLst>
  <p:timing>
    <p:tnLst>
      <p:par>
        <p:cTn id="1" dur="indefinite" restart="never" nodeType="tmRoot"/>
      </p:par>
    </p:tnLst>
  </p:timing>
  <p:hf sldNum="0" hdr="0" ftr="0" dt="0"/>
  <p:txStyles>
    <p:titleStyle>
      <a:lvl1pPr algn="l" defTabSz="457200" rtl="0" eaLnBrk="0" fontAlgn="base" hangingPunct="0">
        <a:spcBef>
          <a:spcPct val="0"/>
        </a:spcBef>
        <a:spcAft>
          <a:spcPct val="0"/>
        </a:spcAft>
        <a:defRPr sz="3600" kern="1200">
          <a:solidFill>
            <a:schemeClr val="bg2"/>
          </a:solidFill>
          <a:latin typeface="+mj-lt"/>
          <a:ea typeface="ヒラギノ角ゴ Pro W3" pitchFamily="123" charset="-128"/>
          <a:cs typeface="ヒラギノ角ゴ Pro W3" charset="0"/>
        </a:defRPr>
      </a:lvl1pPr>
      <a:lvl2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2pPr>
      <a:lvl3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3pPr>
      <a:lvl4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4pPr>
      <a:lvl5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ヒラギノ角ゴ Pro W3" pitchFamily="123" charset="-128"/>
          <a:cs typeface="ヒラギノ角ゴ Pro W3" charset="0"/>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ヒラギノ角ゴ Pro W3" pitchFamily="123" charset="-128"/>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ヒラギノ角ゴ Pro W3" pitchFamily="123" charset="-128"/>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ヒラギノ角ゴ Pro W3" pitchFamily="123" charset="-128"/>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ヒラギノ角ゴ Pro W3" pitchFamily="123" charset="-128"/>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0"/>
            <a:ext cx="9144000" cy="6858000"/>
            <a:chOff x="0" y="0"/>
            <a:chExt cx="12192000" cy="6858000"/>
          </a:xfrm>
        </p:grpSpPr>
        <p:sp>
          <p:nvSpPr>
            <p:cNvPr id="7" name="Rectangle 6"/>
            <p:cNvSpPr/>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2" name="Freeform 5"/>
            <p:cNvSpPr>
              <a:spLocks/>
            </p:cNvSpPr>
            <p:nvPr/>
          </p:nvSpPr>
          <p:spPr bwMode="gray">
            <a:xfrm rot="-589932">
              <a:off x="8490951" y="1797517"/>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sp>
          <p:nvSpPr>
            <p:cNvPr id="1053" name="Freeform 5"/>
            <p:cNvSpPr>
              <a:spLocks/>
            </p:cNvSpPr>
            <p:nvPr/>
          </p:nvSpPr>
          <p:spPr bwMode="gray">
            <a:xfrm>
              <a:off x="459506" y="1866405"/>
              <a:ext cx="11277600" cy="4533900"/>
            </a:xfrm>
            <a:custGeom>
              <a:avLst/>
              <a:gdLst>
                <a:gd name="T0" fmla="*/ 0 w 7104"/>
                <a:gd name="T1" fmla="*/ 0 h 2856"/>
                <a:gd name="T2" fmla="*/ 0 w 7104"/>
                <a:gd name="T3" fmla="*/ 2147483647 h 2856"/>
                <a:gd name="T4" fmla="*/ 2147483647 w 7104"/>
                <a:gd name="T5" fmla="*/ 2147483647 h 2856"/>
                <a:gd name="T6" fmla="*/ 2147483647 w 7104"/>
                <a:gd name="T7" fmla="*/ 2147483647 h 2856"/>
                <a:gd name="T8" fmla="*/ 2147483647 w 7104"/>
                <a:gd name="T9" fmla="*/ 2147483647 h 2856"/>
                <a:gd name="T10" fmla="*/ 2147483647 w 7104"/>
                <a:gd name="T11" fmla="*/ 2147483647 h 2856"/>
                <a:gd name="T12" fmla="*/ 2147483647 w 7104"/>
                <a:gd name="T13" fmla="*/ 2147483647 h 2856"/>
                <a:gd name="T14" fmla="*/ 2147483647 w 7104"/>
                <a:gd name="T15" fmla="*/ 2147483647 h 2856"/>
                <a:gd name="T16" fmla="*/ 2147483647 w 7104"/>
                <a:gd name="T17" fmla="*/ 2147483647 h 2856"/>
                <a:gd name="T18" fmla="*/ 2147483647 w 7104"/>
                <a:gd name="T19" fmla="*/ 2147483647 h 2856"/>
                <a:gd name="T20" fmla="*/ 2147483647 w 7104"/>
                <a:gd name="T21" fmla="*/ 2147483647 h 2856"/>
                <a:gd name="T22" fmla="*/ 2147483647 w 7104"/>
                <a:gd name="T23" fmla="*/ 2147483647 h 2856"/>
                <a:gd name="T24" fmla="*/ 2147483647 w 7104"/>
                <a:gd name="T25" fmla="*/ 2147483647 h 2856"/>
                <a:gd name="T26" fmla="*/ 2147483647 w 7104"/>
                <a:gd name="T27" fmla="*/ 2147483647 h 2856"/>
                <a:gd name="T28" fmla="*/ 2147483647 w 7104"/>
                <a:gd name="T29" fmla="*/ 2147483647 h 2856"/>
                <a:gd name="T30" fmla="*/ 2147483647 w 7104"/>
                <a:gd name="T31" fmla="*/ 2147483647 h 2856"/>
                <a:gd name="T32" fmla="*/ 2147483647 w 7104"/>
                <a:gd name="T33" fmla="*/ 2147483647 h 2856"/>
                <a:gd name="T34" fmla="*/ 2147483647 w 7104"/>
                <a:gd name="T35" fmla="*/ 2147483647 h 2856"/>
                <a:gd name="T36" fmla="*/ 2147483647 w 7104"/>
                <a:gd name="T37" fmla="*/ 2147483647 h 2856"/>
                <a:gd name="T38" fmla="*/ 2147483647 w 7104"/>
                <a:gd name="T39" fmla="*/ 2147483647 h 2856"/>
                <a:gd name="T40" fmla="*/ 2147483647 w 7104"/>
                <a:gd name="T41" fmla="*/ 2147483647 h 2856"/>
                <a:gd name="T42" fmla="*/ 2147483647 w 7104"/>
                <a:gd name="T43" fmla="*/ 2147483647 h 2856"/>
                <a:gd name="T44" fmla="*/ 2147483647 w 7104"/>
                <a:gd name="T45" fmla="*/ 2147483647 h 2856"/>
                <a:gd name="T46" fmla="*/ 2147483647 w 7104"/>
                <a:gd name="T47" fmla="*/ 2147483647 h 2856"/>
                <a:gd name="T48" fmla="*/ 2147483647 w 7104"/>
                <a:gd name="T49" fmla="*/ 2147483647 h 2856"/>
                <a:gd name="T50" fmla="*/ 2147483647 w 7104"/>
                <a:gd name="T51" fmla="*/ 2147483647 h 2856"/>
                <a:gd name="T52" fmla="*/ 2147483647 w 7104"/>
                <a:gd name="T53" fmla="*/ 2147483647 h 2856"/>
                <a:gd name="T54" fmla="*/ 2147483647 w 7104"/>
                <a:gd name="T55" fmla="*/ 2147483647 h 2856"/>
                <a:gd name="T56" fmla="*/ 2147483647 w 7104"/>
                <a:gd name="T57" fmla="*/ 2147483647 h 2856"/>
                <a:gd name="T58" fmla="*/ 2147483647 w 7104"/>
                <a:gd name="T59" fmla="*/ 2147483647 h 2856"/>
                <a:gd name="T60" fmla="*/ 2147483647 w 7104"/>
                <a:gd name="T61" fmla="*/ 2147483647 h 2856"/>
                <a:gd name="T62" fmla="*/ 2147483647 w 7104"/>
                <a:gd name="T63" fmla="*/ 2147483647 h 2856"/>
                <a:gd name="T64" fmla="*/ 2147483647 w 7104"/>
                <a:gd name="T65" fmla="*/ 2147483647 h 2856"/>
                <a:gd name="T66" fmla="*/ 2147483647 w 7104"/>
                <a:gd name="T67" fmla="*/ 2147483647 h 2856"/>
                <a:gd name="T68" fmla="*/ 2147483647 w 7104"/>
                <a:gd name="T69" fmla="*/ 2147483647 h 2856"/>
                <a:gd name="T70" fmla="*/ 2147483647 w 7104"/>
                <a:gd name="T71" fmla="*/ 2147483647 h 2856"/>
                <a:gd name="T72" fmla="*/ 2147483647 w 7104"/>
                <a:gd name="T73" fmla="*/ 2147483647 h 2856"/>
                <a:gd name="T74" fmla="*/ 2147483647 w 7104"/>
                <a:gd name="T75" fmla="*/ 2147483647 h 2856"/>
                <a:gd name="T76" fmla="*/ 2147483647 w 7104"/>
                <a:gd name="T77" fmla="*/ 2147483647 h 2856"/>
                <a:gd name="T78" fmla="*/ 2147483647 w 7104"/>
                <a:gd name="T79" fmla="*/ 2147483647 h 2856"/>
                <a:gd name="T80" fmla="*/ 2147483647 w 7104"/>
                <a:gd name="T81" fmla="*/ 2147483647 h 2856"/>
                <a:gd name="T82" fmla="*/ 2147483647 w 7104"/>
                <a:gd name="T83" fmla="*/ 2147483647 h 2856"/>
                <a:gd name="T84" fmla="*/ 2147483647 w 7104"/>
                <a:gd name="T85" fmla="*/ 2147483647 h 2856"/>
                <a:gd name="T86" fmla="*/ 2147483647 w 7104"/>
                <a:gd name="T87" fmla="*/ 2147483647 h 2856"/>
                <a:gd name="T88" fmla="*/ 2147483647 w 7104"/>
                <a:gd name="T89" fmla="*/ 2147483647 h 2856"/>
                <a:gd name="T90" fmla="*/ 2147483647 w 7104"/>
                <a:gd name="T91" fmla="*/ 2147483647 h 2856"/>
                <a:gd name="T92" fmla="*/ 2147483647 w 7104"/>
                <a:gd name="T93" fmla="*/ 2147483647 h 2856"/>
                <a:gd name="T94" fmla="*/ 2147483647 w 7104"/>
                <a:gd name="T95" fmla="*/ 2147483647 h 2856"/>
                <a:gd name="T96" fmla="*/ 2147483647 w 7104"/>
                <a:gd name="T97" fmla="*/ 2147483647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sp>
          <p:nvSpPr>
            <p:cNvPr id="1054"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grpSp>
      <p:sp>
        <p:nvSpPr>
          <p:cNvPr id="1027" name="Title Placeholder 1"/>
          <p:cNvSpPr>
            <a:spLocks noGrp="1"/>
          </p:cNvSpPr>
          <p:nvPr>
            <p:ph type="title"/>
          </p:nvPr>
        </p:nvSpPr>
        <p:spPr bwMode="gray">
          <a:xfrm>
            <a:off x="866775" y="973321"/>
            <a:ext cx="657106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866775" y="2603500"/>
            <a:ext cx="657106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990285" y="6391275"/>
            <a:ext cx="742950" cy="3048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a:solidFill>
                  <a:schemeClr val="accent1"/>
                </a:solidFill>
              </a:defRPr>
            </a:lvl1pPr>
          </a:lstStyle>
          <a:p>
            <a:pPr defTabSz="457200">
              <a:defRPr/>
            </a:pPr>
            <a:fld id="{D307298C-9018-451C-BE78-F7FD7B311EB1}" type="datetimeFigureOut">
              <a:rPr lang="en-US" altLang="en-US">
                <a:solidFill>
                  <a:srgbClr val="B31166"/>
                </a:solidFill>
                <a:latin typeface="Century Gothic" pitchFamily="34" charset="0"/>
                <a:ea typeface="ヒラギノ角ゴ Pro W3" pitchFamily="124" charset="-128"/>
              </a:rPr>
              <a:pPr defTabSz="457200">
                <a:defRPr/>
              </a:pPr>
              <a:t>2/4/2015</a:t>
            </a:fld>
            <a:endParaRPr lang="en-US" altLang="en-US">
              <a:solidFill>
                <a:srgbClr val="B31166"/>
              </a:solidFill>
              <a:latin typeface="Century Gothic" pitchFamily="34" charset="0"/>
              <a:ea typeface="ヒラギノ角ゴ Pro W3" pitchFamily="124" charset="-128"/>
            </a:endParaRPr>
          </a:p>
        </p:txBody>
      </p:sp>
      <p:sp>
        <p:nvSpPr>
          <p:cNvPr id="5" name="Footer Placeholder 4"/>
          <p:cNvSpPr>
            <a:spLocks noGrp="1"/>
          </p:cNvSpPr>
          <p:nvPr>
            <p:ph type="ftr" sz="quarter" idx="3"/>
          </p:nvPr>
        </p:nvSpPr>
        <p:spPr>
          <a:xfrm>
            <a:off x="420291" y="6391275"/>
            <a:ext cx="2895600" cy="304800"/>
          </a:xfrm>
          <a:prstGeom prst="rect">
            <a:avLst/>
          </a:prstGeom>
        </p:spPr>
        <p:txBody>
          <a:bodyPr vert="horz" lIns="91440" tIns="45720" rIns="91440" bIns="45720" rtlCol="0" anchor="ctr"/>
          <a:lstStyle>
            <a:lvl1pPr algn="l" eaLnBrk="1" fontAlgn="auto" hangingPunct="1">
              <a:spcBef>
                <a:spcPts val="0"/>
              </a:spcBef>
              <a:spcAft>
                <a:spcPts val="0"/>
              </a:spcAft>
              <a:defRPr sz="1000" b="1" i="0">
                <a:solidFill>
                  <a:schemeClr val="accent1"/>
                </a:solidFill>
                <a:latin typeface="+mn-lt"/>
                <a:ea typeface="+mn-ea"/>
                <a:cs typeface="+mn-cs"/>
              </a:defRPr>
            </a:lvl1pPr>
          </a:lstStyle>
          <a:p>
            <a:pPr defTabSz="457200">
              <a:defRPr/>
            </a:pPr>
            <a:r>
              <a:rPr lang="en-US">
                <a:solidFill>
                  <a:srgbClr val="B31166"/>
                </a:solidFill>
              </a:rPr>
              <a:t>
              </a:t>
            </a:r>
          </a:p>
        </p:txBody>
      </p:sp>
      <p:sp>
        <p:nvSpPr>
          <p:cNvPr id="21" name="Rectangle 20"/>
          <p:cNvSpPr>
            <a:spLocks noChangeArrowheads="1"/>
          </p:cNvSpPr>
          <p:nvPr/>
        </p:nvSpPr>
        <p:spPr bwMode="auto">
          <a:xfrm>
            <a:off x="7828360" y="0"/>
            <a:ext cx="514350" cy="1143000"/>
          </a:xfrm>
          <a:prstGeom prst="rect">
            <a:avLst/>
          </a:prstGeom>
          <a:solidFill>
            <a:schemeClr val="accent1"/>
          </a:solidFill>
          <a:ln>
            <a:noFill/>
          </a:ln>
          <a:effectLst>
            <a:outerShdw blurRad="38100" dist="25400" dir="5400000" rotWithShape="0">
              <a:srgbClr val="808080">
                <a:alpha val="45000"/>
              </a:srgbClr>
            </a:outerShdw>
          </a:effectLst>
          <a:extLst>
            <a:ext uri="{91240B29-F687-4F45-9708-019B960494DF}">
              <a14:hiddenLine xmlns:a14="http://schemas.microsoft.com/office/drawing/2010/main" w="9525" cap="rnd">
                <a:solidFill>
                  <a:srgbClr val="000000"/>
                </a:solidFill>
                <a:miter lim="800000"/>
                <a:headEnd/>
                <a:tailEnd/>
              </a14:hiddenLine>
            </a:ext>
          </a:extLst>
        </p:spPr>
        <p:txBody>
          <a:bodyPr/>
          <a:lstStyle/>
          <a:p>
            <a:pPr defTabSz="457200">
              <a:defRPr/>
            </a:pPr>
            <a:endParaRPr lang="en-US">
              <a:solidFill>
                <a:prstClr val="black"/>
              </a:solidFill>
              <a:latin typeface="Century Gothic" pitchFamily="34" charset="0"/>
              <a:ea typeface="ヒラギノ角ゴ Pro W3" pitchFamily="123" charset="-128"/>
            </a:endParaRPr>
          </a:p>
        </p:txBody>
      </p:sp>
      <p:sp>
        <p:nvSpPr>
          <p:cNvPr id="6" name="Slide Number Placeholder 5"/>
          <p:cNvSpPr>
            <a:spLocks noGrp="1"/>
          </p:cNvSpPr>
          <p:nvPr>
            <p:ph type="sldNum" sz="quarter" idx="4"/>
          </p:nvPr>
        </p:nvSpPr>
        <p:spPr bwMode="gray">
          <a:xfrm>
            <a:off x="7764066" y="295275"/>
            <a:ext cx="62865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smtClean="0">
                <a:solidFill>
                  <a:schemeClr val="bg1"/>
                </a:solidFill>
              </a:defRPr>
            </a:lvl1pPr>
          </a:lstStyle>
          <a:p>
            <a:pPr defTabSz="457200">
              <a:defRPr/>
            </a:pPr>
            <a:fld id="{BE28B22F-CD9B-49A5-9DF8-7E331D5DB0E5}" type="slidenum">
              <a:rPr lang="en-US" altLang="en-US">
                <a:solidFill>
                  <a:prstClr val="white"/>
                </a:solidFill>
                <a:latin typeface="Century Gothic" pitchFamily="34" charset="0"/>
                <a:ea typeface="ヒラギノ角ゴ Pro W3" pitchFamily="124" charset="-128"/>
              </a:rPr>
              <a:pPr defTabSz="457200">
                <a:defRPr/>
              </a:pPr>
              <a:t>‹#›</a:t>
            </a:fld>
            <a:endParaRPr lang="en-US" altLang="en-US">
              <a:solidFill>
                <a:prstClr val="white"/>
              </a:solidFill>
              <a:latin typeface="Century Gothic" pitchFamily="34" charset="0"/>
              <a:ea typeface="ヒラギノ角ゴ Pro W3" pitchFamily="124" charset="-128"/>
            </a:endParaRPr>
          </a:p>
        </p:txBody>
      </p:sp>
      <p:pic>
        <p:nvPicPr>
          <p:cNvPr id="1033" name="Picture 2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34126" y="6110471"/>
            <a:ext cx="249912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5" r:id="rId1"/>
  </p:sldLayoutIdLst>
  <p:timing>
    <p:tnLst>
      <p:par>
        <p:cTn id="1" dur="indefinite" restart="never" nodeType="tmRoot"/>
      </p:par>
    </p:tnLst>
  </p:timing>
  <p:hf sldNum="0" hdr="0" ftr="0" dt="0"/>
  <p:txStyles>
    <p:titleStyle>
      <a:lvl1pPr algn="l" defTabSz="457200" rtl="0" eaLnBrk="0" fontAlgn="base" hangingPunct="0">
        <a:spcBef>
          <a:spcPct val="0"/>
        </a:spcBef>
        <a:spcAft>
          <a:spcPct val="0"/>
        </a:spcAft>
        <a:defRPr sz="3600" kern="1200">
          <a:solidFill>
            <a:schemeClr val="bg2"/>
          </a:solidFill>
          <a:latin typeface="+mj-lt"/>
          <a:ea typeface="ヒラギノ角ゴ Pro W3" pitchFamily="123" charset="-128"/>
          <a:cs typeface="ヒラギノ角ゴ Pro W3" charset="0"/>
        </a:defRPr>
      </a:lvl1pPr>
      <a:lvl2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2pPr>
      <a:lvl3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3pPr>
      <a:lvl4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4pPr>
      <a:lvl5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ヒラギノ角ゴ Pro W3" pitchFamily="123" charset="-128"/>
          <a:cs typeface="ヒラギノ角ゴ Pro W3" charset="0"/>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ヒラギノ角ゴ Pro W3" pitchFamily="123" charset="-128"/>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ヒラギノ角ゴ Pro W3" pitchFamily="123" charset="-128"/>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ヒラギノ角ゴ Pro W3" pitchFamily="123" charset="-128"/>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ヒラギノ角ゴ Pro W3" pitchFamily="123" charset="-128"/>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0"/>
            <a:ext cx="9144000" cy="6858000"/>
            <a:chOff x="0" y="0"/>
            <a:chExt cx="12192000" cy="6858000"/>
          </a:xfrm>
        </p:grpSpPr>
        <p:sp>
          <p:nvSpPr>
            <p:cNvPr id="7" name="Rectangle 6"/>
            <p:cNvSpPr/>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2" name="Freeform 5"/>
            <p:cNvSpPr>
              <a:spLocks/>
            </p:cNvSpPr>
            <p:nvPr/>
          </p:nvSpPr>
          <p:spPr bwMode="gray">
            <a:xfrm rot="-589932">
              <a:off x="8490951" y="1797517"/>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sp>
          <p:nvSpPr>
            <p:cNvPr id="1053" name="Freeform 5"/>
            <p:cNvSpPr>
              <a:spLocks/>
            </p:cNvSpPr>
            <p:nvPr/>
          </p:nvSpPr>
          <p:spPr bwMode="gray">
            <a:xfrm>
              <a:off x="459506" y="1866405"/>
              <a:ext cx="11277600" cy="4533900"/>
            </a:xfrm>
            <a:custGeom>
              <a:avLst/>
              <a:gdLst>
                <a:gd name="T0" fmla="*/ 0 w 7104"/>
                <a:gd name="T1" fmla="*/ 0 h 2856"/>
                <a:gd name="T2" fmla="*/ 0 w 7104"/>
                <a:gd name="T3" fmla="*/ 2147483647 h 2856"/>
                <a:gd name="T4" fmla="*/ 2147483647 w 7104"/>
                <a:gd name="T5" fmla="*/ 2147483647 h 2856"/>
                <a:gd name="T6" fmla="*/ 2147483647 w 7104"/>
                <a:gd name="T7" fmla="*/ 2147483647 h 2856"/>
                <a:gd name="T8" fmla="*/ 2147483647 w 7104"/>
                <a:gd name="T9" fmla="*/ 2147483647 h 2856"/>
                <a:gd name="T10" fmla="*/ 2147483647 w 7104"/>
                <a:gd name="T11" fmla="*/ 2147483647 h 2856"/>
                <a:gd name="T12" fmla="*/ 2147483647 w 7104"/>
                <a:gd name="T13" fmla="*/ 2147483647 h 2856"/>
                <a:gd name="T14" fmla="*/ 2147483647 w 7104"/>
                <a:gd name="T15" fmla="*/ 2147483647 h 2856"/>
                <a:gd name="T16" fmla="*/ 2147483647 w 7104"/>
                <a:gd name="T17" fmla="*/ 2147483647 h 2856"/>
                <a:gd name="T18" fmla="*/ 2147483647 w 7104"/>
                <a:gd name="T19" fmla="*/ 2147483647 h 2856"/>
                <a:gd name="T20" fmla="*/ 2147483647 w 7104"/>
                <a:gd name="T21" fmla="*/ 2147483647 h 2856"/>
                <a:gd name="T22" fmla="*/ 2147483647 w 7104"/>
                <a:gd name="T23" fmla="*/ 2147483647 h 2856"/>
                <a:gd name="T24" fmla="*/ 2147483647 w 7104"/>
                <a:gd name="T25" fmla="*/ 2147483647 h 2856"/>
                <a:gd name="T26" fmla="*/ 2147483647 w 7104"/>
                <a:gd name="T27" fmla="*/ 2147483647 h 2856"/>
                <a:gd name="T28" fmla="*/ 2147483647 w 7104"/>
                <a:gd name="T29" fmla="*/ 2147483647 h 2856"/>
                <a:gd name="T30" fmla="*/ 2147483647 w 7104"/>
                <a:gd name="T31" fmla="*/ 2147483647 h 2856"/>
                <a:gd name="T32" fmla="*/ 2147483647 w 7104"/>
                <a:gd name="T33" fmla="*/ 2147483647 h 2856"/>
                <a:gd name="T34" fmla="*/ 2147483647 w 7104"/>
                <a:gd name="T35" fmla="*/ 2147483647 h 2856"/>
                <a:gd name="T36" fmla="*/ 2147483647 w 7104"/>
                <a:gd name="T37" fmla="*/ 2147483647 h 2856"/>
                <a:gd name="T38" fmla="*/ 2147483647 w 7104"/>
                <a:gd name="T39" fmla="*/ 2147483647 h 2856"/>
                <a:gd name="T40" fmla="*/ 2147483647 w 7104"/>
                <a:gd name="T41" fmla="*/ 2147483647 h 2856"/>
                <a:gd name="T42" fmla="*/ 2147483647 w 7104"/>
                <a:gd name="T43" fmla="*/ 2147483647 h 2856"/>
                <a:gd name="T44" fmla="*/ 2147483647 w 7104"/>
                <a:gd name="T45" fmla="*/ 2147483647 h 2856"/>
                <a:gd name="T46" fmla="*/ 2147483647 w 7104"/>
                <a:gd name="T47" fmla="*/ 2147483647 h 2856"/>
                <a:gd name="T48" fmla="*/ 2147483647 w 7104"/>
                <a:gd name="T49" fmla="*/ 2147483647 h 2856"/>
                <a:gd name="T50" fmla="*/ 2147483647 w 7104"/>
                <a:gd name="T51" fmla="*/ 2147483647 h 2856"/>
                <a:gd name="T52" fmla="*/ 2147483647 w 7104"/>
                <a:gd name="T53" fmla="*/ 2147483647 h 2856"/>
                <a:gd name="T54" fmla="*/ 2147483647 w 7104"/>
                <a:gd name="T55" fmla="*/ 2147483647 h 2856"/>
                <a:gd name="T56" fmla="*/ 2147483647 w 7104"/>
                <a:gd name="T57" fmla="*/ 2147483647 h 2856"/>
                <a:gd name="T58" fmla="*/ 2147483647 w 7104"/>
                <a:gd name="T59" fmla="*/ 2147483647 h 2856"/>
                <a:gd name="T60" fmla="*/ 2147483647 w 7104"/>
                <a:gd name="T61" fmla="*/ 2147483647 h 2856"/>
                <a:gd name="T62" fmla="*/ 2147483647 w 7104"/>
                <a:gd name="T63" fmla="*/ 2147483647 h 2856"/>
                <a:gd name="T64" fmla="*/ 2147483647 w 7104"/>
                <a:gd name="T65" fmla="*/ 2147483647 h 2856"/>
                <a:gd name="T66" fmla="*/ 2147483647 w 7104"/>
                <a:gd name="T67" fmla="*/ 2147483647 h 2856"/>
                <a:gd name="T68" fmla="*/ 2147483647 w 7104"/>
                <a:gd name="T69" fmla="*/ 2147483647 h 2856"/>
                <a:gd name="T70" fmla="*/ 2147483647 w 7104"/>
                <a:gd name="T71" fmla="*/ 2147483647 h 2856"/>
                <a:gd name="T72" fmla="*/ 2147483647 w 7104"/>
                <a:gd name="T73" fmla="*/ 2147483647 h 2856"/>
                <a:gd name="T74" fmla="*/ 2147483647 w 7104"/>
                <a:gd name="T75" fmla="*/ 2147483647 h 2856"/>
                <a:gd name="T76" fmla="*/ 2147483647 w 7104"/>
                <a:gd name="T77" fmla="*/ 2147483647 h 2856"/>
                <a:gd name="T78" fmla="*/ 2147483647 w 7104"/>
                <a:gd name="T79" fmla="*/ 2147483647 h 2856"/>
                <a:gd name="T80" fmla="*/ 2147483647 w 7104"/>
                <a:gd name="T81" fmla="*/ 2147483647 h 2856"/>
                <a:gd name="T82" fmla="*/ 2147483647 w 7104"/>
                <a:gd name="T83" fmla="*/ 2147483647 h 2856"/>
                <a:gd name="T84" fmla="*/ 2147483647 w 7104"/>
                <a:gd name="T85" fmla="*/ 2147483647 h 2856"/>
                <a:gd name="T86" fmla="*/ 2147483647 w 7104"/>
                <a:gd name="T87" fmla="*/ 2147483647 h 2856"/>
                <a:gd name="T88" fmla="*/ 2147483647 w 7104"/>
                <a:gd name="T89" fmla="*/ 2147483647 h 2856"/>
                <a:gd name="T90" fmla="*/ 2147483647 w 7104"/>
                <a:gd name="T91" fmla="*/ 2147483647 h 2856"/>
                <a:gd name="T92" fmla="*/ 2147483647 w 7104"/>
                <a:gd name="T93" fmla="*/ 2147483647 h 2856"/>
                <a:gd name="T94" fmla="*/ 2147483647 w 7104"/>
                <a:gd name="T95" fmla="*/ 2147483647 h 2856"/>
                <a:gd name="T96" fmla="*/ 2147483647 w 7104"/>
                <a:gd name="T97" fmla="*/ 2147483647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sp>
          <p:nvSpPr>
            <p:cNvPr id="1054"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grpSp>
      <p:sp>
        <p:nvSpPr>
          <p:cNvPr id="1027" name="Title Placeholder 1"/>
          <p:cNvSpPr>
            <a:spLocks noGrp="1"/>
          </p:cNvSpPr>
          <p:nvPr>
            <p:ph type="title"/>
          </p:nvPr>
        </p:nvSpPr>
        <p:spPr bwMode="gray">
          <a:xfrm>
            <a:off x="866775" y="973301"/>
            <a:ext cx="657106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866775" y="2603500"/>
            <a:ext cx="657106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990285" y="6391275"/>
            <a:ext cx="742950" cy="3048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a:solidFill>
                  <a:schemeClr val="accent1"/>
                </a:solidFill>
              </a:defRPr>
            </a:lvl1pPr>
          </a:lstStyle>
          <a:p>
            <a:pPr defTabSz="457200">
              <a:defRPr/>
            </a:pPr>
            <a:fld id="{D307298C-9018-451C-BE78-F7FD7B311EB1}" type="datetimeFigureOut">
              <a:rPr lang="en-US" altLang="en-US">
                <a:solidFill>
                  <a:srgbClr val="B31166"/>
                </a:solidFill>
                <a:latin typeface="Century Gothic" pitchFamily="34" charset="0"/>
                <a:ea typeface="ヒラギノ角ゴ Pro W3" pitchFamily="124" charset="-128"/>
              </a:rPr>
              <a:pPr defTabSz="457200">
                <a:defRPr/>
              </a:pPr>
              <a:t>2/4/2015</a:t>
            </a:fld>
            <a:endParaRPr lang="en-US" altLang="en-US">
              <a:solidFill>
                <a:srgbClr val="B31166"/>
              </a:solidFill>
              <a:latin typeface="Century Gothic" pitchFamily="34" charset="0"/>
              <a:ea typeface="ヒラギノ角ゴ Pro W3" pitchFamily="124" charset="-128"/>
            </a:endParaRPr>
          </a:p>
        </p:txBody>
      </p:sp>
      <p:sp>
        <p:nvSpPr>
          <p:cNvPr id="5" name="Footer Placeholder 4"/>
          <p:cNvSpPr>
            <a:spLocks noGrp="1"/>
          </p:cNvSpPr>
          <p:nvPr>
            <p:ph type="ftr" sz="quarter" idx="3"/>
          </p:nvPr>
        </p:nvSpPr>
        <p:spPr>
          <a:xfrm>
            <a:off x="420291" y="6391275"/>
            <a:ext cx="2895600" cy="304800"/>
          </a:xfrm>
          <a:prstGeom prst="rect">
            <a:avLst/>
          </a:prstGeom>
        </p:spPr>
        <p:txBody>
          <a:bodyPr vert="horz" lIns="91440" tIns="45720" rIns="91440" bIns="45720" rtlCol="0" anchor="ctr"/>
          <a:lstStyle>
            <a:lvl1pPr algn="l" eaLnBrk="1" fontAlgn="auto" hangingPunct="1">
              <a:spcBef>
                <a:spcPts val="0"/>
              </a:spcBef>
              <a:spcAft>
                <a:spcPts val="0"/>
              </a:spcAft>
              <a:defRPr sz="1000" b="1" i="0">
                <a:solidFill>
                  <a:schemeClr val="accent1"/>
                </a:solidFill>
                <a:latin typeface="+mn-lt"/>
                <a:ea typeface="+mn-ea"/>
                <a:cs typeface="+mn-cs"/>
              </a:defRPr>
            </a:lvl1pPr>
          </a:lstStyle>
          <a:p>
            <a:pPr defTabSz="457200">
              <a:defRPr/>
            </a:pPr>
            <a:r>
              <a:rPr lang="en-US">
                <a:solidFill>
                  <a:srgbClr val="B31166"/>
                </a:solidFill>
              </a:rPr>
              <a:t>
              </a:t>
            </a:r>
          </a:p>
        </p:txBody>
      </p:sp>
      <p:sp>
        <p:nvSpPr>
          <p:cNvPr id="21" name="Rectangle 20"/>
          <p:cNvSpPr>
            <a:spLocks noChangeArrowheads="1"/>
          </p:cNvSpPr>
          <p:nvPr/>
        </p:nvSpPr>
        <p:spPr bwMode="auto">
          <a:xfrm>
            <a:off x="7828360" y="0"/>
            <a:ext cx="514350" cy="1143000"/>
          </a:xfrm>
          <a:prstGeom prst="rect">
            <a:avLst/>
          </a:prstGeom>
          <a:solidFill>
            <a:schemeClr val="accent1"/>
          </a:solidFill>
          <a:ln>
            <a:noFill/>
          </a:ln>
          <a:effectLst>
            <a:outerShdw blurRad="38100" dist="25400" dir="5400000" rotWithShape="0">
              <a:srgbClr val="808080">
                <a:alpha val="45000"/>
              </a:srgbClr>
            </a:outerShdw>
          </a:effectLst>
          <a:extLst>
            <a:ext uri="{91240B29-F687-4F45-9708-019B960494DF}">
              <a14:hiddenLine xmlns:a14="http://schemas.microsoft.com/office/drawing/2010/main" w="9525" cap="rnd">
                <a:solidFill>
                  <a:srgbClr val="000000"/>
                </a:solidFill>
                <a:miter lim="800000"/>
                <a:headEnd/>
                <a:tailEnd/>
              </a14:hiddenLine>
            </a:ext>
          </a:extLst>
        </p:spPr>
        <p:txBody>
          <a:bodyPr/>
          <a:lstStyle/>
          <a:p>
            <a:pPr defTabSz="457200">
              <a:defRPr/>
            </a:pPr>
            <a:endParaRPr lang="en-US">
              <a:solidFill>
                <a:prstClr val="black"/>
              </a:solidFill>
              <a:latin typeface="Century Gothic" pitchFamily="34" charset="0"/>
              <a:ea typeface="ヒラギノ角ゴ Pro W3" pitchFamily="123" charset="-128"/>
            </a:endParaRPr>
          </a:p>
        </p:txBody>
      </p:sp>
      <p:sp>
        <p:nvSpPr>
          <p:cNvPr id="6" name="Slide Number Placeholder 5"/>
          <p:cNvSpPr>
            <a:spLocks noGrp="1"/>
          </p:cNvSpPr>
          <p:nvPr>
            <p:ph type="sldNum" sz="quarter" idx="4"/>
          </p:nvPr>
        </p:nvSpPr>
        <p:spPr bwMode="gray">
          <a:xfrm>
            <a:off x="7764066" y="295275"/>
            <a:ext cx="62865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smtClean="0">
                <a:solidFill>
                  <a:schemeClr val="bg1"/>
                </a:solidFill>
              </a:defRPr>
            </a:lvl1pPr>
          </a:lstStyle>
          <a:p>
            <a:pPr defTabSz="457200">
              <a:defRPr/>
            </a:pPr>
            <a:fld id="{BE28B22F-CD9B-49A5-9DF8-7E331D5DB0E5}" type="slidenum">
              <a:rPr lang="en-US" altLang="en-US">
                <a:solidFill>
                  <a:prstClr val="white"/>
                </a:solidFill>
                <a:latin typeface="Century Gothic" pitchFamily="34" charset="0"/>
                <a:ea typeface="ヒラギノ角ゴ Pro W3" pitchFamily="124" charset="-128"/>
              </a:rPr>
              <a:pPr defTabSz="457200">
                <a:defRPr/>
              </a:pPr>
              <a:t>‹#›</a:t>
            </a:fld>
            <a:endParaRPr lang="en-US" altLang="en-US">
              <a:solidFill>
                <a:prstClr val="white"/>
              </a:solidFill>
              <a:latin typeface="Century Gothic" pitchFamily="34" charset="0"/>
              <a:ea typeface="ヒラギノ角ゴ Pro W3" pitchFamily="124" charset="-128"/>
            </a:endParaRPr>
          </a:p>
        </p:txBody>
      </p:sp>
      <p:pic>
        <p:nvPicPr>
          <p:cNvPr id="1033" name="Picture 2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34126" y="6110451"/>
            <a:ext cx="249912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7" r:id="rId1"/>
  </p:sldLayoutIdLst>
  <p:timing>
    <p:tnLst>
      <p:par>
        <p:cTn id="1" dur="indefinite" restart="never" nodeType="tmRoot"/>
      </p:par>
    </p:tnLst>
  </p:timing>
  <p:hf sldNum="0" hdr="0" ftr="0" dt="0"/>
  <p:txStyles>
    <p:titleStyle>
      <a:lvl1pPr algn="l" defTabSz="457200" rtl="0" eaLnBrk="0" fontAlgn="base" hangingPunct="0">
        <a:spcBef>
          <a:spcPct val="0"/>
        </a:spcBef>
        <a:spcAft>
          <a:spcPct val="0"/>
        </a:spcAft>
        <a:defRPr sz="3600" kern="1200">
          <a:solidFill>
            <a:schemeClr val="bg2"/>
          </a:solidFill>
          <a:latin typeface="+mj-lt"/>
          <a:ea typeface="ヒラギノ角ゴ Pro W3" pitchFamily="123" charset="-128"/>
          <a:cs typeface="ヒラギノ角ゴ Pro W3" charset="0"/>
        </a:defRPr>
      </a:lvl1pPr>
      <a:lvl2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2pPr>
      <a:lvl3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3pPr>
      <a:lvl4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4pPr>
      <a:lvl5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ヒラギノ角ゴ Pro W3" pitchFamily="123" charset="-128"/>
          <a:cs typeface="ヒラギノ角ゴ Pro W3" charset="0"/>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ヒラギノ角ゴ Pro W3" pitchFamily="123" charset="-128"/>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ヒラギノ角ゴ Pro W3" pitchFamily="123" charset="-128"/>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ヒラギノ角ゴ Pro W3" pitchFamily="123" charset="-128"/>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ヒラギノ角ゴ Pro W3" pitchFamily="123" charset="-128"/>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0"/>
            <a:ext cx="9144000" cy="6858000"/>
            <a:chOff x="0" y="0"/>
            <a:chExt cx="12192000" cy="6858000"/>
          </a:xfrm>
        </p:grpSpPr>
        <p:sp>
          <p:nvSpPr>
            <p:cNvPr id="7" name="Rectangle 6"/>
            <p:cNvSpPr/>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2" name="Freeform 5"/>
            <p:cNvSpPr>
              <a:spLocks/>
            </p:cNvSpPr>
            <p:nvPr/>
          </p:nvSpPr>
          <p:spPr bwMode="gray">
            <a:xfrm rot="-589932">
              <a:off x="8490951" y="1797517"/>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sp>
          <p:nvSpPr>
            <p:cNvPr id="1053" name="Freeform 5"/>
            <p:cNvSpPr>
              <a:spLocks/>
            </p:cNvSpPr>
            <p:nvPr/>
          </p:nvSpPr>
          <p:spPr bwMode="gray">
            <a:xfrm>
              <a:off x="459506" y="1866405"/>
              <a:ext cx="11277600" cy="4533900"/>
            </a:xfrm>
            <a:custGeom>
              <a:avLst/>
              <a:gdLst>
                <a:gd name="T0" fmla="*/ 0 w 7104"/>
                <a:gd name="T1" fmla="*/ 0 h 2856"/>
                <a:gd name="T2" fmla="*/ 0 w 7104"/>
                <a:gd name="T3" fmla="*/ 2147483647 h 2856"/>
                <a:gd name="T4" fmla="*/ 2147483647 w 7104"/>
                <a:gd name="T5" fmla="*/ 2147483647 h 2856"/>
                <a:gd name="T6" fmla="*/ 2147483647 w 7104"/>
                <a:gd name="T7" fmla="*/ 2147483647 h 2856"/>
                <a:gd name="T8" fmla="*/ 2147483647 w 7104"/>
                <a:gd name="T9" fmla="*/ 2147483647 h 2856"/>
                <a:gd name="T10" fmla="*/ 2147483647 w 7104"/>
                <a:gd name="T11" fmla="*/ 2147483647 h 2856"/>
                <a:gd name="T12" fmla="*/ 2147483647 w 7104"/>
                <a:gd name="T13" fmla="*/ 2147483647 h 2856"/>
                <a:gd name="T14" fmla="*/ 2147483647 w 7104"/>
                <a:gd name="T15" fmla="*/ 2147483647 h 2856"/>
                <a:gd name="T16" fmla="*/ 2147483647 w 7104"/>
                <a:gd name="T17" fmla="*/ 2147483647 h 2856"/>
                <a:gd name="T18" fmla="*/ 2147483647 w 7104"/>
                <a:gd name="T19" fmla="*/ 2147483647 h 2856"/>
                <a:gd name="T20" fmla="*/ 2147483647 w 7104"/>
                <a:gd name="T21" fmla="*/ 2147483647 h 2856"/>
                <a:gd name="T22" fmla="*/ 2147483647 w 7104"/>
                <a:gd name="T23" fmla="*/ 2147483647 h 2856"/>
                <a:gd name="T24" fmla="*/ 2147483647 w 7104"/>
                <a:gd name="T25" fmla="*/ 2147483647 h 2856"/>
                <a:gd name="T26" fmla="*/ 2147483647 w 7104"/>
                <a:gd name="T27" fmla="*/ 2147483647 h 2856"/>
                <a:gd name="T28" fmla="*/ 2147483647 w 7104"/>
                <a:gd name="T29" fmla="*/ 2147483647 h 2856"/>
                <a:gd name="T30" fmla="*/ 2147483647 w 7104"/>
                <a:gd name="T31" fmla="*/ 2147483647 h 2856"/>
                <a:gd name="T32" fmla="*/ 2147483647 w 7104"/>
                <a:gd name="T33" fmla="*/ 2147483647 h 2856"/>
                <a:gd name="T34" fmla="*/ 2147483647 w 7104"/>
                <a:gd name="T35" fmla="*/ 2147483647 h 2856"/>
                <a:gd name="T36" fmla="*/ 2147483647 w 7104"/>
                <a:gd name="T37" fmla="*/ 2147483647 h 2856"/>
                <a:gd name="T38" fmla="*/ 2147483647 w 7104"/>
                <a:gd name="T39" fmla="*/ 2147483647 h 2856"/>
                <a:gd name="T40" fmla="*/ 2147483647 w 7104"/>
                <a:gd name="T41" fmla="*/ 2147483647 h 2856"/>
                <a:gd name="T42" fmla="*/ 2147483647 w 7104"/>
                <a:gd name="T43" fmla="*/ 2147483647 h 2856"/>
                <a:gd name="T44" fmla="*/ 2147483647 w 7104"/>
                <a:gd name="T45" fmla="*/ 2147483647 h 2856"/>
                <a:gd name="T46" fmla="*/ 2147483647 w 7104"/>
                <a:gd name="T47" fmla="*/ 2147483647 h 2856"/>
                <a:gd name="T48" fmla="*/ 2147483647 w 7104"/>
                <a:gd name="T49" fmla="*/ 2147483647 h 2856"/>
                <a:gd name="T50" fmla="*/ 2147483647 w 7104"/>
                <a:gd name="T51" fmla="*/ 2147483647 h 2856"/>
                <a:gd name="T52" fmla="*/ 2147483647 w 7104"/>
                <a:gd name="T53" fmla="*/ 2147483647 h 2856"/>
                <a:gd name="T54" fmla="*/ 2147483647 w 7104"/>
                <a:gd name="T55" fmla="*/ 2147483647 h 2856"/>
                <a:gd name="T56" fmla="*/ 2147483647 w 7104"/>
                <a:gd name="T57" fmla="*/ 2147483647 h 2856"/>
                <a:gd name="T58" fmla="*/ 2147483647 w 7104"/>
                <a:gd name="T59" fmla="*/ 2147483647 h 2856"/>
                <a:gd name="T60" fmla="*/ 2147483647 w 7104"/>
                <a:gd name="T61" fmla="*/ 2147483647 h 2856"/>
                <a:gd name="T62" fmla="*/ 2147483647 w 7104"/>
                <a:gd name="T63" fmla="*/ 2147483647 h 2856"/>
                <a:gd name="T64" fmla="*/ 2147483647 w 7104"/>
                <a:gd name="T65" fmla="*/ 2147483647 h 2856"/>
                <a:gd name="T66" fmla="*/ 2147483647 w 7104"/>
                <a:gd name="T67" fmla="*/ 2147483647 h 2856"/>
                <a:gd name="T68" fmla="*/ 2147483647 w 7104"/>
                <a:gd name="T69" fmla="*/ 2147483647 h 2856"/>
                <a:gd name="T70" fmla="*/ 2147483647 w 7104"/>
                <a:gd name="T71" fmla="*/ 2147483647 h 2856"/>
                <a:gd name="T72" fmla="*/ 2147483647 w 7104"/>
                <a:gd name="T73" fmla="*/ 2147483647 h 2856"/>
                <a:gd name="T74" fmla="*/ 2147483647 w 7104"/>
                <a:gd name="T75" fmla="*/ 2147483647 h 2856"/>
                <a:gd name="T76" fmla="*/ 2147483647 w 7104"/>
                <a:gd name="T77" fmla="*/ 2147483647 h 2856"/>
                <a:gd name="T78" fmla="*/ 2147483647 w 7104"/>
                <a:gd name="T79" fmla="*/ 2147483647 h 2856"/>
                <a:gd name="T80" fmla="*/ 2147483647 w 7104"/>
                <a:gd name="T81" fmla="*/ 2147483647 h 2856"/>
                <a:gd name="T82" fmla="*/ 2147483647 w 7104"/>
                <a:gd name="T83" fmla="*/ 2147483647 h 2856"/>
                <a:gd name="T84" fmla="*/ 2147483647 w 7104"/>
                <a:gd name="T85" fmla="*/ 2147483647 h 2856"/>
                <a:gd name="T86" fmla="*/ 2147483647 w 7104"/>
                <a:gd name="T87" fmla="*/ 2147483647 h 2856"/>
                <a:gd name="T88" fmla="*/ 2147483647 w 7104"/>
                <a:gd name="T89" fmla="*/ 2147483647 h 2856"/>
                <a:gd name="T90" fmla="*/ 2147483647 w 7104"/>
                <a:gd name="T91" fmla="*/ 2147483647 h 2856"/>
                <a:gd name="T92" fmla="*/ 2147483647 w 7104"/>
                <a:gd name="T93" fmla="*/ 2147483647 h 2856"/>
                <a:gd name="T94" fmla="*/ 2147483647 w 7104"/>
                <a:gd name="T95" fmla="*/ 2147483647 h 2856"/>
                <a:gd name="T96" fmla="*/ 2147483647 w 7104"/>
                <a:gd name="T97" fmla="*/ 2147483647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sp>
          <p:nvSpPr>
            <p:cNvPr id="1054"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grpSp>
      <p:sp>
        <p:nvSpPr>
          <p:cNvPr id="1027" name="Title Placeholder 1"/>
          <p:cNvSpPr>
            <a:spLocks noGrp="1"/>
          </p:cNvSpPr>
          <p:nvPr>
            <p:ph type="title"/>
          </p:nvPr>
        </p:nvSpPr>
        <p:spPr bwMode="gray">
          <a:xfrm>
            <a:off x="866775" y="973279"/>
            <a:ext cx="657106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866775" y="2603500"/>
            <a:ext cx="657106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990285" y="6391275"/>
            <a:ext cx="742950" cy="3048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a:solidFill>
                  <a:schemeClr val="accent1"/>
                </a:solidFill>
              </a:defRPr>
            </a:lvl1pPr>
          </a:lstStyle>
          <a:p>
            <a:pPr defTabSz="457200">
              <a:defRPr/>
            </a:pPr>
            <a:fld id="{D307298C-9018-451C-BE78-F7FD7B311EB1}" type="datetimeFigureOut">
              <a:rPr lang="en-US" altLang="en-US">
                <a:solidFill>
                  <a:srgbClr val="B31166"/>
                </a:solidFill>
                <a:latin typeface="Century Gothic" pitchFamily="34" charset="0"/>
                <a:ea typeface="ヒラギノ角ゴ Pro W3" pitchFamily="124" charset="-128"/>
              </a:rPr>
              <a:pPr defTabSz="457200">
                <a:defRPr/>
              </a:pPr>
              <a:t>2/4/2015</a:t>
            </a:fld>
            <a:endParaRPr lang="en-US" altLang="en-US">
              <a:solidFill>
                <a:srgbClr val="B31166"/>
              </a:solidFill>
              <a:latin typeface="Century Gothic" pitchFamily="34" charset="0"/>
              <a:ea typeface="ヒラギノ角ゴ Pro W3" pitchFamily="124" charset="-128"/>
            </a:endParaRPr>
          </a:p>
        </p:txBody>
      </p:sp>
      <p:sp>
        <p:nvSpPr>
          <p:cNvPr id="5" name="Footer Placeholder 4"/>
          <p:cNvSpPr>
            <a:spLocks noGrp="1"/>
          </p:cNvSpPr>
          <p:nvPr>
            <p:ph type="ftr" sz="quarter" idx="3"/>
          </p:nvPr>
        </p:nvSpPr>
        <p:spPr>
          <a:xfrm>
            <a:off x="420291" y="6391275"/>
            <a:ext cx="2895600" cy="304800"/>
          </a:xfrm>
          <a:prstGeom prst="rect">
            <a:avLst/>
          </a:prstGeom>
        </p:spPr>
        <p:txBody>
          <a:bodyPr vert="horz" lIns="91440" tIns="45720" rIns="91440" bIns="45720" rtlCol="0" anchor="ctr"/>
          <a:lstStyle>
            <a:lvl1pPr algn="l" eaLnBrk="1" fontAlgn="auto" hangingPunct="1">
              <a:spcBef>
                <a:spcPts val="0"/>
              </a:spcBef>
              <a:spcAft>
                <a:spcPts val="0"/>
              </a:spcAft>
              <a:defRPr sz="1000" b="1" i="0">
                <a:solidFill>
                  <a:schemeClr val="accent1"/>
                </a:solidFill>
                <a:latin typeface="+mn-lt"/>
                <a:ea typeface="+mn-ea"/>
                <a:cs typeface="+mn-cs"/>
              </a:defRPr>
            </a:lvl1pPr>
          </a:lstStyle>
          <a:p>
            <a:pPr defTabSz="457200">
              <a:defRPr/>
            </a:pPr>
            <a:r>
              <a:rPr lang="en-US">
                <a:solidFill>
                  <a:srgbClr val="B31166"/>
                </a:solidFill>
              </a:rPr>
              <a:t>
              </a:t>
            </a:r>
          </a:p>
        </p:txBody>
      </p:sp>
      <p:sp>
        <p:nvSpPr>
          <p:cNvPr id="21" name="Rectangle 20"/>
          <p:cNvSpPr>
            <a:spLocks noChangeArrowheads="1"/>
          </p:cNvSpPr>
          <p:nvPr/>
        </p:nvSpPr>
        <p:spPr bwMode="auto">
          <a:xfrm>
            <a:off x="7828360" y="0"/>
            <a:ext cx="514350" cy="1143000"/>
          </a:xfrm>
          <a:prstGeom prst="rect">
            <a:avLst/>
          </a:prstGeom>
          <a:solidFill>
            <a:schemeClr val="accent1"/>
          </a:solidFill>
          <a:ln>
            <a:noFill/>
          </a:ln>
          <a:effectLst>
            <a:outerShdw blurRad="38100" dist="25400" dir="5400000" rotWithShape="0">
              <a:srgbClr val="808080">
                <a:alpha val="45000"/>
              </a:srgbClr>
            </a:outerShdw>
          </a:effectLst>
          <a:extLst>
            <a:ext uri="{91240B29-F687-4F45-9708-019B960494DF}">
              <a14:hiddenLine xmlns:a14="http://schemas.microsoft.com/office/drawing/2010/main" w="9525" cap="rnd">
                <a:solidFill>
                  <a:srgbClr val="000000"/>
                </a:solidFill>
                <a:miter lim="800000"/>
                <a:headEnd/>
                <a:tailEnd/>
              </a14:hiddenLine>
            </a:ext>
          </a:extLst>
        </p:spPr>
        <p:txBody>
          <a:bodyPr/>
          <a:lstStyle/>
          <a:p>
            <a:pPr defTabSz="457200">
              <a:defRPr/>
            </a:pPr>
            <a:endParaRPr lang="en-US">
              <a:solidFill>
                <a:prstClr val="black"/>
              </a:solidFill>
              <a:latin typeface="Century Gothic" pitchFamily="34" charset="0"/>
              <a:ea typeface="ヒラギノ角ゴ Pro W3" pitchFamily="123" charset="-128"/>
            </a:endParaRPr>
          </a:p>
        </p:txBody>
      </p:sp>
      <p:sp>
        <p:nvSpPr>
          <p:cNvPr id="6" name="Slide Number Placeholder 5"/>
          <p:cNvSpPr>
            <a:spLocks noGrp="1"/>
          </p:cNvSpPr>
          <p:nvPr>
            <p:ph type="sldNum" sz="quarter" idx="4"/>
          </p:nvPr>
        </p:nvSpPr>
        <p:spPr bwMode="gray">
          <a:xfrm>
            <a:off x="7764066" y="295275"/>
            <a:ext cx="62865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smtClean="0">
                <a:solidFill>
                  <a:schemeClr val="bg1"/>
                </a:solidFill>
              </a:defRPr>
            </a:lvl1pPr>
          </a:lstStyle>
          <a:p>
            <a:pPr defTabSz="457200">
              <a:defRPr/>
            </a:pPr>
            <a:fld id="{BE28B22F-CD9B-49A5-9DF8-7E331D5DB0E5}" type="slidenum">
              <a:rPr lang="en-US" altLang="en-US">
                <a:solidFill>
                  <a:prstClr val="white"/>
                </a:solidFill>
                <a:latin typeface="Century Gothic" pitchFamily="34" charset="0"/>
                <a:ea typeface="ヒラギノ角ゴ Pro W3" pitchFamily="124" charset="-128"/>
              </a:rPr>
              <a:pPr defTabSz="457200">
                <a:defRPr/>
              </a:pPr>
              <a:t>‹#›</a:t>
            </a:fld>
            <a:endParaRPr lang="en-US" altLang="en-US">
              <a:solidFill>
                <a:prstClr val="white"/>
              </a:solidFill>
              <a:latin typeface="Century Gothic" pitchFamily="34" charset="0"/>
              <a:ea typeface="ヒラギノ角ゴ Pro W3" pitchFamily="124" charset="-128"/>
            </a:endParaRPr>
          </a:p>
        </p:txBody>
      </p:sp>
      <p:pic>
        <p:nvPicPr>
          <p:cNvPr id="1033" name="Picture 2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34126" y="6110429"/>
            <a:ext cx="249912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9" r:id="rId1"/>
  </p:sldLayoutIdLst>
  <p:timing>
    <p:tnLst>
      <p:par>
        <p:cTn id="1" dur="indefinite" restart="never" nodeType="tmRoot"/>
      </p:par>
    </p:tnLst>
  </p:timing>
  <p:hf sldNum="0" hdr="0" ftr="0" dt="0"/>
  <p:txStyles>
    <p:titleStyle>
      <a:lvl1pPr algn="l" defTabSz="457200" rtl="0" eaLnBrk="0" fontAlgn="base" hangingPunct="0">
        <a:spcBef>
          <a:spcPct val="0"/>
        </a:spcBef>
        <a:spcAft>
          <a:spcPct val="0"/>
        </a:spcAft>
        <a:defRPr sz="3600" kern="1200">
          <a:solidFill>
            <a:schemeClr val="bg2"/>
          </a:solidFill>
          <a:latin typeface="+mj-lt"/>
          <a:ea typeface="ヒラギノ角ゴ Pro W3" pitchFamily="123" charset="-128"/>
          <a:cs typeface="ヒラギノ角ゴ Pro W3" charset="0"/>
        </a:defRPr>
      </a:lvl1pPr>
      <a:lvl2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2pPr>
      <a:lvl3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3pPr>
      <a:lvl4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4pPr>
      <a:lvl5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ヒラギノ角ゴ Pro W3" pitchFamily="123" charset="-128"/>
          <a:cs typeface="ヒラギノ角ゴ Pro W3" charset="0"/>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ヒラギノ角ゴ Pro W3" pitchFamily="123" charset="-128"/>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ヒラギノ角ゴ Pro W3" pitchFamily="123" charset="-128"/>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ヒラギノ角ゴ Pro W3" pitchFamily="123" charset="-128"/>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ヒラギノ角ゴ Pro W3" pitchFamily="123" charset="-128"/>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0"/>
            <a:ext cx="9144000" cy="6858000"/>
            <a:chOff x="0" y="0"/>
            <a:chExt cx="12192000" cy="6858000"/>
          </a:xfrm>
        </p:grpSpPr>
        <p:sp>
          <p:nvSpPr>
            <p:cNvPr id="7" name="Rectangle 6"/>
            <p:cNvSpPr/>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2" name="Freeform 5"/>
            <p:cNvSpPr>
              <a:spLocks/>
            </p:cNvSpPr>
            <p:nvPr/>
          </p:nvSpPr>
          <p:spPr bwMode="gray">
            <a:xfrm rot="-589932">
              <a:off x="8490951" y="1797517"/>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sp>
          <p:nvSpPr>
            <p:cNvPr id="1053" name="Freeform 5"/>
            <p:cNvSpPr>
              <a:spLocks/>
            </p:cNvSpPr>
            <p:nvPr/>
          </p:nvSpPr>
          <p:spPr bwMode="gray">
            <a:xfrm>
              <a:off x="459506" y="1866405"/>
              <a:ext cx="11277600" cy="4533900"/>
            </a:xfrm>
            <a:custGeom>
              <a:avLst/>
              <a:gdLst>
                <a:gd name="T0" fmla="*/ 0 w 7104"/>
                <a:gd name="T1" fmla="*/ 0 h 2856"/>
                <a:gd name="T2" fmla="*/ 0 w 7104"/>
                <a:gd name="T3" fmla="*/ 2147483647 h 2856"/>
                <a:gd name="T4" fmla="*/ 2147483647 w 7104"/>
                <a:gd name="T5" fmla="*/ 2147483647 h 2856"/>
                <a:gd name="T6" fmla="*/ 2147483647 w 7104"/>
                <a:gd name="T7" fmla="*/ 2147483647 h 2856"/>
                <a:gd name="T8" fmla="*/ 2147483647 w 7104"/>
                <a:gd name="T9" fmla="*/ 2147483647 h 2856"/>
                <a:gd name="T10" fmla="*/ 2147483647 w 7104"/>
                <a:gd name="T11" fmla="*/ 2147483647 h 2856"/>
                <a:gd name="T12" fmla="*/ 2147483647 w 7104"/>
                <a:gd name="T13" fmla="*/ 2147483647 h 2856"/>
                <a:gd name="T14" fmla="*/ 2147483647 w 7104"/>
                <a:gd name="T15" fmla="*/ 2147483647 h 2856"/>
                <a:gd name="T16" fmla="*/ 2147483647 w 7104"/>
                <a:gd name="T17" fmla="*/ 2147483647 h 2856"/>
                <a:gd name="T18" fmla="*/ 2147483647 w 7104"/>
                <a:gd name="T19" fmla="*/ 2147483647 h 2856"/>
                <a:gd name="T20" fmla="*/ 2147483647 w 7104"/>
                <a:gd name="T21" fmla="*/ 2147483647 h 2856"/>
                <a:gd name="T22" fmla="*/ 2147483647 w 7104"/>
                <a:gd name="T23" fmla="*/ 2147483647 h 2856"/>
                <a:gd name="T24" fmla="*/ 2147483647 w 7104"/>
                <a:gd name="T25" fmla="*/ 2147483647 h 2856"/>
                <a:gd name="T26" fmla="*/ 2147483647 w 7104"/>
                <a:gd name="T27" fmla="*/ 2147483647 h 2856"/>
                <a:gd name="T28" fmla="*/ 2147483647 w 7104"/>
                <a:gd name="T29" fmla="*/ 2147483647 h 2856"/>
                <a:gd name="T30" fmla="*/ 2147483647 w 7104"/>
                <a:gd name="T31" fmla="*/ 2147483647 h 2856"/>
                <a:gd name="T32" fmla="*/ 2147483647 w 7104"/>
                <a:gd name="T33" fmla="*/ 2147483647 h 2856"/>
                <a:gd name="T34" fmla="*/ 2147483647 w 7104"/>
                <a:gd name="T35" fmla="*/ 2147483647 h 2856"/>
                <a:gd name="T36" fmla="*/ 2147483647 w 7104"/>
                <a:gd name="T37" fmla="*/ 2147483647 h 2856"/>
                <a:gd name="T38" fmla="*/ 2147483647 w 7104"/>
                <a:gd name="T39" fmla="*/ 2147483647 h 2856"/>
                <a:gd name="T40" fmla="*/ 2147483647 w 7104"/>
                <a:gd name="T41" fmla="*/ 2147483647 h 2856"/>
                <a:gd name="T42" fmla="*/ 2147483647 w 7104"/>
                <a:gd name="T43" fmla="*/ 2147483647 h 2856"/>
                <a:gd name="T44" fmla="*/ 2147483647 w 7104"/>
                <a:gd name="T45" fmla="*/ 2147483647 h 2856"/>
                <a:gd name="T46" fmla="*/ 2147483647 w 7104"/>
                <a:gd name="T47" fmla="*/ 2147483647 h 2856"/>
                <a:gd name="T48" fmla="*/ 2147483647 w 7104"/>
                <a:gd name="T49" fmla="*/ 2147483647 h 2856"/>
                <a:gd name="T50" fmla="*/ 2147483647 w 7104"/>
                <a:gd name="T51" fmla="*/ 2147483647 h 2856"/>
                <a:gd name="T52" fmla="*/ 2147483647 w 7104"/>
                <a:gd name="T53" fmla="*/ 2147483647 h 2856"/>
                <a:gd name="T54" fmla="*/ 2147483647 w 7104"/>
                <a:gd name="T55" fmla="*/ 2147483647 h 2856"/>
                <a:gd name="T56" fmla="*/ 2147483647 w 7104"/>
                <a:gd name="T57" fmla="*/ 2147483647 h 2856"/>
                <a:gd name="T58" fmla="*/ 2147483647 w 7104"/>
                <a:gd name="T59" fmla="*/ 2147483647 h 2856"/>
                <a:gd name="T60" fmla="*/ 2147483647 w 7104"/>
                <a:gd name="T61" fmla="*/ 2147483647 h 2856"/>
                <a:gd name="T62" fmla="*/ 2147483647 w 7104"/>
                <a:gd name="T63" fmla="*/ 2147483647 h 2856"/>
                <a:gd name="T64" fmla="*/ 2147483647 w 7104"/>
                <a:gd name="T65" fmla="*/ 2147483647 h 2856"/>
                <a:gd name="T66" fmla="*/ 2147483647 w 7104"/>
                <a:gd name="T67" fmla="*/ 2147483647 h 2856"/>
                <a:gd name="T68" fmla="*/ 2147483647 w 7104"/>
                <a:gd name="T69" fmla="*/ 2147483647 h 2856"/>
                <a:gd name="T70" fmla="*/ 2147483647 w 7104"/>
                <a:gd name="T71" fmla="*/ 2147483647 h 2856"/>
                <a:gd name="T72" fmla="*/ 2147483647 w 7104"/>
                <a:gd name="T73" fmla="*/ 2147483647 h 2856"/>
                <a:gd name="T74" fmla="*/ 2147483647 w 7104"/>
                <a:gd name="T75" fmla="*/ 2147483647 h 2856"/>
                <a:gd name="T76" fmla="*/ 2147483647 w 7104"/>
                <a:gd name="T77" fmla="*/ 2147483647 h 2856"/>
                <a:gd name="T78" fmla="*/ 2147483647 w 7104"/>
                <a:gd name="T79" fmla="*/ 2147483647 h 2856"/>
                <a:gd name="T80" fmla="*/ 2147483647 w 7104"/>
                <a:gd name="T81" fmla="*/ 2147483647 h 2856"/>
                <a:gd name="T82" fmla="*/ 2147483647 w 7104"/>
                <a:gd name="T83" fmla="*/ 2147483647 h 2856"/>
                <a:gd name="T84" fmla="*/ 2147483647 w 7104"/>
                <a:gd name="T85" fmla="*/ 2147483647 h 2856"/>
                <a:gd name="T86" fmla="*/ 2147483647 w 7104"/>
                <a:gd name="T87" fmla="*/ 2147483647 h 2856"/>
                <a:gd name="T88" fmla="*/ 2147483647 w 7104"/>
                <a:gd name="T89" fmla="*/ 2147483647 h 2856"/>
                <a:gd name="T90" fmla="*/ 2147483647 w 7104"/>
                <a:gd name="T91" fmla="*/ 2147483647 h 2856"/>
                <a:gd name="T92" fmla="*/ 2147483647 w 7104"/>
                <a:gd name="T93" fmla="*/ 2147483647 h 2856"/>
                <a:gd name="T94" fmla="*/ 2147483647 w 7104"/>
                <a:gd name="T95" fmla="*/ 2147483647 h 2856"/>
                <a:gd name="T96" fmla="*/ 2147483647 w 7104"/>
                <a:gd name="T97" fmla="*/ 2147483647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sp>
          <p:nvSpPr>
            <p:cNvPr id="1054"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grpSp>
      <p:sp>
        <p:nvSpPr>
          <p:cNvPr id="1027" name="Title Placeholder 1"/>
          <p:cNvSpPr>
            <a:spLocks noGrp="1"/>
          </p:cNvSpPr>
          <p:nvPr>
            <p:ph type="title"/>
          </p:nvPr>
        </p:nvSpPr>
        <p:spPr bwMode="gray">
          <a:xfrm>
            <a:off x="866775" y="973255"/>
            <a:ext cx="657106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866775" y="2603500"/>
            <a:ext cx="657106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990285" y="6391275"/>
            <a:ext cx="742950" cy="3048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a:solidFill>
                  <a:schemeClr val="accent1"/>
                </a:solidFill>
              </a:defRPr>
            </a:lvl1pPr>
          </a:lstStyle>
          <a:p>
            <a:pPr defTabSz="457200">
              <a:defRPr/>
            </a:pPr>
            <a:fld id="{D307298C-9018-451C-BE78-F7FD7B311EB1}" type="datetimeFigureOut">
              <a:rPr lang="en-US" altLang="en-US">
                <a:solidFill>
                  <a:srgbClr val="B31166"/>
                </a:solidFill>
                <a:latin typeface="Century Gothic" pitchFamily="34" charset="0"/>
                <a:ea typeface="ヒラギノ角ゴ Pro W3" pitchFamily="124" charset="-128"/>
              </a:rPr>
              <a:pPr defTabSz="457200">
                <a:defRPr/>
              </a:pPr>
              <a:t>2/4/2015</a:t>
            </a:fld>
            <a:endParaRPr lang="en-US" altLang="en-US">
              <a:solidFill>
                <a:srgbClr val="B31166"/>
              </a:solidFill>
              <a:latin typeface="Century Gothic" pitchFamily="34" charset="0"/>
              <a:ea typeface="ヒラギノ角ゴ Pro W3" pitchFamily="124" charset="-128"/>
            </a:endParaRPr>
          </a:p>
        </p:txBody>
      </p:sp>
      <p:sp>
        <p:nvSpPr>
          <p:cNvPr id="5" name="Footer Placeholder 4"/>
          <p:cNvSpPr>
            <a:spLocks noGrp="1"/>
          </p:cNvSpPr>
          <p:nvPr>
            <p:ph type="ftr" sz="quarter" idx="3"/>
          </p:nvPr>
        </p:nvSpPr>
        <p:spPr>
          <a:xfrm>
            <a:off x="420291" y="6391275"/>
            <a:ext cx="2895600" cy="304800"/>
          </a:xfrm>
          <a:prstGeom prst="rect">
            <a:avLst/>
          </a:prstGeom>
        </p:spPr>
        <p:txBody>
          <a:bodyPr vert="horz" lIns="91440" tIns="45720" rIns="91440" bIns="45720" rtlCol="0" anchor="ctr"/>
          <a:lstStyle>
            <a:lvl1pPr algn="l" eaLnBrk="1" fontAlgn="auto" hangingPunct="1">
              <a:spcBef>
                <a:spcPts val="0"/>
              </a:spcBef>
              <a:spcAft>
                <a:spcPts val="0"/>
              </a:spcAft>
              <a:defRPr sz="1000" b="1" i="0">
                <a:solidFill>
                  <a:schemeClr val="accent1"/>
                </a:solidFill>
                <a:latin typeface="+mn-lt"/>
                <a:ea typeface="+mn-ea"/>
                <a:cs typeface="+mn-cs"/>
              </a:defRPr>
            </a:lvl1pPr>
          </a:lstStyle>
          <a:p>
            <a:pPr defTabSz="457200">
              <a:defRPr/>
            </a:pPr>
            <a:r>
              <a:rPr lang="en-US">
                <a:solidFill>
                  <a:srgbClr val="B31166"/>
                </a:solidFill>
              </a:rPr>
              <a:t>
              </a:t>
            </a:r>
          </a:p>
        </p:txBody>
      </p:sp>
      <p:sp>
        <p:nvSpPr>
          <p:cNvPr id="21" name="Rectangle 20"/>
          <p:cNvSpPr>
            <a:spLocks noChangeArrowheads="1"/>
          </p:cNvSpPr>
          <p:nvPr/>
        </p:nvSpPr>
        <p:spPr bwMode="auto">
          <a:xfrm>
            <a:off x="7828360" y="0"/>
            <a:ext cx="514350" cy="1143000"/>
          </a:xfrm>
          <a:prstGeom prst="rect">
            <a:avLst/>
          </a:prstGeom>
          <a:solidFill>
            <a:schemeClr val="accent1"/>
          </a:solidFill>
          <a:ln>
            <a:noFill/>
          </a:ln>
          <a:effectLst>
            <a:outerShdw blurRad="38100" dist="25400" dir="5400000" rotWithShape="0">
              <a:srgbClr val="808080">
                <a:alpha val="45000"/>
              </a:srgbClr>
            </a:outerShdw>
          </a:effectLst>
          <a:extLst>
            <a:ext uri="{91240B29-F687-4F45-9708-019B960494DF}">
              <a14:hiddenLine xmlns:a14="http://schemas.microsoft.com/office/drawing/2010/main" w="9525" cap="rnd">
                <a:solidFill>
                  <a:srgbClr val="000000"/>
                </a:solidFill>
                <a:miter lim="800000"/>
                <a:headEnd/>
                <a:tailEnd/>
              </a14:hiddenLine>
            </a:ext>
          </a:extLst>
        </p:spPr>
        <p:txBody>
          <a:bodyPr/>
          <a:lstStyle/>
          <a:p>
            <a:pPr defTabSz="457200">
              <a:defRPr/>
            </a:pPr>
            <a:endParaRPr lang="en-US">
              <a:solidFill>
                <a:prstClr val="black"/>
              </a:solidFill>
              <a:latin typeface="Century Gothic" pitchFamily="34" charset="0"/>
              <a:ea typeface="ヒラギノ角ゴ Pro W3" pitchFamily="123" charset="-128"/>
            </a:endParaRPr>
          </a:p>
        </p:txBody>
      </p:sp>
      <p:sp>
        <p:nvSpPr>
          <p:cNvPr id="6" name="Slide Number Placeholder 5"/>
          <p:cNvSpPr>
            <a:spLocks noGrp="1"/>
          </p:cNvSpPr>
          <p:nvPr>
            <p:ph type="sldNum" sz="quarter" idx="4"/>
          </p:nvPr>
        </p:nvSpPr>
        <p:spPr bwMode="gray">
          <a:xfrm>
            <a:off x="7764066" y="295275"/>
            <a:ext cx="62865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smtClean="0">
                <a:solidFill>
                  <a:schemeClr val="bg1"/>
                </a:solidFill>
              </a:defRPr>
            </a:lvl1pPr>
          </a:lstStyle>
          <a:p>
            <a:pPr defTabSz="457200">
              <a:defRPr/>
            </a:pPr>
            <a:fld id="{BE28B22F-CD9B-49A5-9DF8-7E331D5DB0E5}" type="slidenum">
              <a:rPr lang="en-US" altLang="en-US">
                <a:solidFill>
                  <a:prstClr val="white"/>
                </a:solidFill>
                <a:latin typeface="Century Gothic" pitchFamily="34" charset="0"/>
                <a:ea typeface="ヒラギノ角ゴ Pro W3" pitchFamily="124" charset="-128"/>
              </a:rPr>
              <a:pPr defTabSz="457200">
                <a:defRPr/>
              </a:pPr>
              <a:t>‹#›</a:t>
            </a:fld>
            <a:endParaRPr lang="en-US" altLang="en-US">
              <a:solidFill>
                <a:prstClr val="white"/>
              </a:solidFill>
              <a:latin typeface="Century Gothic" pitchFamily="34" charset="0"/>
              <a:ea typeface="ヒラギノ角ゴ Pro W3" pitchFamily="124" charset="-128"/>
            </a:endParaRPr>
          </a:p>
        </p:txBody>
      </p:sp>
      <p:pic>
        <p:nvPicPr>
          <p:cNvPr id="1033" name="Picture 2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34126" y="6110405"/>
            <a:ext cx="249912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1" r:id="rId1"/>
  </p:sldLayoutIdLst>
  <p:timing>
    <p:tnLst>
      <p:par>
        <p:cTn id="1" dur="indefinite" restart="never" nodeType="tmRoot"/>
      </p:par>
    </p:tnLst>
  </p:timing>
  <p:hf sldNum="0" hdr="0" ftr="0" dt="0"/>
  <p:txStyles>
    <p:titleStyle>
      <a:lvl1pPr algn="l" defTabSz="457200" rtl="0" eaLnBrk="0" fontAlgn="base" hangingPunct="0">
        <a:spcBef>
          <a:spcPct val="0"/>
        </a:spcBef>
        <a:spcAft>
          <a:spcPct val="0"/>
        </a:spcAft>
        <a:defRPr sz="3600" kern="1200">
          <a:solidFill>
            <a:schemeClr val="bg2"/>
          </a:solidFill>
          <a:latin typeface="+mj-lt"/>
          <a:ea typeface="ヒラギノ角ゴ Pro W3" pitchFamily="123" charset="-128"/>
          <a:cs typeface="ヒラギノ角ゴ Pro W3" charset="0"/>
        </a:defRPr>
      </a:lvl1pPr>
      <a:lvl2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2pPr>
      <a:lvl3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3pPr>
      <a:lvl4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4pPr>
      <a:lvl5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ヒラギノ角ゴ Pro W3" pitchFamily="123" charset="-128"/>
          <a:cs typeface="ヒラギノ角ゴ Pro W3" charset="0"/>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ヒラギノ角ゴ Pro W3" pitchFamily="123" charset="-128"/>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ヒラギノ角ゴ Pro W3" pitchFamily="123" charset="-128"/>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ヒラギノ角ゴ Pro W3" pitchFamily="123" charset="-128"/>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ヒラギノ角ゴ Pro W3" pitchFamily="123" charset="-128"/>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0"/>
            <a:ext cx="9144000" cy="6858000"/>
            <a:chOff x="0" y="0"/>
            <a:chExt cx="12192000" cy="6858000"/>
          </a:xfrm>
        </p:grpSpPr>
        <p:sp>
          <p:nvSpPr>
            <p:cNvPr id="7" name="Rectangle 6"/>
            <p:cNvSpPr/>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2" name="Freeform 5"/>
            <p:cNvSpPr>
              <a:spLocks/>
            </p:cNvSpPr>
            <p:nvPr/>
          </p:nvSpPr>
          <p:spPr bwMode="gray">
            <a:xfrm rot="-589932">
              <a:off x="8490951" y="1797517"/>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sp>
          <p:nvSpPr>
            <p:cNvPr id="1053" name="Freeform 5"/>
            <p:cNvSpPr>
              <a:spLocks/>
            </p:cNvSpPr>
            <p:nvPr/>
          </p:nvSpPr>
          <p:spPr bwMode="gray">
            <a:xfrm>
              <a:off x="459506" y="1866405"/>
              <a:ext cx="11277600" cy="4533900"/>
            </a:xfrm>
            <a:custGeom>
              <a:avLst/>
              <a:gdLst>
                <a:gd name="T0" fmla="*/ 0 w 7104"/>
                <a:gd name="T1" fmla="*/ 0 h 2856"/>
                <a:gd name="T2" fmla="*/ 0 w 7104"/>
                <a:gd name="T3" fmla="*/ 2147483647 h 2856"/>
                <a:gd name="T4" fmla="*/ 2147483647 w 7104"/>
                <a:gd name="T5" fmla="*/ 2147483647 h 2856"/>
                <a:gd name="T6" fmla="*/ 2147483647 w 7104"/>
                <a:gd name="T7" fmla="*/ 2147483647 h 2856"/>
                <a:gd name="T8" fmla="*/ 2147483647 w 7104"/>
                <a:gd name="T9" fmla="*/ 2147483647 h 2856"/>
                <a:gd name="T10" fmla="*/ 2147483647 w 7104"/>
                <a:gd name="T11" fmla="*/ 2147483647 h 2856"/>
                <a:gd name="T12" fmla="*/ 2147483647 w 7104"/>
                <a:gd name="T13" fmla="*/ 2147483647 h 2856"/>
                <a:gd name="T14" fmla="*/ 2147483647 w 7104"/>
                <a:gd name="T15" fmla="*/ 2147483647 h 2856"/>
                <a:gd name="T16" fmla="*/ 2147483647 w 7104"/>
                <a:gd name="T17" fmla="*/ 2147483647 h 2856"/>
                <a:gd name="T18" fmla="*/ 2147483647 w 7104"/>
                <a:gd name="T19" fmla="*/ 2147483647 h 2856"/>
                <a:gd name="T20" fmla="*/ 2147483647 w 7104"/>
                <a:gd name="T21" fmla="*/ 2147483647 h 2856"/>
                <a:gd name="T22" fmla="*/ 2147483647 w 7104"/>
                <a:gd name="T23" fmla="*/ 2147483647 h 2856"/>
                <a:gd name="T24" fmla="*/ 2147483647 w 7104"/>
                <a:gd name="T25" fmla="*/ 2147483647 h 2856"/>
                <a:gd name="T26" fmla="*/ 2147483647 w 7104"/>
                <a:gd name="T27" fmla="*/ 2147483647 h 2856"/>
                <a:gd name="T28" fmla="*/ 2147483647 w 7104"/>
                <a:gd name="T29" fmla="*/ 2147483647 h 2856"/>
                <a:gd name="T30" fmla="*/ 2147483647 w 7104"/>
                <a:gd name="T31" fmla="*/ 2147483647 h 2856"/>
                <a:gd name="T32" fmla="*/ 2147483647 w 7104"/>
                <a:gd name="T33" fmla="*/ 2147483647 h 2856"/>
                <a:gd name="T34" fmla="*/ 2147483647 w 7104"/>
                <a:gd name="T35" fmla="*/ 2147483647 h 2856"/>
                <a:gd name="T36" fmla="*/ 2147483647 w 7104"/>
                <a:gd name="T37" fmla="*/ 2147483647 h 2856"/>
                <a:gd name="T38" fmla="*/ 2147483647 w 7104"/>
                <a:gd name="T39" fmla="*/ 2147483647 h 2856"/>
                <a:gd name="T40" fmla="*/ 2147483647 w 7104"/>
                <a:gd name="T41" fmla="*/ 2147483647 h 2856"/>
                <a:gd name="T42" fmla="*/ 2147483647 w 7104"/>
                <a:gd name="T43" fmla="*/ 2147483647 h 2856"/>
                <a:gd name="T44" fmla="*/ 2147483647 w 7104"/>
                <a:gd name="T45" fmla="*/ 2147483647 h 2856"/>
                <a:gd name="T46" fmla="*/ 2147483647 w 7104"/>
                <a:gd name="T47" fmla="*/ 2147483647 h 2856"/>
                <a:gd name="T48" fmla="*/ 2147483647 w 7104"/>
                <a:gd name="T49" fmla="*/ 2147483647 h 2856"/>
                <a:gd name="T50" fmla="*/ 2147483647 w 7104"/>
                <a:gd name="T51" fmla="*/ 2147483647 h 2856"/>
                <a:gd name="T52" fmla="*/ 2147483647 w 7104"/>
                <a:gd name="T53" fmla="*/ 2147483647 h 2856"/>
                <a:gd name="T54" fmla="*/ 2147483647 w 7104"/>
                <a:gd name="T55" fmla="*/ 2147483647 h 2856"/>
                <a:gd name="T56" fmla="*/ 2147483647 w 7104"/>
                <a:gd name="T57" fmla="*/ 2147483647 h 2856"/>
                <a:gd name="T58" fmla="*/ 2147483647 w 7104"/>
                <a:gd name="T59" fmla="*/ 2147483647 h 2856"/>
                <a:gd name="T60" fmla="*/ 2147483647 w 7104"/>
                <a:gd name="T61" fmla="*/ 2147483647 h 2856"/>
                <a:gd name="T62" fmla="*/ 2147483647 w 7104"/>
                <a:gd name="T63" fmla="*/ 2147483647 h 2856"/>
                <a:gd name="T64" fmla="*/ 2147483647 w 7104"/>
                <a:gd name="T65" fmla="*/ 2147483647 h 2856"/>
                <a:gd name="T66" fmla="*/ 2147483647 w 7104"/>
                <a:gd name="T67" fmla="*/ 2147483647 h 2856"/>
                <a:gd name="T68" fmla="*/ 2147483647 w 7104"/>
                <a:gd name="T69" fmla="*/ 2147483647 h 2856"/>
                <a:gd name="T70" fmla="*/ 2147483647 w 7104"/>
                <a:gd name="T71" fmla="*/ 2147483647 h 2856"/>
                <a:gd name="T72" fmla="*/ 2147483647 w 7104"/>
                <a:gd name="T73" fmla="*/ 2147483647 h 2856"/>
                <a:gd name="T74" fmla="*/ 2147483647 w 7104"/>
                <a:gd name="T75" fmla="*/ 2147483647 h 2856"/>
                <a:gd name="T76" fmla="*/ 2147483647 w 7104"/>
                <a:gd name="T77" fmla="*/ 2147483647 h 2856"/>
                <a:gd name="T78" fmla="*/ 2147483647 w 7104"/>
                <a:gd name="T79" fmla="*/ 2147483647 h 2856"/>
                <a:gd name="T80" fmla="*/ 2147483647 w 7104"/>
                <a:gd name="T81" fmla="*/ 2147483647 h 2856"/>
                <a:gd name="T82" fmla="*/ 2147483647 w 7104"/>
                <a:gd name="T83" fmla="*/ 2147483647 h 2856"/>
                <a:gd name="T84" fmla="*/ 2147483647 w 7104"/>
                <a:gd name="T85" fmla="*/ 2147483647 h 2856"/>
                <a:gd name="T86" fmla="*/ 2147483647 w 7104"/>
                <a:gd name="T87" fmla="*/ 2147483647 h 2856"/>
                <a:gd name="T88" fmla="*/ 2147483647 w 7104"/>
                <a:gd name="T89" fmla="*/ 2147483647 h 2856"/>
                <a:gd name="T90" fmla="*/ 2147483647 w 7104"/>
                <a:gd name="T91" fmla="*/ 2147483647 h 2856"/>
                <a:gd name="T92" fmla="*/ 2147483647 w 7104"/>
                <a:gd name="T93" fmla="*/ 2147483647 h 2856"/>
                <a:gd name="T94" fmla="*/ 2147483647 w 7104"/>
                <a:gd name="T95" fmla="*/ 2147483647 h 2856"/>
                <a:gd name="T96" fmla="*/ 2147483647 w 7104"/>
                <a:gd name="T97" fmla="*/ 2147483647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sp>
          <p:nvSpPr>
            <p:cNvPr id="1054"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grpSp>
      <p:sp>
        <p:nvSpPr>
          <p:cNvPr id="1027" name="Title Placeholder 1"/>
          <p:cNvSpPr>
            <a:spLocks noGrp="1"/>
          </p:cNvSpPr>
          <p:nvPr>
            <p:ph type="title"/>
          </p:nvPr>
        </p:nvSpPr>
        <p:spPr bwMode="gray">
          <a:xfrm>
            <a:off x="866775" y="973229"/>
            <a:ext cx="657106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866775" y="2603500"/>
            <a:ext cx="657106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990285" y="6391275"/>
            <a:ext cx="742950" cy="3048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a:solidFill>
                  <a:schemeClr val="accent1"/>
                </a:solidFill>
              </a:defRPr>
            </a:lvl1pPr>
          </a:lstStyle>
          <a:p>
            <a:pPr defTabSz="457200">
              <a:defRPr/>
            </a:pPr>
            <a:fld id="{D307298C-9018-451C-BE78-F7FD7B311EB1}" type="datetimeFigureOut">
              <a:rPr lang="en-US" altLang="en-US">
                <a:solidFill>
                  <a:srgbClr val="B31166"/>
                </a:solidFill>
                <a:latin typeface="Century Gothic" pitchFamily="34" charset="0"/>
                <a:ea typeface="ヒラギノ角ゴ Pro W3" pitchFamily="124" charset="-128"/>
              </a:rPr>
              <a:pPr defTabSz="457200">
                <a:defRPr/>
              </a:pPr>
              <a:t>2/4/2015</a:t>
            </a:fld>
            <a:endParaRPr lang="en-US" altLang="en-US">
              <a:solidFill>
                <a:srgbClr val="B31166"/>
              </a:solidFill>
              <a:latin typeface="Century Gothic" pitchFamily="34" charset="0"/>
              <a:ea typeface="ヒラギノ角ゴ Pro W3" pitchFamily="124" charset="-128"/>
            </a:endParaRPr>
          </a:p>
        </p:txBody>
      </p:sp>
      <p:sp>
        <p:nvSpPr>
          <p:cNvPr id="5" name="Footer Placeholder 4"/>
          <p:cNvSpPr>
            <a:spLocks noGrp="1"/>
          </p:cNvSpPr>
          <p:nvPr>
            <p:ph type="ftr" sz="quarter" idx="3"/>
          </p:nvPr>
        </p:nvSpPr>
        <p:spPr>
          <a:xfrm>
            <a:off x="420291" y="6391275"/>
            <a:ext cx="2895600" cy="304800"/>
          </a:xfrm>
          <a:prstGeom prst="rect">
            <a:avLst/>
          </a:prstGeom>
        </p:spPr>
        <p:txBody>
          <a:bodyPr vert="horz" lIns="91440" tIns="45720" rIns="91440" bIns="45720" rtlCol="0" anchor="ctr"/>
          <a:lstStyle>
            <a:lvl1pPr algn="l" eaLnBrk="1" fontAlgn="auto" hangingPunct="1">
              <a:spcBef>
                <a:spcPts val="0"/>
              </a:spcBef>
              <a:spcAft>
                <a:spcPts val="0"/>
              </a:spcAft>
              <a:defRPr sz="1000" b="1" i="0">
                <a:solidFill>
                  <a:schemeClr val="accent1"/>
                </a:solidFill>
                <a:latin typeface="+mn-lt"/>
                <a:ea typeface="+mn-ea"/>
                <a:cs typeface="+mn-cs"/>
              </a:defRPr>
            </a:lvl1pPr>
          </a:lstStyle>
          <a:p>
            <a:pPr defTabSz="457200">
              <a:defRPr/>
            </a:pPr>
            <a:r>
              <a:rPr lang="en-US">
                <a:solidFill>
                  <a:srgbClr val="B31166"/>
                </a:solidFill>
              </a:rPr>
              <a:t>
              </a:t>
            </a:r>
          </a:p>
        </p:txBody>
      </p:sp>
      <p:sp>
        <p:nvSpPr>
          <p:cNvPr id="21" name="Rectangle 20"/>
          <p:cNvSpPr>
            <a:spLocks noChangeArrowheads="1"/>
          </p:cNvSpPr>
          <p:nvPr/>
        </p:nvSpPr>
        <p:spPr bwMode="auto">
          <a:xfrm>
            <a:off x="7828360" y="0"/>
            <a:ext cx="514350" cy="1143000"/>
          </a:xfrm>
          <a:prstGeom prst="rect">
            <a:avLst/>
          </a:prstGeom>
          <a:solidFill>
            <a:schemeClr val="accent1"/>
          </a:solidFill>
          <a:ln>
            <a:noFill/>
          </a:ln>
          <a:effectLst>
            <a:outerShdw blurRad="38100" dist="25400" dir="5400000" rotWithShape="0">
              <a:srgbClr val="808080">
                <a:alpha val="45000"/>
              </a:srgbClr>
            </a:outerShdw>
          </a:effectLst>
          <a:extLst>
            <a:ext uri="{91240B29-F687-4F45-9708-019B960494DF}">
              <a14:hiddenLine xmlns:a14="http://schemas.microsoft.com/office/drawing/2010/main" w="9525" cap="rnd">
                <a:solidFill>
                  <a:srgbClr val="000000"/>
                </a:solidFill>
                <a:miter lim="800000"/>
                <a:headEnd/>
                <a:tailEnd/>
              </a14:hiddenLine>
            </a:ext>
          </a:extLst>
        </p:spPr>
        <p:txBody>
          <a:bodyPr/>
          <a:lstStyle/>
          <a:p>
            <a:pPr defTabSz="457200">
              <a:defRPr/>
            </a:pPr>
            <a:endParaRPr lang="en-US">
              <a:solidFill>
                <a:prstClr val="black"/>
              </a:solidFill>
              <a:latin typeface="Century Gothic" pitchFamily="34" charset="0"/>
              <a:ea typeface="ヒラギノ角ゴ Pro W3" pitchFamily="123" charset="-128"/>
            </a:endParaRPr>
          </a:p>
        </p:txBody>
      </p:sp>
      <p:sp>
        <p:nvSpPr>
          <p:cNvPr id="6" name="Slide Number Placeholder 5"/>
          <p:cNvSpPr>
            <a:spLocks noGrp="1"/>
          </p:cNvSpPr>
          <p:nvPr>
            <p:ph type="sldNum" sz="quarter" idx="4"/>
          </p:nvPr>
        </p:nvSpPr>
        <p:spPr bwMode="gray">
          <a:xfrm>
            <a:off x="7764066" y="295275"/>
            <a:ext cx="62865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smtClean="0">
                <a:solidFill>
                  <a:schemeClr val="bg1"/>
                </a:solidFill>
              </a:defRPr>
            </a:lvl1pPr>
          </a:lstStyle>
          <a:p>
            <a:pPr defTabSz="457200">
              <a:defRPr/>
            </a:pPr>
            <a:fld id="{BE28B22F-CD9B-49A5-9DF8-7E331D5DB0E5}" type="slidenum">
              <a:rPr lang="en-US" altLang="en-US">
                <a:solidFill>
                  <a:prstClr val="white"/>
                </a:solidFill>
                <a:latin typeface="Century Gothic" pitchFamily="34" charset="0"/>
                <a:ea typeface="ヒラギノ角ゴ Pro W3" pitchFamily="124" charset="-128"/>
              </a:rPr>
              <a:pPr defTabSz="457200">
                <a:defRPr/>
              </a:pPr>
              <a:t>‹#›</a:t>
            </a:fld>
            <a:endParaRPr lang="en-US" altLang="en-US">
              <a:solidFill>
                <a:prstClr val="white"/>
              </a:solidFill>
              <a:latin typeface="Century Gothic" pitchFamily="34" charset="0"/>
              <a:ea typeface="ヒラギノ角ゴ Pro W3" pitchFamily="124" charset="-128"/>
            </a:endParaRPr>
          </a:p>
        </p:txBody>
      </p:sp>
      <p:pic>
        <p:nvPicPr>
          <p:cNvPr id="1033" name="Picture 2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34126" y="6110379"/>
            <a:ext cx="249912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3" r:id="rId1"/>
  </p:sldLayoutIdLst>
  <p:timing>
    <p:tnLst>
      <p:par>
        <p:cTn id="1" dur="indefinite" restart="never" nodeType="tmRoot"/>
      </p:par>
    </p:tnLst>
  </p:timing>
  <p:hf sldNum="0" hdr="0" ftr="0" dt="0"/>
  <p:txStyles>
    <p:titleStyle>
      <a:lvl1pPr algn="l" defTabSz="457200" rtl="0" eaLnBrk="0" fontAlgn="base" hangingPunct="0">
        <a:spcBef>
          <a:spcPct val="0"/>
        </a:spcBef>
        <a:spcAft>
          <a:spcPct val="0"/>
        </a:spcAft>
        <a:defRPr sz="3600" kern="1200">
          <a:solidFill>
            <a:schemeClr val="bg2"/>
          </a:solidFill>
          <a:latin typeface="+mj-lt"/>
          <a:ea typeface="ヒラギノ角ゴ Pro W3" pitchFamily="123" charset="-128"/>
          <a:cs typeface="ヒラギノ角ゴ Pro W3" charset="0"/>
        </a:defRPr>
      </a:lvl1pPr>
      <a:lvl2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2pPr>
      <a:lvl3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3pPr>
      <a:lvl4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4pPr>
      <a:lvl5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ヒラギノ角ゴ Pro W3" pitchFamily="123" charset="-128"/>
          <a:cs typeface="ヒラギノ角ゴ Pro W3" charset="0"/>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ヒラギノ角ゴ Pro W3" pitchFamily="123" charset="-128"/>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ヒラギノ角ゴ Pro W3" pitchFamily="123" charset="-128"/>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ヒラギノ角ゴ Pro W3" pitchFamily="123" charset="-128"/>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ヒラギノ角ゴ Pro W3" pitchFamily="123" charset="-128"/>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0"/>
            <a:ext cx="9144000" cy="6858000"/>
            <a:chOff x="0" y="0"/>
            <a:chExt cx="12192000" cy="6858000"/>
          </a:xfrm>
        </p:grpSpPr>
        <p:sp>
          <p:nvSpPr>
            <p:cNvPr id="7" name="Rectangle 6"/>
            <p:cNvSpPr/>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2" name="Freeform 5"/>
            <p:cNvSpPr>
              <a:spLocks/>
            </p:cNvSpPr>
            <p:nvPr/>
          </p:nvSpPr>
          <p:spPr bwMode="gray">
            <a:xfrm rot="-589932">
              <a:off x="8490951" y="1797517"/>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sp>
          <p:nvSpPr>
            <p:cNvPr id="1053" name="Freeform 5"/>
            <p:cNvSpPr>
              <a:spLocks/>
            </p:cNvSpPr>
            <p:nvPr/>
          </p:nvSpPr>
          <p:spPr bwMode="gray">
            <a:xfrm>
              <a:off x="459506" y="1866405"/>
              <a:ext cx="11277600" cy="4533900"/>
            </a:xfrm>
            <a:custGeom>
              <a:avLst/>
              <a:gdLst>
                <a:gd name="T0" fmla="*/ 0 w 7104"/>
                <a:gd name="T1" fmla="*/ 0 h 2856"/>
                <a:gd name="T2" fmla="*/ 0 w 7104"/>
                <a:gd name="T3" fmla="*/ 2147483647 h 2856"/>
                <a:gd name="T4" fmla="*/ 2147483647 w 7104"/>
                <a:gd name="T5" fmla="*/ 2147483647 h 2856"/>
                <a:gd name="T6" fmla="*/ 2147483647 w 7104"/>
                <a:gd name="T7" fmla="*/ 2147483647 h 2856"/>
                <a:gd name="T8" fmla="*/ 2147483647 w 7104"/>
                <a:gd name="T9" fmla="*/ 2147483647 h 2856"/>
                <a:gd name="T10" fmla="*/ 2147483647 w 7104"/>
                <a:gd name="T11" fmla="*/ 2147483647 h 2856"/>
                <a:gd name="T12" fmla="*/ 2147483647 w 7104"/>
                <a:gd name="T13" fmla="*/ 2147483647 h 2856"/>
                <a:gd name="T14" fmla="*/ 2147483647 w 7104"/>
                <a:gd name="T15" fmla="*/ 2147483647 h 2856"/>
                <a:gd name="T16" fmla="*/ 2147483647 w 7104"/>
                <a:gd name="T17" fmla="*/ 2147483647 h 2856"/>
                <a:gd name="T18" fmla="*/ 2147483647 w 7104"/>
                <a:gd name="T19" fmla="*/ 2147483647 h 2856"/>
                <a:gd name="T20" fmla="*/ 2147483647 w 7104"/>
                <a:gd name="T21" fmla="*/ 2147483647 h 2856"/>
                <a:gd name="T22" fmla="*/ 2147483647 w 7104"/>
                <a:gd name="T23" fmla="*/ 2147483647 h 2856"/>
                <a:gd name="T24" fmla="*/ 2147483647 w 7104"/>
                <a:gd name="T25" fmla="*/ 2147483647 h 2856"/>
                <a:gd name="T26" fmla="*/ 2147483647 w 7104"/>
                <a:gd name="T27" fmla="*/ 2147483647 h 2856"/>
                <a:gd name="T28" fmla="*/ 2147483647 w 7104"/>
                <a:gd name="T29" fmla="*/ 2147483647 h 2856"/>
                <a:gd name="T30" fmla="*/ 2147483647 w 7104"/>
                <a:gd name="T31" fmla="*/ 2147483647 h 2856"/>
                <a:gd name="T32" fmla="*/ 2147483647 w 7104"/>
                <a:gd name="T33" fmla="*/ 2147483647 h 2856"/>
                <a:gd name="T34" fmla="*/ 2147483647 w 7104"/>
                <a:gd name="T35" fmla="*/ 2147483647 h 2856"/>
                <a:gd name="T36" fmla="*/ 2147483647 w 7104"/>
                <a:gd name="T37" fmla="*/ 2147483647 h 2856"/>
                <a:gd name="T38" fmla="*/ 2147483647 w 7104"/>
                <a:gd name="T39" fmla="*/ 2147483647 h 2856"/>
                <a:gd name="T40" fmla="*/ 2147483647 w 7104"/>
                <a:gd name="T41" fmla="*/ 2147483647 h 2856"/>
                <a:gd name="T42" fmla="*/ 2147483647 w 7104"/>
                <a:gd name="T43" fmla="*/ 2147483647 h 2856"/>
                <a:gd name="T44" fmla="*/ 2147483647 w 7104"/>
                <a:gd name="T45" fmla="*/ 2147483647 h 2856"/>
                <a:gd name="T46" fmla="*/ 2147483647 w 7104"/>
                <a:gd name="T47" fmla="*/ 2147483647 h 2856"/>
                <a:gd name="T48" fmla="*/ 2147483647 w 7104"/>
                <a:gd name="T49" fmla="*/ 2147483647 h 2856"/>
                <a:gd name="T50" fmla="*/ 2147483647 w 7104"/>
                <a:gd name="T51" fmla="*/ 2147483647 h 2856"/>
                <a:gd name="T52" fmla="*/ 2147483647 w 7104"/>
                <a:gd name="T53" fmla="*/ 2147483647 h 2856"/>
                <a:gd name="T54" fmla="*/ 2147483647 w 7104"/>
                <a:gd name="T55" fmla="*/ 2147483647 h 2856"/>
                <a:gd name="T56" fmla="*/ 2147483647 w 7104"/>
                <a:gd name="T57" fmla="*/ 2147483647 h 2856"/>
                <a:gd name="T58" fmla="*/ 2147483647 w 7104"/>
                <a:gd name="T59" fmla="*/ 2147483647 h 2856"/>
                <a:gd name="T60" fmla="*/ 2147483647 w 7104"/>
                <a:gd name="T61" fmla="*/ 2147483647 h 2856"/>
                <a:gd name="T62" fmla="*/ 2147483647 w 7104"/>
                <a:gd name="T63" fmla="*/ 2147483647 h 2856"/>
                <a:gd name="T64" fmla="*/ 2147483647 w 7104"/>
                <a:gd name="T65" fmla="*/ 2147483647 h 2856"/>
                <a:gd name="T66" fmla="*/ 2147483647 w 7104"/>
                <a:gd name="T67" fmla="*/ 2147483647 h 2856"/>
                <a:gd name="T68" fmla="*/ 2147483647 w 7104"/>
                <a:gd name="T69" fmla="*/ 2147483647 h 2856"/>
                <a:gd name="T70" fmla="*/ 2147483647 w 7104"/>
                <a:gd name="T71" fmla="*/ 2147483647 h 2856"/>
                <a:gd name="T72" fmla="*/ 2147483647 w 7104"/>
                <a:gd name="T73" fmla="*/ 2147483647 h 2856"/>
                <a:gd name="T74" fmla="*/ 2147483647 w 7104"/>
                <a:gd name="T75" fmla="*/ 2147483647 h 2856"/>
                <a:gd name="T76" fmla="*/ 2147483647 w 7104"/>
                <a:gd name="T77" fmla="*/ 2147483647 h 2856"/>
                <a:gd name="T78" fmla="*/ 2147483647 w 7104"/>
                <a:gd name="T79" fmla="*/ 2147483647 h 2856"/>
                <a:gd name="T80" fmla="*/ 2147483647 w 7104"/>
                <a:gd name="T81" fmla="*/ 2147483647 h 2856"/>
                <a:gd name="T82" fmla="*/ 2147483647 w 7104"/>
                <a:gd name="T83" fmla="*/ 2147483647 h 2856"/>
                <a:gd name="T84" fmla="*/ 2147483647 w 7104"/>
                <a:gd name="T85" fmla="*/ 2147483647 h 2856"/>
                <a:gd name="T86" fmla="*/ 2147483647 w 7104"/>
                <a:gd name="T87" fmla="*/ 2147483647 h 2856"/>
                <a:gd name="T88" fmla="*/ 2147483647 w 7104"/>
                <a:gd name="T89" fmla="*/ 2147483647 h 2856"/>
                <a:gd name="T90" fmla="*/ 2147483647 w 7104"/>
                <a:gd name="T91" fmla="*/ 2147483647 h 2856"/>
                <a:gd name="T92" fmla="*/ 2147483647 w 7104"/>
                <a:gd name="T93" fmla="*/ 2147483647 h 2856"/>
                <a:gd name="T94" fmla="*/ 2147483647 w 7104"/>
                <a:gd name="T95" fmla="*/ 2147483647 h 2856"/>
                <a:gd name="T96" fmla="*/ 2147483647 w 7104"/>
                <a:gd name="T97" fmla="*/ 2147483647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sp>
          <p:nvSpPr>
            <p:cNvPr id="1054"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grpSp>
      <p:sp>
        <p:nvSpPr>
          <p:cNvPr id="1027" name="Title Placeholder 1"/>
          <p:cNvSpPr>
            <a:spLocks noGrp="1"/>
          </p:cNvSpPr>
          <p:nvPr>
            <p:ph type="title"/>
          </p:nvPr>
        </p:nvSpPr>
        <p:spPr bwMode="gray">
          <a:xfrm>
            <a:off x="866775" y="973201"/>
            <a:ext cx="657106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866775" y="2603500"/>
            <a:ext cx="657106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990285" y="6391275"/>
            <a:ext cx="742950" cy="3048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a:solidFill>
                  <a:schemeClr val="accent1"/>
                </a:solidFill>
              </a:defRPr>
            </a:lvl1pPr>
          </a:lstStyle>
          <a:p>
            <a:pPr defTabSz="457200">
              <a:defRPr/>
            </a:pPr>
            <a:fld id="{D307298C-9018-451C-BE78-F7FD7B311EB1}" type="datetimeFigureOut">
              <a:rPr lang="en-US" altLang="en-US">
                <a:solidFill>
                  <a:srgbClr val="B31166"/>
                </a:solidFill>
                <a:latin typeface="Century Gothic" pitchFamily="34" charset="0"/>
                <a:ea typeface="ヒラギノ角ゴ Pro W3" pitchFamily="124" charset="-128"/>
              </a:rPr>
              <a:pPr defTabSz="457200">
                <a:defRPr/>
              </a:pPr>
              <a:t>2/4/2015</a:t>
            </a:fld>
            <a:endParaRPr lang="en-US" altLang="en-US">
              <a:solidFill>
                <a:srgbClr val="B31166"/>
              </a:solidFill>
              <a:latin typeface="Century Gothic" pitchFamily="34" charset="0"/>
              <a:ea typeface="ヒラギノ角ゴ Pro W3" pitchFamily="124" charset="-128"/>
            </a:endParaRPr>
          </a:p>
        </p:txBody>
      </p:sp>
      <p:sp>
        <p:nvSpPr>
          <p:cNvPr id="5" name="Footer Placeholder 4"/>
          <p:cNvSpPr>
            <a:spLocks noGrp="1"/>
          </p:cNvSpPr>
          <p:nvPr>
            <p:ph type="ftr" sz="quarter" idx="3"/>
          </p:nvPr>
        </p:nvSpPr>
        <p:spPr>
          <a:xfrm>
            <a:off x="420291" y="6391275"/>
            <a:ext cx="2895600" cy="304800"/>
          </a:xfrm>
          <a:prstGeom prst="rect">
            <a:avLst/>
          </a:prstGeom>
        </p:spPr>
        <p:txBody>
          <a:bodyPr vert="horz" lIns="91440" tIns="45720" rIns="91440" bIns="45720" rtlCol="0" anchor="ctr"/>
          <a:lstStyle>
            <a:lvl1pPr algn="l" eaLnBrk="1" fontAlgn="auto" hangingPunct="1">
              <a:spcBef>
                <a:spcPts val="0"/>
              </a:spcBef>
              <a:spcAft>
                <a:spcPts val="0"/>
              </a:spcAft>
              <a:defRPr sz="1000" b="1" i="0">
                <a:solidFill>
                  <a:schemeClr val="accent1"/>
                </a:solidFill>
                <a:latin typeface="+mn-lt"/>
                <a:ea typeface="+mn-ea"/>
                <a:cs typeface="+mn-cs"/>
              </a:defRPr>
            </a:lvl1pPr>
          </a:lstStyle>
          <a:p>
            <a:pPr defTabSz="457200">
              <a:defRPr/>
            </a:pPr>
            <a:r>
              <a:rPr lang="en-US">
                <a:solidFill>
                  <a:srgbClr val="B31166"/>
                </a:solidFill>
              </a:rPr>
              <a:t>
              </a:t>
            </a:r>
          </a:p>
        </p:txBody>
      </p:sp>
      <p:sp>
        <p:nvSpPr>
          <p:cNvPr id="21" name="Rectangle 20"/>
          <p:cNvSpPr>
            <a:spLocks noChangeArrowheads="1"/>
          </p:cNvSpPr>
          <p:nvPr/>
        </p:nvSpPr>
        <p:spPr bwMode="auto">
          <a:xfrm>
            <a:off x="7828360" y="0"/>
            <a:ext cx="514350" cy="1143000"/>
          </a:xfrm>
          <a:prstGeom prst="rect">
            <a:avLst/>
          </a:prstGeom>
          <a:solidFill>
            <a:schemeClr val="accent1"/>
          </a:solidFill>
          <a:ln>
            <a:noFill/>
          </a:ln>
          <a:effectLst>
            <a:outerShdw blurRad="38100" dist="25400" dir="5400000" rotWithShape="0">
              <a:srgbClr val="808080">
                <a:alpha val="45000"/>
              </a:srgbClr>
            </a:outerShdw>
          </a:effectLst>
          <a:extLst>
            <a:ext uri="{91240B29-F687-4F45-9708-019B960494DF}">
              <a14:hiddenLine xmlns:a14="http://schemas.microsoft.com/office/drawing/2010/main" w="9525" cap="rnd">
                <a:solidFill>
                  <a:srgbClr val="000000"/>
                </a:solidFill>
                <a:miter lim="800000"/>
                <a:headEnd/>
                <a:tailEnd/>
              </a14:hiddenLine>
            </a:ext>
          </a:extLst>
        </p:spPr>
        <p:txBody>
          <a:bodyPr/>
          <a:lstStyle/>
          <a:p>
            <a:pPr defTabSz="457200">
              <a:defRPr/>
            </a:pPr>
            <a:endParaRPr lang="en-US">
              <a:solidFill>
                <a:prstClr val="black"/>
              </a:solidFill>
              <a:latin typeface="Century Gothic" pitchFamily="34" charset="0"/>
              <a:ea typeface="ヒラギノ角ゴ Pro W3" pitchFamily="123" charset="-128"/>
            </a:endParaRPr>
          </a:p>
        </p:txBody>
      </p:sp>
      <p:sp>
        <p:nvSpPr>
          <p:cNvPr id="6" name="Slide Number Placeholder 5"/>
          <p:cNvSpPr>
            <a:spLocks noGrp="1"/>
          </p:cNvSpPr>
          <p:nvPr>
            <p:ph type="sldNum" sz="quarter" idx="4"/>
          </p:nvPr>
        </p:nvSpPr>
        <p:spPr bwMode="gray">
          <a:xfrm>
            <a:off x="7764066" y="295275"/>
            <a:ext cx="62865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smtClean="0">
                <a:solidFill>
                  <a:schemeClr val="bg1"/>
                </a:solidFill>
              </a:defRPr>
            </a:lvl1pPr>
          </a:lstStyle>
          <a:p>
            <a:pPr defTabSz="457200">
              <a:defRPr/>
            </a:pPr>
            <a:fld id="{BE28B22F-CD9B-49A5-9DF8-7E331D5DB0E5}" type="slidenum">
              <a:rPr lang="en-US" altLang="en-US">
                <a:solidFill>
                  <a:prstClr val="white"/>
                </a:solidFill>
                <a:latin typeface="Century Gothic" pitchFamily="34" charset="0"/>
                <a:ea typeface="ヒラギノ角ゴ Pro W3" pitchFamily="124" charset="-128"/>
              </a:rPr>
              <a:pPr defTabSz="457200">
                <a:defRPr/>
              </a:pPr>
              <a:t>‹#›</a:t>
            </a:fld>
            <a:endParaRPr lang="en-US" altLang="en-US">
              <a:solidFill>
                <a:prstClr val="white"/>
              </a:solidFill>
              <a:latin typeface="Century Gothic" pitchFamily="34" charset="0"/>
              <a:ea typeface="ヒラギノ角ゴ Pro W3" pitchFamily="124" charset="-128"/>
            </a:endParaRPr>
          </a:p>
        </p:txBody>
      </p:sp>
      <p:pic>
        <p:nvPicPr>
          <p:cNvPr id="1033" name="Picture 2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34126" y="6110351"/>
            <a:ext cx="249912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5" r:id="rId1"/>
  </p:sldLayoutIdLst>
  <p:timing>
    <p:tnLst>
      <p:par>
        <p:cTn id="1" dur="indefinite" restart="never" nodeType="tmRoot"/>
      </p:par>
    </p:tnLst>
  </p:timing>
  <p:hf sldNum="0" hdr="0" ftr="0" dt="0"/>
  <p:txStyles>
    <p:titleStyle>
      <a:lvl1pPr algn="l" defTabSz="457200" rtl="0" eaLnBrk="0" fontAlgn="base" hangingPunct="0">
        <a:spcBef>
          <a:spcPct val="0"/>
        </a:spcBef>
        <a:spcAft>
          <a:spcPct val="0"/>
        </a:spcAft>
        <a:defRPr sz="3600" kern="1200">
          <a:solidFill>
            <a:schemeClr val="bg2"/>
          </a:solidFill>
          <a:latin typeface="+mj-lt"/>
          <a:ea typeface="ヒラギノ角ゴ Pro W3" pitchFamily="123" charset="-128"/>
          <a:cs typeface="ヒラギノ角ゴ Pro W3" charset="0"/>
        </a:defRPr>
      </a:lvl1pPr>
      <a:lvl2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2pPr>
      <a:lvl3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3pPr>
      <a:lvl4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4pPr>
      <a:lvl5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ヒラギノ角ゴ Pro W3" pitchFamily="123" charset="-128"/>
          <a:cs typeface="ヒラギノ角ゴ Pro W3" charset="0"/>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ヒラギノ角ゴ Pro W3" pitchFamily="123" charset="-128"/>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ヒラギノ角ゴ Pro W3" pitchFamily="123" charset="-128"/>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ヒラギノ角ゴ Pro W3" pitchFamily="123" charset="-128"/>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ヒラギノ角ゴ Pro W3" pitchFamily="123" charset="-128"/>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0"/>
            <a:ext cx="9144000" cy="6858000"/>
            <a:chOff x="0" y="0"/>
            <a:chExt cx="12192000" cy="6858000"/>
          </a:xfrm>
        </p:grpSpPr>
        <p:sp>
          <p:nvSpPr>
            <p:cNvPr id="7" name="Rectangle 6"/>
            <p:cNvSpPr/>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2" name="Freeform 5"/>
            <p:cNvSpPr>
              <a:spLocks/>
            </p:cNvSpPr>
            <p:nvPr/>
          </p:nvSpPr>
          <p:spPr bwMode="gray">
            <a:xfrm rot="-589932">
              <a:off x="8490951" y="1797517"/>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sp>
          <p:nvSpPr>
            <p:cNvPr id="1053" name="Freeform 5"/>
            <p:cNvSpPr>
              <a:spLocks/>
            </p:cNvSpPr>
            <p:nvPr/>
          </p:nvSpPr>
          <p:spPr bwMode="gray">
            <a:xfrm>
              <a:off x="459506" y="1866405"/>
              <a:ext cx="11277600" cy="4533900"/>
            </a:xfrm>
            <a:custGeom>
              <a:avLst/>
              <a:gdLst>
                <a:gd name="T0" fmla="*/ 0 w 7104"/>
                <a:gd name="T1" fmla="*/ 0 h 2856"/>
                <a:gd name="T2" fmla="*/ 0 w 7104"/>
                <a:gd name="T3" fmla="*/ 2147483647 h 2856"/>
                <a:gd name="T4" fmla="*/ 2147483647 w 7104"/>
                <a:gd name="T5" fmla="*/ 2147483647 h 2856"/>
                <a:gd name="T6" fmla="*/ 2147483647 w 7104"/>
                <a:gd name="T7" fmla="*/ 2147483647 h 2856"/>
                <a:gd name="T8" fmla="*/ 2147483647 w 7104"/>
                <a:gd name="T9" fmla="*/ 2147483647 h 2856"/>
                <a:gd name="T10" fmla="*/ 2147483647 w 7104"/>
                <a:gd name="T11" fmla="*/ 2147483647 h 2856"/>
                <a:gd name="T12" fmla="*/ 2147483647 w 7104"/>
                <a:gd name="T13" fmla="*/ 2147483647 h 2856"/>
                <a:gd name="T14" fmla="*/ 2147483647 w 7104"/>
                <a:gd name="T15" fmla="*/ 2147483647 h 2856"/>
                <a:gd name="T16" fmla="*/ 2147483647 w 7104"/>
                <a:gd name="T17" fmla="*/ 2147483647 h 2856"/>
                <a:gd name="T18" fmla="*/ 2147483647 w 7104"/>
                <a:gd name="T19" fmla="*/ 2147483647 h 2856"/>
                <a:gd name="T20" fmla="*/ 2147483647 w 7104"/>
                <a:gd name="T21" fmla="*/ 2147483647 h 2856"/>
                <a:gd name="T22" fmla="*/ 2147483647 w 7104"/>
                <a:gd name="T23" fmla="*/ 2147483647 h 2856"/>
                <a:gd name="T24" fmla="*/ 2147483647 w 7104"/>
                <a:gd name="T25" fmla="*/ 2147483647 h 2856"/>
                <a:gd name="T26" fmla="*/ 2147483647 w 7104"/>
                <a:gd name="T27" fmla="*/ 2147483647 h 2856"/>
                <a:gd name="T28" fmla="*/ 2147483647 w 7104"/>
                <a:gd name="T29" fmla="*/ 2147483647 h 2856"/>
                <a:gd name="T30" fmla="*/ 2147483647 w 7104"/>
                <a:gd name="T31" fmla="*/ 2147483647 h 2856"/>
                <a:gd name="T32" fmla="*/ 2147483647 w 7104"/>
                <a:gd name="T33" fmla="*/ 2147483647 h 2856"/>
                <a:gd name="T34" fmla="*/ 2147483647 w 7104"/>
                <a:gd name="T35" fmla="*/ 2147483647 h 2856"/>
                <a:gd name="T36" fmla="*/ 2147483647 w 7104"/>
                <a:gd name="T37" fmla="*/ 2147483647 h 2856"/>
                <a:gd name="T38" fmla="*/ 2147483647 w 7104"/>
                <a:gd name="T39" fmla="*/ 2147483647 h 2856"/>
                <a:gd name="T40" fmla="*/ 2147483647 w 7104"/>
                <a:gd name="T41" fmla="*/ 2147483647 h 2856"/>
                <a:gd name="T42" fmla="*/ 2147483647 w 7104"/>
                <a:gd name="T43" fmla="*/ 2147483647 h 2856"/>
                <a:gd name="T44" fmla="*/ 2147483647 w 7104"/>
                <a:gd name="T45" fmla="*/ 2147483647 h 2856"/>
                <a:gd name="T46" fmla="*/ 2147483647 w 7104"/>
                <a:gd name="T47" fmla="*/ 2147483647 h 2856"/>
                <a:gd name="T48" fmla="*/ 2147483647 w 7104"/>
                <a:gd name="T49" fmla="*/ 2147483647 h 2856"/>
                <a:gd name="T50" fmla="*/ 2147483647 w 7104"/>
                <a:gd name="T51" fmla="*/ 2147483647 h 2856"/>
                <a:gd name="T52" fmla="*/ 2147483647 w 7104"/>
                <a:gd name="T53" fmla="*/ 2147483647 h 2856"/>
                <a:gd name="T54" fmla="*/ 2147483647 w 7104"/>
                <a:gd name="T55" fmla="*/ 2147483647 h 2856"/>
                <a:gd name="T56" fmla="*/ 2147483647 w 7104"/>
                <a:gd name="T57" fmla="*/ 2147483647 h 2856"/>
                <a:gd name="T58" fmla="*/ 2147483647 w 7104"/>
                <a:gd name="T59" fmla="*/ 2147483647 h 2856"/>
                <a:gd name="T60" fmla="*/ 2147483647 w 7104"/>
                <a:gd name="T61" fmla="*/ 2147483647 h 2856"/>
                <a:gd name="T62" fmla="*/ 2147483647 w 7104"/>
                <a:gd name="T63" fmla="*/ 2147483647 h 2856"/>
                <a:gd name="T64" fmla="*/ 2147483647 w 7104"/>
                <a:gd name="T65" fmla="*/ 2147483647 h 2856"/>
                <a:gd name="T66" fmla="*/ 2147483647 w 7104"/>
                <a:gd name="T67" fmla="*/ 2147483647 h 2856"/>
                <a:gd name="T68" fmla="*/ 2147483647 w 7104"/>
                <a:gd name="T69" fmla="*/ 2147483647 h 2856"/>
                <a:gd name="T70" fmla="*/ 2147483647 w 7104"/>
                <a:gd name="T71" fmla="*/ 2147483647 h 2856"/>
                <a:gd name="T72" fmla="*/ 2147483647 w 7104"/>
                <a:gd name="T73" fmla="*/ 2147483647 h 2856"/>
                <a:gd name="T74" fmla="*/ 2147483647 w 7104"/>
                <a:gd name="T75" fmla="*/ 2147483647 h 2856"/>
                <a:gd name="T76" fmla="*/ 2147483647 w 7104"/>
                <a:gd name="T77" fmla="*/ 2147483647 h 2856"/>
                <a:gd name="T78" fmla="*/ 2147483647 w 7104"/>
                <a:gd name="T79" fmla="*/ 2147483647 h 2856"/>
                <a:gd name="T80" fmla="*/ 2147483647 w 7104"/>
                <a:gd name="T81" fmla="*/ 2147483647 h 2856"/>
                <a:gd name="T82" fmla="*/ 2147483647 w 7104"/>
                <a:gd name="T83" fmla="*/ 2147483647 h 2856"/>
                <a:gd name="T84" fmla="*/ 2147483647 w 7104"/>
                <a:gd name="T85" fmla="*/ 2147483647 h 2856"/>
                <a:gd name="T86" fmla="*/ 2147483647 w 7104"/>
                <a:gd name="T87" fmla="*/ 2147483647 h 2856"/>
                <a:gd name="T88" fmla="*/ 2147483647 w 7104"/>
                <a:gd name="T89" fmla="*/ 2147483647 h 2856"/>
                <a:gd name="T90" fmla="*/ 2147483647 w 7104"/>
                <a:gd name="T91" fmla="*/ 2147483647 h 2856"/>
                <a:gd name="T92" fmla="*/ 2147483647 w 7104"/>
                <a:gd name="T93" fmla="*/ 2147483647 h 2856"/>
                <a:gd name="T94" fmla="*/ 2147483647 w 7104"/>
                <a:gd name="T95" fmla="*/ 2147483647 h 2856"/>
                <a:gd name="T96" fmla="*/ 2147483647 w 7104"/>
                <a:gd name="T97" fmla="*/ 2147483647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sp>
          <p:nvSpPr>
            <p:cNvPr id="1054"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grpSp>
      <p:sp>
        <p:nvSpPr>
          <p:cNvPr id="1027" name="Title Placeholder 1"/>
          <p:cNvSpPr>
            <a:spLocks noGrp="1"/>
          </p:cNvSpPr>
          <p:nvPr>
            <p:ph type="title"/>
          </p:nvPr>
        </p:nvSpPr>
        <p:spPr bwMode="gray">
          <a:xfrm>
            <a:off x="866775" y="973171"/>
            <a:ext cx="657106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866775" y="2603500"/>
            <a:ext cx="657106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990285" y="6391275"/>
            <a:ext cx="742950" cy="3048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a:solidFill>
                  <a:schemeClr val="accent1"/>
                </a:solidFill>
              </a:defRPr>
            </a:lvl1pPr>
          </a:lstStyle>
          <a:p>
            <a:pPr defTabSz="457200">
              <a:defRPr/>
            </a:pPr>
            <a:fld id="{D307298C-9018-451C-BE78-F7FD7B311EB1}" type="datetimeFigureOut">
              <a:rPr lang="en-US" altLang="en-US">
                <a:solidFill>
                  <a:srgbClr val="B31166"/>
                </a:solidFill>
                <a:latin typeface="Century Gothic" pitchFamily="34" charset="0"/>
                <a:ea typeface="ヒラギノ角ゴ Pro W3" pitchFamily="124" charset="-128"/>
              </a:rPr>
              <a:pPr defTabSz="457200">
                <a:defRPr/>
              </a:pPr>
              <a:t>2/4/2015</a:t>
            </a:fld>
            <a:endParaRPr lang="en-US" altLang="en-US">
              <a:solidFill>
                <a:srgbClr val="B31166"/>
              </a:solidFill>
              <a:latin typeface="Century Gothic" pitchFamily="34" charset="0"/>
              <a:ea typeface="ヒラギノ角ゴ Pro W3" pitchFamily="124" charset="-128"/>
            </a:endParaRPr>
          </a:p>
        </p:txBody>
      </p:sp>
      <p:sp>
        <p:nvSpPr>
          <p:cNvPr id="5" name="Footer Placeholder 4"/>
          <p:cNvSpPr>
            <a:spLocks noGrp="1"/>
          </p:cNvSpPr>
          <p:nvPr>
            <p:ph type="ftr" sz="quarter" idx="3"/>
          </p:nvPr>
        </p:nvSpPr>
        <p:spPr>
          <a:xfrm>
            <a:off x="420291" y="6391275"/>
            <a:ext cx="2895600" cy="304800"/>
          </a:xfrm>
          <a:prstGeom prst="rect">
            <a:avLst/>
          </a:prstGeom>
        </p:spPr>
        <p:txBody>
          <a:bodyPr vert="horz" lIns="91440" tIns="45720" rIns="91440" bIns="45720" rtlCol="0" anchor="ctr"/>
          <a:lstStyle>
            <a:lvl1pPr algn="l" eaLnBrk="1" fontAlgn="auto" hangingPunct="1">
              <a:spcBef>
                <a:spcPts val="0"/>
              </a:spcBef>
              <a:spcAft>
                <a:spcPts val="0"/>
              </a:spcAft>
              <a:defRPr sz="1000" b="1" i="0">
                <a:solidFill>
                  <a:schemeClr val="accent1"/>
                </a:solidFill>
                <a:latin typeface="+mn-lt"/>
                <a:ea typeface="+mn-ea"/>
                <a:cs typeface="+mn-cs"/>
              </a:defRPr>
            </a:lvl1pPr>
          </a:lstStyle>
          <a:p>
            <a:pPr defTabSz="457200">
              <a:defRPr/>
            </a:pPr>
            <a:r>
              <a:rPr lang="en-US">
                <a:solidFill>
                  <a:srgbClr val="B31166"/>
                </a:solidFill>
              </a:rPr>
              <a:t>
              </a:t>
            </a:r>
          </a:p>
        </p:txBody>
      </p:sp>
      <p:sp>
        <p:nvSpPr>
          <p:cNvPr id="21" name="Rectangle 20"/>
          <p:cNvSpPr>
            <a:spLocks noChangeArrowheads="1"/>
          </p:cNvSpPr>
          <p:nvPr/>
        </p:nvSpPr>
        <p:spPr bwMode="auto">
          <a:xfrm>
            <a:off x="7828360" y="0"/>
            <a:ext cx="514350" cy="1143000"/>
          </a:xfrm>
          <a:prstGeom prst="rect">
            <a:avLst/>
          </a:prstGeom>
          <a:solidFill>
            <a:schemeClr val="accent1"/>
          </a:solidFill>
          <a:ln>
            <a:noFill/>
          </a:ln>
          <a:effectLst>
            <a:outerShdw blurRad="38100" dist="25400" dir="5400000" rotWithShape="0">
              <a:srgbClr val="808080">
                <a:alpha val="45000"/>
              </a:srgbClr>
            </a:outerShdw>
          </a:effectLst>
          <a:extLst>
            <a:ext uri="{91240B29-F687-4F45-9708-019B960494DF}">
              <a14:hiddenLine xmlns:a14="http://schemas.microsoft.com/office/drawing/2010/main" w="9525" cap="rnd">
                <a:solidFill>
                  <a:srgbClr val="000000"/>
                </a:solidFill>
                <a:miter lim="800000"/>
                <a:headEnd/>
                <a:tailEnd/>
              </a14:hiddenLine>
            </a:ext>
          </a:extLst>
        </p:spPr>
        <p:txBody>
          <a:bodyPr/>
          <a:lstStyle/>
          <a:p>
            <a:pPr defTabSz="457200">
              <a:defRPr/>
            </a:pPr>
            <a:endParaRPr lang="en-US">
              <a:solidFill>
                <a:prstClr val="black"/>
              </a:solidFill>
              <a:latin typeface="Century Gothic" pitchFamily="34" charset="0"/>
              <a:ea typeface="ヒラギノ角ゴ Pro W3" pitchFamily="123" charset="-128"/>
            </a:endParaRPr>
          </a:p>
        </p:txBody>
      </p:sp>
      <p:sp>
        <p:nvSpPr>
          <p:cNvPr id="6" name="Slide Number Placeholder 5"/>
          <p:cNvSpPr>
            <a:spLocks noGrp="1"/>
          </p:cNvSpPr>
          <p:nvPr>
            <p:ph type="sldNum" sz="quarter" idx="4"/>
          </p:nvPr>
        </p:nvSpPr>
        <p:spPr bwMode="gray">
          <a:xfrm>
            <a:off x="7764066" y="295275"/>
            <a:ext cx="62865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smtClean="0">
                <a:solidFill>
                  <a:schemeClr val="bg1"/>
                </a:solidFill>
              </a:defRPr>
            </a:lvl1pPr>
          </a:lstStyle>
          <a:p>
            <a:pPr defTabSz="457200">
              <a:defRPr/>
            </a:pPr>
            <a:fld id="{BE28B22F-CD9B-49A5-9DF8-7E331D5DB0E5}" type="slidenum">
              <a:rPr lang="en-US" altLang="en-US">
                <a:solidFill>
                  <a:prstClr val="white"/>
                </a:solidFill>
                <a:latin typeface="Century Gothic" pitchFamily="34" charset="0"/>
                <a:ea typeface="ヒラギノ角ゴ Pro W3" pitchFamily="124" charset="-128"/>
              </a:rPr>
              <a:pPr defTabSz="457200">
                <a:defRPr/>
              </a:pPr>
              <a:t>‹#›</a:t>
            </a:fld>
            <a:endParaRPr lang="en-US" altLang="en-US">
              <a:solidFill>
                <a:prstClr val="white"/>
              </a:solidFill>
              <a:latin typeface="Century Gothic" pitchFamily="34" charset="0"/>
              <a:ea typeface="ヒラギノ角ゴ Pro W3" pitchFamily="124" charset="-128"/>
            </a:endParaRPr>
          </a:p>
        </p:txBody>
      </p:sp>
      <p:pic>
        <p:nvPicPr>
          <p:cNvPr id="1033" name="Picture 2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34126" y="6110321"/>
            <a:ext cx="249912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7" r:id="rId1"/>
  </p:sldLayoutIdLst>
  <p:timing>
    <p:tnLst>
      <p:par>
        <p:cTn id="1" dur="indefinite" restart="never" nodeType="tmRoot"/>
      </p:par>
    </p:tnLst>
  </p:timing>
  <p:hf sldNum="0" hdr="0" ftr="0" dt="0"/>
  <p:txStyles>
    <p:titleStyle>
      <a:lvl1pPr algn="l" defTabSz="457200" rtl="0" eaLnBrk="0" fontAlgn="base" hangingPunct="0">
        <a:spcBef>
          <a:spcPct val="0"/>
        </a:spcBef>
        <a:spcAft>
          <a:spcPct val="0"/>
        </a:spcAft>
        <a:defRPr sz="3600" kern="1200">
          <a:solidFill>
            <a:schemeClr val="bg2"/>
          </a:solidFill>
          <a:latin typeface="+mj-lt"/>
          <a:ea typeface="ヒラギノ角ゴ Pro W3" pitchFamily="123" charset="-128"/>
          <a:cs typeface="ヒラギノ角ゴ Pro W3" charset="0"/>
        </a:defRPr>
      </a:lvl1pPr>
      <a:lvl2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2pPr>
      <a:lvl3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3pPr>
      <a:lvl4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4pPr>
      <a:lvl5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ヒラギノ角ゴ Pro W3" pitchFamily="123" charset="-128"/>
          <a:cs typeface="ヒラギノ角ゴ Pro W3" charset="0"/>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ヒラギノ角ゴ Pro W3" pitchFamily="123" charset="-128"/>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ヒラギノ角ゴ Pro W3" pitchFamily="123" charset="-128"/>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ヒラギノ角ゴ Pro W3" pitchFamily="123" charset="-128"/>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ヒラギノ角ゴ Pro W3" pitchFamily="123" charset="-128"/>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21"/>
          <p:cNvSpPr>
            <a:spLocks noGrp="1"/>
          </p:cNvSpPr>
          <p:nvPr>
            <p:ph type="title"/>
          </p:nvPr>
        </p:nvSpPr>
        <p:spPr bwMode="auto">
          <a:xfrm>
            <a:off x="1600208" y="152400"/>
            <a:ext cx="74707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12"/>
          <p:cNvSpPr>
            <a:spLocks noGrp="1"/>
          </p:cNvSpPr>
          <p:nvPr>
            <p:ph type="body" idx="1"/>
          </p:nvPr>
        </p:nvSpPr>
        <p:spPr bwMode="auto">
          <a:xfrm>
            <a:off x="1600200" y="1673228"/>
            <a:ext cx="73152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Rectangle 11"/>
          <p:cNvSpPr/>
          <p:nvPr/>
        </p:nvSpPr>
        <p:spPr bwMode="auto">
          <a:xfrm>
            <a:off x="0" y="76200"/>
            <a:ext cx="1371600" cy="1447800"/>
          </a:xfrm>
          <a:prstGeom prst="rect">
            <a:avLst/>
          </a:prstGeom>
          <a:gradFill>
            <a:gsLst>
              <a:gs pos="0">
                <a:srgbClr val="003F72"/>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3F72"/>
              </a:solidFill>
              <a:latin typeface="Arial" charset="0"/>
              <a:ea typeface="ＭＳ Ｐゴシック" pitchFamily="-107" charset="-128"/>
            </a:endParaRPr>
          </a:p>
        </p:txBody>
      </p:sp>
      <p:sp>
        <p:nvSpPr>
          <p:cNvPr id="13" name="Rectangle 12"/>
          <p:cNvSpPr/>
          <p:nvPr/>
        </p:nvSpPr>
        <p:spPr bwMode="auto">
          <a:xfrm>
            <a:off x="457200" y="1295400"/>
            <a:ext cx="8686800" cy="228600"/>
          </a:xfrm>
          <a:prstGeom prst="rect">
            <a:avLst/>
          </a:prstGeom>
          <a:gradFill>
            <a:gsLst>
              <a:gs pos="0">
                <a:srgbClr val="FADA63"/>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0000"/>
              </a:solidFill>
              <a:latin typeface="Arial" charset="0"/>
              <a:ea typeface="ＭＳ Ｐゴシック" pitchFamily="-107" charset="-128"/>
            </a:endParaRPr>
          </a:p>
        </p:txBody>
      </p:sp>
      <p:sp>
        <p:nvSpPr>
          <p:cNvPr id="1030" name="Rectangle 19"/>
          <p:cNvSpPr>
            <a:spLocks noChangeArrowheads="1"/>
          </p:cNvSpPr>
          <p:nvPr/>
        </p:nvSpPr>
        <p:spPr bwMode="auto">
          <a:xfrm>
            <a:off x="0" y="0"/>
            <a:ext cx="9144000" cy="76200"/>
          </a:xfrm>
          <a:prstGeom prst="rect">
            <a:avLst/>
          </a:prstGeom>
          <a:solidFill>
            <a:srgbClr val="003F72"/>
          </a:solidFill>
          <a:ln w="9525">
            <a:noFill/>
            <a:round/>
            <a:headEnd/>
            <a:tailEnd/>
          </a:ln>
        </p:spPr>
        <p:txBody>
          <a:bodyPr/>
          <a:lstStyle/>
          <a:p>
            <a:pPr algn="ctr">
              <a:defRPr/>
            </a:pPr>
            <a:endParaRPr lang="en-US" dirty="0">
              <a:solidFill>
                <a:srgbClr val="003F72"/>
              </a:solidFill>
              <a:ea typeface="ＭＳ Ｐゴシック" charset="-128"/>
            </a:endParaRPr>
          </a:p>
        </p:txBody>
      </p:sp>
      <p:pic>
        <p:nvPicPr>
          <p:cNvPr id="3079" name="Picture 15" descr="map.png"/>
          <p:cNvPicPr>
            <a:picLocks noChangeAspect="1"/>
          </p:cNvPicPr>
          <p:nvPr/>
        </p:nvPicPr>
        <p:blipFill>
          <a:blip r:embed="rId4" cstate="print">
            <a:extLst>
              <a:ext uri="{28A0092B-C50C-407E-A947-70E740481C1C}">
                <a14:useLocalDpi xmlns:a14="http://schemas.microsoft.com/office/drawing/2010/main" val="0"/>
              </a:ext>
            </a:extLst>
          </a:blip>
          <a:srcRect b="32175"/>
          <a:stretch>
            <a:fillRect/>
          </a:stretch>
        </p:blipFill>
        <p:spPr bwMode="auto">
          <a:xfrm>
            <a:off x="152400" y="304800"/>
            <a:ext cx="111125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bwMode="auto">
          <a:xfrm>
            <a:off x="0" y="1295400"/>
            <a:ext cx="1371600" cy="4800600"/>
          </a:xfrm>
          <a:prstGeom prst="rect">
            <a:avLst/>
          </a:prstGeom>
          <a:gradFill>
            <a:gsLst>
              <a:gs pos="0">
                <a:srgbClr val="4FA98D"/>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0000"/>
              </a:solidFill>
              <a:latin typeface="Arial" charset="0"/>
              <a:ea typeface="ＭＳ Ｐゴシック" pitchFamily="-107" charset="-128"/>
            </a:endParaRPr>
          </a:p>
        </p:txBody>
      </p:sp>
      <p:pic>
        <p:nvPicPr>
          <p:cNvPr id="3081" name="Picture 33" descr="HP2020_log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3827" y="6229350"/>
            <a:ext cx="101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9" r:id="rId1"/>
    <p:sldLayoutId id="2147484020" r:id="rId2"/>
  </p:sldLayoutIdLst>
  <p:hf hdr="0" dt="0"/>
  <p:txStyles>
    <p:titleStyle>
      <a:lvl1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1pPr>
      <a:lvl2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2pPr>
      <a:lvl3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3pPr>
      <a:lvl4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4pPr>
      <a:lvl5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46075" indent="-346075" algn="l" rtl="0" eaLnBrk="0" fontAlgn="base" hangingPunct="0">
        <a:spcBef>
          <a:spcPts val="1200"/>
        </a:spcBef>
        <a:spcAft>
          <a:spcPct val="0"/>
        </a:spcAft>
        <a:buClr>
          <a:srgbClr val="97233F"/>
        </a:buClr>
        <a:buFont typeface="Arial" pitchFamily="34" charset="0"/>
        <a:buChar char="■"/>
        <a:defRPr sz="2400">
          <a:solidFill>
            <a:schemeClr val="tx1"/>
          </a:solidFill>
          <a:latin typeface="Calibri" pitchFamily="34" charset="0"/>
          <a:ea typeface="ＭＳ Ｐゴシック" pitchFamily="84" charset="-128"/>
          <a:cs typeface="ＭＳ Ｐゴシック" pitchFamily="84" charset="-128"/>
        </a:defRPr>
      </a:lvl1pPr>
      <a:lvl2pPr marL="623888" indent="-277813" algn="l" rtl="0" eaLnBrk="0" fontAlgn="base" hangingPunct="0">
        <a:spcBef>
          <a:spcPts val="6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2pPr>
      <a:lvl3pPr marL="973138" indent="-346075" algn="l" rtl="0" eaLnBrk="0" fontAlgn="base" hangingPunct="0">
        <a:spcBef>
          <a:spcPts val="600"/>
        </a:spcBef>
        <a:spcAft>
          <a:spcPct val="0"/>
        </a:spcAft>
        <a:buClr>
          <a:schemeClr val="tx1"/>
        </a:buClr>
        <a:buSzPct val="80000"/>
        <a:buFont typeface="Wingdings" pitchFamily="2" charset="2"/>
        <a:buChar char="v"/>
        <a:defRPr sz="2400">
          <a:solidFill>
            <a:schemeClr val="tx1"/>
          </a:solidFill>
          <a:latin typeface="Calibri" pitchFamily="34" charset="0"/>
          <a:ea typeface="ＭＳ Ｐゴシック" pitchFamily="84" charset="-128"/>
          <a:cs typeface="ＭＳ Ｐゴシック"/>
        </a:defRPr>
      </a:lvl3pPr>
      <a:lvl4pPr marL="1260475"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4pPr>
      <a:lvl5pPr marL="1600200"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5pPr>
      <a:lvl6pPr marL="18462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6pPr>
      <a:lvl7pPr marL="23034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7pPr>
      <a:lvl8pPr marL="27606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8pPr>
      <a:lvl9pPr marL="32178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B7B253F-FD25-4506-A0D0-E11C43F3DFF4}" type="datetimeFigureOut">
              <a:rPr lang="en-US" smtClean="0">
                <a:solidFill>
                  <a:prstClr val="black">
                    <a:tint val="75000"/>
                  </a:prstClr>
                </a:solidFill>
                <a:latin typeface="Calibri"/>
              </a:rPr>
              <a:pPr fontAlgn="auto">
                <a:spcBef>
                  <a:spcPts val="0"/>
                </a:spcBef>
                <a:spcAft>
                  <a:spcPts val="0"/>
                </a:spcAft>
              </a:pPr>
              <a:t>2/4/2015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7F3DEFB-4A84-4136-B925-50671B714DC6}"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25126156"/>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1600328" y="152400"/>
            <a:ext cx="74707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12"/>
          <p:cNvSpPr>
            <a:spLocks noGrp="1"/>
          </p:cNvSpPr>
          <p:nvPr>
            <p:ph type="body" idx="1"/>
          </p:nvPr>
        </p:nvSpPr>
        <p:spPr bwMode="auto">
          <a:xfrm>
            <a:off x="1600200" y="1673229"/>
            <a:ext cx="7315200" cy="4879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Rectangle 11"/>
          <p:cNvSpPr/>
          <p:nvPr/>
        </p:nvSpPr>
        <p:spPr bwMode="auto">
          <a:xfrm>
            <a:off x="0" y="76200"/>
            <a:ext cx="1371600" cy="1447800"/>
          </a:xfrm>
          <a:prstGeom prst="rect">
            <a:avLst/>
          </a:prstGeom>
          <a:gradFill>
            <a:gsLst>
              <a:gs pos="0">
                <a:srgbClr val="003F72"/>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3F72"/>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bwMode="auto">
          <a:xfrm>
            <a:off x="457200" y="1295400"/>
            <a:ext cx="8686800" cy="228600"/>
          </a:xfrm>
          <a:prstGeom prst="rect">
            <a:avLst/>
          </a:prstGeom>
          <a:gradFill>
            <a:gsLst>
              <a:gs pos="0">
                <a:srgbClr val="FADA63"/>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030" name="Rectangle 19"/>
          <p:cNvSpPr>
            <a:spLocks noChangeArrowheads="1"/>
          </p:cNvSpPr>
          <p:nvPr/>
        </p:nvSpPr>
        <p:spPr bwMode="auto">
          <a:xfrm>
            <a:off x="0" y="0"/>
            <a:ext cx="9144000" cy="76200"/>
          </a:xfrm>
          <a:prstGeom prst="rect">
            <a:avLst/>
          </a:prstGeom>
          <a:solidFill>
            <a:srgbClr val="003F72"/>
          </a:solidFill>
          <a:ln w="9525">
            <a:noFill/>
            <a:round/>
            <a:headEnd/>
            <a:tailEnd/>
          </a:ln>
        </p:spPr>
        <p:txBody>
          <a:bodyPr/>
          <a:lstStyle/>
          <a:p>
            <a:pPr algn="ctr">
              <a:defRPr/>
            </a:pPr>
            <a:endParaRPr lang="en-US" dirty="0">
              <a:solidFill>
                <a:srgbClr val="003F72"/>
              </a:solidFill>
              <a:latin typeface="Tahoma" panose="020B0604030504040204" pitchFamily="34" charset="0"/>
              <a:ea typeface="Tahoma" panose="020B0604030504040204" pitchFamily="34" charset="0"/>
              <a:cs typeface="Tahoma" panose="020B0604030504040204" pitchFamily="34" charset="0"/>
            </a:endParaRPr>
          </a:p>
        </p:txBody>
      </p:sp>
      <p:pic>
        <p:nvPicPr>
          <p:cNvPr id="2055" name="Picture 15" descr="map.png"/>
          <p:cNvPicPr>
            <a:picLocks noChangeAspect="1"/>
          </p:cNvPicPr>
          <p:nvPr/>
        </p:nvPicPr>
        <p:blipFill>
          <a:blip r:embed="rId19" cstate="print"/>
          <a:srcRect b="32175"/>
          <a:stretch>
            <a:fillRect/>
          </a:stretch>
        </p:blipFill>
        <p:spPr bwMode="auto">
          <a:xfrm>
            <a:off x="152401" y="304800"/>
            <a:ext cx="1111250" cy="725488"/>
          </a:xfrm>
          <a:prstGeom prst="rect">
            <a:avLst/>
          </a:prstGeom>
          <a:noFill/>
          <a:ln w="9525">
            <a:noFill/>
            <a:miter lim="800000"/>
            <a:headEnd/>
            <a:tailEnd/>
          </a:ln>
        </p:spPr>
      </p:pic>
      <p:sp>
        <p:nvSpPr>
          <p:cNvPr id="16" name="Rectangle 15"/>
          <p:cNvSpPr/>
          <p:nvPr/>
        </p:nvSpPr>
        <p:spPr bwMode="auto">
          <a:xfrm>
            <a:off x="0" y="1295400"/>
            <a:ext cx="1371600" cy="4800600"/>
          </a:xfrm>
          <a:prstGeom prst="rect">
            <a:avLst/>
          </a:prstGeom>
          <a:gradFill>
            <a:gsLst>
              <a:gs pos="0">
                <a:srgbClr val="4FA98D"/>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pic>
        <p:nvPicPr>
          <p:cNvPr id="2057" name="Picture 33" descr="HP2020_logo.png"/>
          <p:cNvPicPr>
            <a:picLocks noChangeAspect="1"/>
          </p:cNvPicPr>
          <p:nvPr/>
        </p:nvPicPr>
        <p:blipFill>
          <a:blip r:embed="rId20" cstate="print"/>
          <a:srcRect/>
          <a:stretch>
            <a:fillRect/>
          </a:stretch>
        </p:blipFill>
        <p:spPr bwMode="auto">
          <a:xfrm>
            <a:off x="123827" y="6229350"/>
            <a:ext cx="1019175" cy="476250"/>
          </a:xfrm>
          <a:prstGeom prst="rect">
            <a:avLst/>
          </a:prstGeom>
          <a:noFill/>
          <a:ln w="9525">
            <a:noFill/>
            <a:miter lim="800000"/>
            <a:headEnd/>
            <a:tailEnd/>
          </a:ln>
        </p:spPr>
      </p:pic>
    </p:spTree>
    <p:extLst>
      <p:ext uri="{BB962C8B-B14F-4D97-AF65-F5344CB8AC3E}">
        <p14:creationId xmlns:p14="http://schemas.microsoft.com/office/powerpoint/2010/main" val="3113814148"/>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982" r:id="rId16"/>
    <p:sldLayoutId id="2147483983" r:id="rId17"/>
  </p:sldLayoutIdLst>
  <p:hf hdr="0" dt="0"/>
  <p:txStyles>
    <p:titleStyle>
      <a:lvl1pPr algn="l" rtl="0" eaLnBrk="0" fontAlgn="base" hangingPunct="0">
        <a:spcBef>
          <a:spcPct val="0"/>
        </a:spcBef>
        <a:spcAft>
          <a:spcPct val="0"/>
        </a:spcAft>
        <a:defRPr sz="3200">
          <a:solidFill>
            <a:srgbClr val="003F72"/>
          </a:solidFill>
          <a:latin typeface="Tahoma" panose="020B0604030504040204" pitchFamily="34" charset="0"/>
          <a:ea typeface="Tahoma" panose="020B0604030504040204" pitchFamily="34" charset="0"/>
          <a:cs typeface="Tahoma" panose="020B0604030504040204" pitchFamily="34" charset="0"/>
        </a:defRPr>
      </a:lvl1pPr>
      <a:lvl2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2pPr>
      <a:lvl3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3pPr>
      <a:lvl4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4pPr>
      <a:lvl5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46075" indent="-346075" algn="l" rtl="0" eaLnBrk="0" fontAlgn="base" hangingPunct="0">
        <a:spcBef>
          <a:spcPts val="1200"/>
        </a:spcBef>
        <a:spcAft>
          <a:spcPct val="0"/>
        </a:spcAft>
        <a:buClr>
          <a:srgbClr val="97233F"/>
        </a:buClr>
        <a:buFont typeface="Arial" pitchFamily="34" charset="0"/>
        <a:buChar char="■"/>
        <a:defRPr sz="24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23888" indent="-277813" algn="l" rtl="0" eaLnBrk="0" fontAlgn="base" hangingPunct="0">
        <a:spcBef>
          <a:spcPts val="600"/>
        </a:spcBef>
        <a:spcAft>
          <a:spcPct val="0"/>
        </a:spcAft>
        <a:buClr>
          <a:schemeClr val="tx1"/>
        </a:buClr>
        <a:buFont typeface="Calibri" pitchFamily="34" charset="0"/>
        <a:buChar char="–"/>
        <a:defRPr sz="24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73138" indent="-346075" algn="l" rtl="0" eaLnBrk="0" fontAlgn="base" hangingPunct="0">
        <a:spcBef>
          <a:spcPts val="600"/>
        </a:spcBef>
        <a:spcAft>
          <a:spcPct val="0"/>
        </a:spcAft>
        <a:buClr>
          <a:schemeClr val="tx1"/>
        </a:buClr>
        <a:buSzPct val="80000"/>
        <a:buFont typeface="Wingdings" pitchFamily="2" charset="2"/>
        <a:buChar char="v"/>
        <a:defRPr sz="24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60475"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600200"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462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6pPr>
      <a:lvl7pPr marL="23034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7pPr>
      <a:lvl8pPr marL="27606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8pPr>
      <a:lvl9pPr marL="32178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21"/>
          <p:cNvSpPr>
            <a:spLocks noGrp="1"/>
          </p:cNvSpPr>
          <p:nvPr>
            <p:ph type="title"/>
          </p:nvPr>
        </p:nvSpPr>
        <p:spPr bwMode="auto">
          <a:xfrm>
            <a:off x="1600200" y="152400"/>
            <a:ext cx="74707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12"/>
          <p:cNvSpPr>
            <a:spLocks noGrp="1"/>
          </p:cNvSpPr>
          <p:nvPr>
            <p:ph type="body" idx="1"/>
          </p:nvPr>
        </p:nvSpPr>
        <p:spPr bwMode="auto">
          <a:xfrm>
            <a:off x="1600200" y="1673225"/>
            <a:ext cx="7315200" cy="4879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Rectangle 11"/>
          <p:cNvSpPr/>
          <p:nvPr/>
        </p:nvSpPr>
        <p:spPr bwMode="auto">
          <a:xfrm>
            <a:off x="0" y="76200"/>
            <a:ext cx="1371600" cy="1447800"/>
          </a:xfrm>
          <a:prstGeom prst="rect">
            <a:avLst/>
          </a:prstGeom>
          <a:gradFill>
            <a:gsLst>
              <a:gs pos="0">
                <a:srgbClr val="003F72"/>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3F72"/>
              </a:solidFill>
              <a:latin typeface="Arial" charset="0"/>
            </a:endParaRPr>
          </a:p>
        </p:txBody>
      </p:sp>
      <p:sp>
        <p:nvSpPr>
          <p:cNvPr id="13" name="Rectangle 12"/>
          <p:cNvSpPr/>
          <p:nvPr/>
        </p:nvSpPr>
        <p:spPr bwMode="auto">
          <a:xfrm>
            <a:off x="457200" y="1295400"/>
            <a:ext cx="8686800" cy="228600"/>
          </a:xfrm>
          <a:prstGeom prst="rect">
            <a:avLst/>
          </a:prstGeom>
          <a:gradFill>
            <a:gsLst>
              <a:gs pos="0">
                <a:srgbClr val="FADA63"/>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a:solidFill>
                <a:srgbClr val="000000"/>
              </a:solidFill>
              <a:latin typeface="Arial" charset="0"/>
            </a:endParaRPr>
          </a:p>
        </p:txBody>
      </p:sp>
      <p:sp>
        <p:nvSpPr>
          <p:cNvPr id="14" name="Rectangle 19"/>
          <p:cNvSpPr>
            <a:spLocks noChangeArrowheads="1"/>
          </p:cNvSpPr>
          <p:nvPr/>
        </p:nvSpPr>
        <p:spPr bwMode="auto">
          <a:xfrm>
            <a:off x="0" y="0"/>
            <a:ext cx="9144000" cy="76200"/>
          </a:xfrm>
          <a:prstGeom prst="rect">
            <a:avLst/>
          </a:prstGeom>
          <a:solidFill>
            <a:srgbClr val="003F72"/>
          </a:solidFill>
          <a:ln w="9525" algn="ctr">
            <a:noFill/>
            <a:round/>
            <a:headEnd/>
            <a:tailEnd/>
          </a:ln>
        </p:spPr>
        <p:txBody>
          <a:bodyPr/>
          <a:lstStyle/>
          <a:p>
            <a:pPr algn="ctr">
              <a:defRPr/>
            </a:pPr>
            <a:endParaRPr lang="en-US">
              <a:solidFill>
                <a:srgbClr val="003F72"/>
              </a:solidFill>
              <a:latin typeface="Arial" charset="0"/>
            </a:endParaRPr>
          </a:p>
        </p:txBody>
      </p:sp>
      <p:pic>
        <p:nvPicPr>
          <p:cNvPr id="4103" name="Picture 15" descr="map.png"/>
          <p:cNvPicPr>
            <a:picLocks noChangeAspect="1"/>
          </p:cNvPicPr>
          <p:nvPr/>
        </p:nvPicPr>
        <p:blipFill>
          <a:blip r:embed="rId8" cstate="print"/>
          <a:srcRect b="32175"/>
          <a:stretch>
            <a:fillRect/>
          </a:stretch>
        </p:blipFill>
        <p:spPr bwMode="auto">
          <a:xfrm>
            <a:off x="152400" y="304800"/>
            <a:ext cx="1111250" cy="725488"/>
          </a:xfrm>
          <a:prstGeom prst="rect">
            <a:avLst/>
          </a:prstGeom>
          <a:noFill/>
          <a:ln w="9525">
            <a:noFill/>
            <a:miter lim="800000"/>
            <a:headEnd/>
            <a:tailEnd/>
          </a:ln>
        </p:spPr>
      </p:pic>
      <p:sp>
        <p:nvSpPr>
          <p:cNvPr id="16" name="Rectangle 15"/>
          <p:cNvSpPr/>
          <p:nvPr/>
        </p:nvSpPr>
        <p:spPr bwMode="auto">
          <a:xfrm>
            <a:off x="0" y="1295400"/>
            <a:ext cx="1371600" cy="4800600"/>
          </a:xfrm>
          <a:prstGeom prst="rect">
            <a:avLst/>
          </a:prstGeom>
          <a:gradFill>
            <a:gsLst>
              <a:gs pos="0">
                <a:srgbClr val="4FA98D"/>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a:solidFill>
                <a:srgbClr val="000000"/>
              </a:solidFill>
              <a:latin typeface="Arial" charset="0"/>
            </a:endParaRPr>
          </a:p>
        </p:txBody>
      </p:sp>
      <p:pic>
        <p:nvPicPr>
          <p:cNvPr id="4105" name="Picture 33" descr="HP2020_logo.png"/>
          <p:cNvPicPr>
            <a:picLocks noChangeAspect="1"/>
          </p:cNvPicPr>
          <p:nvPr/>
        </p:nvPicPr>
        <p:blipFill>
          <a:blip r:embed="rId9" cstate="print"/>
          <a:srcRect/>
          <a:stretch>
            <a:fillRect/>
          </a:stretch>
        </p:blipFill>
        <p:spPr bwMode="auto">
          <a:xfrm>
            <a:off x="123825" y="6229350"/>
            <a:ext cx="1019175" cy="476250"/>
          </a:xfrm>
          <a:prstGeom prst="rect">
            <a:avLst/>
          </a:prstGeom>
          <a:noFill/>
          <a:ln w="9525">
            <a:noFill/>
            <a:miter lim="800000"/>
            <a:headEnd/>
            <a:tailEnd/>
          </a:ln>
        </p:spPr>
      </p:pic>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3ACCA3C-8B4D-4E5F-9739-C0256768D8AD}" type="slidenum">
              <a:rPr lang="en-US" smtClean="0">
                <a:solidFill>
                  <a:srgbClr val="000000">
                    <a:tint val="75000"/>
                  </a:srgbClr>
                </a:solidFill>
                <a:latin typeface="Georgia"/>
              </a:rPr>
              <a:pPr fontAlgn="auto">
                <a:spcBef>
                  <a:spcPts val="0"/>
                </a:spcBef>
                <a:spcAft>
                  <a:spcPts val="0"/>
                </a:spcAft>
              </a:pPr>
              <a:t>‹#›</a:t>
            </a:fld>
            <a:endParaRPr lang="en-US">
              <a:solidFill>
                <a:srgbClr val="000000">
                  <a:tint val="75000"/>
                </a:srgbClr>
              </a:solidFill>
              <a:latin typeface="Georgia"/>
            </a:endParaRPr>
          </a:p>
        </p:txBody>
      </p:sp>
    </p:spTree>
    <p:extLst>
      <p:ext uri="{BB962C8B-B14F-4D97-AF65-F5344CB8AC3E}">
        <p14:creationId xmlns:p14="http://schemas.microsoft.com/office/powerpoint/2010/main" val="2947861412"/>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Lst>
  <p:hf hdr="0" ftr="0" dt="0"/>
  <p:txStyles>
    <p:titleStyle>
      <a:lvl1pPr algn="l" rtl="0" eaLnBrk="0" fontAlgn="base" hangingPunct="0">
        <a:spcBef>
          <a:spcPct val="0"/>
        </a:spcBef>
        <a:spcAft>
          <a:spcPct val="0"/>
        </a:spcAft>
        <a:defRPr sz="4000" b="1">
          <a:solidFill>
            <a:srgbClr val="003F72"/>
          </a:solidFill>
          <a:latin typeface="Tahoma" panose="020B0604030504040204" pitchFamily="34" charset="0"/>
          <a:ea typeface="Tahoma" panose="020B0604030504040204" pitchFamily="34" charset="0"/>
          <a:cs typeface="Tahoma" panose="020B0604030504040204" pitchFamily="34" charset="0"/>
        </a:defRPr>
      </a:lvl1pPr>
      <a:lvl2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2pPr>
      <a:lvl3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3pPr>
      <a:lvl4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4pPr>
      <a:lvl5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46075" indent="-346075" algn="l" rtl="0" eaLnBrk="0" fontAlgn="base" hangingPunct="0">
        <a:spcBef>
          <a:spcPts val="1200"/>
        </a:spcBef>
        <a:spcAft>
          <a:spcPct val="0"/>
        </a:spcAft>
        <a:buClr>
          <a:srgbClr val="97233F"/>
        </a:buClr>
        <a:buFont typeface="Arial" charset="0"/>
        <a:buChar char="■"/>
        <a:defRPr sz="24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23888" indent="-277813" algn="l" rtl="0" eaLnBrk="0" fontAlgn="base" hangingPunct="0">
        <a:spcBef>
          <a:spcPts val="600"/>
        </a:spcBef>
        <a:spcAft>
          <a:spcPct val="0"/>
        </a:spcAft>
        <a:buClr>
          <a:schemeClr val="tx1"/>
        </a:buClr>
        <a:buFont typeface="Calibri" pitchFamily="34" charset="0"/>
        <a:buChar char="–"/>
        <a:defRPr sz="24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73138" indent="-346075" algn="l" rtl="0" eaLnBrk="0" fontAlgn="base" hangingPunct="0">
        <a:spcBef>
          <a:spcPts val="600"/>
        </a:spcBef>
        <a:spcAft>
          <a:spcPct val="0"/>
        </a:spcAft>
        <a:buClr>
          <a:schemeClr val="tx1"/>
        </a:buClr>
        <a:buSzPct val="80000"/>
        <a:buFont typeface="Wingdings" pitchFamily="2" charset="2"/>
        <a:buChar char="v"/>
        <a:defRPr sz="24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60475"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600200"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462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6pPr>
      <a:lvl7pPr marL="23034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7pPr>
      <a:lvl8pPr marL="27606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8pPr>
      <a:lvl9pPr marL="32178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1600200" y="152400"/>
            <a:ext cx="74707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12"/>
          <p:cNvSpPr>
            <a:spLocks noGrp="1"/>
          </p:cNvSpPr>
          <p:nvPr>
            <p:ph type="body" idx="1"/>
          </p:nvPr>
        </p:nvSpPr>
        <p:spPr bwMode="auto">
          <a:xfrm>
            <a:off x="1600200" y="1673225"/>
            <a:ext cx="7315200" cy="4879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Rectangle 11"/>
          <p:cNvSpPr/>
          <p:nvPr/>
        </p:nvSpPr>
        <p:spPr bwMode="auto">
          <a:xfrm>
            <a:off x="0" y="76200"/>
            <a:ext cx="1371600" cy="1447800"/>
          </a:xfrm>
          <a:prstGeom prst="rect">
            <a:avLst/>
          </a:prstGeom>
          <a:gradFill>
            <a:gsLst>
              <a:gs pos="0">
                <a:srgbClr val="003F72"/>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3F72"/>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bwMode="auto">
          <a:xfrm>
            <a:off x="457200" y="1295400"/>
            <a:ext cx="8686800" cy="228600"/>
          </a:xfrm>
          <a:prstGeom prst="rect">
            <a:avLst/>
          </a:prstGeom>
          <a:gradFill>
            <a:gsLst>
              <a:gs pos="0">
                <a:srgbClr val="FADA63"/>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030" name="Rectangle 19"/>
          <p:cNvSpPr>
            <a:spLocks noChangeArrowheads="1"/>
          </p:cNvSpPr>
          <p:nvPr/>
        </p:nvSpPr>
        <p:spPr bwMode="auto">
          <a:xfrm>
            <a:off x="0" y="0"/>
            <a:ext cx="9144000" cy="76200"/>
          </a:xfrm>
          <a:prstGeom prst="rect">
            <a:avLst/>
          </a:prstGeom>
          <a:solidFill>
            <a:srgbClr val="003F72"/>
          </a:solidFill>
          <a:ln w="9525">
            <a:noFill/>
            <a:round/>
            <a:headEnd/>
            <a:tailEnd/>
          </a:ln>
        </p:spPr>
        <p:txBody>
          <a:bodyPr/>
          <a:lstStyle/>
          <a:p>
            <a:pPr algn="ctr">
              <a:defRPr/>
            </a:pPr>
            <a:endParaRPr lang="en-US" dirty="0">
              <a:solidFill>
                <a:srgbClr val="003F72"/>
              </a:solidFill>
              <a:latin typeface="Tahoma" panose="020B0604030504040204" pitchFamily="34" charset="0"/>
              <a:ea typeface="Tahoma" panose="020B0604030504040204" pitchFamily="34" charset="0"/>
              <a:cs typeface="Tahoma" panose="020B0604030504040204" pitchFamily="34" charset="0"/>
            </a:endParaRPr>
          </a:p>
        </p:txBody>
      </p:sp>
      <p:pic>
        <p:nvPicPr>
          <p:cNvPr id="2055" name="Picture 15" descr="map.png"/>
          <p:cNvPicPr>
            <a:picLocks noChangeAspect="1"/>
          </p:cNvPicPr>
          <p:nvPr/>
        </p:nvPicPr>
        <p:blipFill>
          <a:blip r:embed="rId18" cstate="print"/>
          <a:srcRect b="32175"/>
          <a:stretch>
            <a:fillRect/>
          </a:stretch>
        </p:blipFill>
        <p:spPr bwMode="auto">
          <a:xfrm>
            <a:off x="152400" y="304800"/>
            <a:ext cx="1111250" cy="725488"/>
          </a:xfrm>
          <a:prstGeom prst="rect">
            <a:avLst/>
          </a:prstGeom>
          <a:noFill/>
          <a:ln w="9525">
            <a:noFill/>
            <a:miter lim="800000"/>
            <a:headEnd/>
            <a:tailEnd/>
          </a:ln>
        </p:spPr>
      </p:pic>
      <p:sp>
        <p:nvSpPr>
          <p:cNvPr id="16" name="Rectangle 15"/>
          <p:cNvSpPr/>
          <p:nvPr/>
        </p:nvSpPr>
        <p:spPr bwMode="auto">
          <a:xfrm>
            <a:off x="0" y="1295400"/>
            <a:ext cx="1371600" cy="4800600"/>
          </a:xfrm>
          <a:prstGeom prst="rect">
            <a:avLst/>
          </a:prstGeom>
          <a:gradFill>
            <a:gsLst>
              <a:gs pos="0">
                <a:srgbClr val="4FA98D"/>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pic>
        <p:nvPicPr>
          <p:cNvPr id="2057" name="Picture 33" descr="HP2020_logo.png"/>
          <p:cNvPicPr>
            <a:picLocks noChangeAspect="1"/>
          </p:cNvPicPr>
          <p:nvPr/>
        </p:nvPicPr>
        <p:blipFill>
          <a:blip r:embed="rId19" cstate="print"/>
          <a:srcRect/>
          <a:stretch>
            <a:fillRect/>
          </a:stretch>
        </p:blipFill>
        <p:spPr bwMode="auto">
          <a:xfrm>
            <a:off x="123825" y="6229350"/>
            <a:ext cx="1019175" cy="476250"/>
          </a:xfrm>
          <a:prstGeom prst="rect">
            <a:avLst/>
          </a:prstGeom>
          <a:noFill/>
          <a:ln w="9525">
            <a:noFill/>
            <a:miter lim="800000"/>
            <a:headEnd/>
            <a:tailEnd/>
          </a:ln>
        </p:spPr>
      </p:pic>
    </p:spTree>
    <p:extLst>
      <p:ext uri="{BB962C8B-B14F-4D97-AF65-F5344CB8AC3E}">
        <p14:creationId xmlns:p14="http://schemas.microsoft.com/office/powerpoint/2010/main" val="4115039929"/>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 id="2147484054" r:id="rId14"/>
    <p:sldLayoutId id="2147484055" r:id="rId15"/>
    <p:sldLayoutId id="2147484056" r:id="rId16"/>
  </p:sldLayoutIdLst>
  <p:hf hdr="0" dt="0"/>
  <p:txStyles>
    <p:titleStyle>
      <a:lvl1pPr algn="l" rtl="0" eaLnBrk="0" fontAlgn="base" hangingPunct="0">
        <a:spcBef>
          <a:spcPct val="0"/>
        </a:spcBef>
        <a:spcAft>
          <a:spcPct val="0"/>
        </a:spcAft>
        <a:defRPr sz="3200">
          <a:solidFill>
            <a:srgbClr val="003F72"/>
          </a:solidFill>
          <a:latin typeface="Tahoma" panose="020B0604030504040204" pitchFamily="34" charset="0"/>
          <a:ea typeface="Tahoma" panose="020B0604030504040204" pitchFamily="34" charset="0"/>
          <a:cs typeface="Tahoma" panose="020B0604030504040204" pitchFamily="34" charset="0"/>
        </a:defRPr>
      </a:lvl1pPr>
      <a:lvl2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2pPr>
      <a:lvl3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3pPr>
      <a:lvl4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4pPr>
      <a:lvl5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46075" indent="-346075" algn="l" rtl="0" eaLnBrk="0" fontAlgn="base" hangingPunct="0">
        <a:spcBef>
          <a:spcPts val="1200"/>
        </a:spcBef>
        <a:spcAft>
          <a:spcPct val="0"/>
        </a:spcAft>
        <a:buClr>
          <a:srgbClr val="97233F"/>
        </a:buClr>
        <a:buFont typeface="Arial" pitchFamily="34" charset="0"/>
        <a:buChar char="■"/>
        <a:defRPr sz="24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23888" indent="-277813" algn="l" rtl="0" eaLnBrk="0" fontAlgn="base" hangingPunct="0">
        <a:spcBef>
          <a:spcPts val="600"/>
        </a:spcBef>
        <a:spcAft>
          <a:spcPct val="0"/>
        </a:spcAft>
        <a:buClr>
          <a:schemeClr val="tx1"/>
        </a:buClr>
        <a:buFont typeface="Calibri" pitchFamily="34" charset="0"/>
        <a:buChar char="–"/>
        <a:defRPr sz="24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73138" indent="-346075" algn="l" rtl="0" eaLnBrk="0" fontAlgn="base" hangingPunct="0">
        <a:spcBef>
          <a:spcPts val="600"/>
        </a:spcBef>
        <a:spcAft>
          <a:spcPct val="0"/>
        </a:spcAft>
        <a:buClr>
          <a:schemeClr val="tx1"/>
        </a:buClr>
        <a:buSzPct val="80000"/>
        <a:buFont typeface="Wingdings" pitchFamily="2" charset="2"/>
        <a:buChar char="v"/>
        <a:defRPr sz="24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60475"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600200"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462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6pPr>
      <a:lvl7pPr marL="23034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7pPr>
      <a:lvl8pPr marL="27606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8pPr>
      <a:lvl9pPr marL="32178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pPr>
              <a:defRPr/>
            </a:pPr>
            <a:fld id="{2B0C919A-00E0-4F09-B35F-D3B3917CF8F8}"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95617085"/>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Lst>
  <p:hf hdr="0" ftr="0" dt="0"/>
  <p:txStyles>
    <p:titleStyle>
      <a:lvl1pPr algn="ctr" rtl="0" eaLnBrk="0" fontAlgn="base" hangingPunct="0">
        <a:spcBef>
          <a:spcPct val="0"/>
        </a:spcBef>
        <a:spcAft>
          <a:spcPct val="0"/>
        </a:spcAft>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pPr fontAlgn="auto">
              <a:spcBef>
                <a:spcPts val="0"/>
              </a:spcBef>
              <a:spcAft>
                <a:spcPts val="0"/>
              </a:spcAft>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pPr fontAlgn="auto">
              <a:spcBef>
                <a:spcPts val="0"/>
              </a:spcBef>
              <a:spcAft>
                <a:spcPts val="0"/>
              </a:spcAft>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pPr fontAlgn="auto">
              <a:spcBef>
                <a:spcPts val="0"/>
              </a:spcBef>
              <a:spcAft>
                <a:spcPts val="0"/>
              </a:spcAft>
            </a:pPr>
            <a:fld id="{C88FAF9D-AF5A-496A-B0B6-E10018E45057}" type="slidenum">
              <a:rPr lang="en-US" smtClean="0">
                <a:solidFill>
                  <a:prstClr val="black">
                    <a:tint val="75000"/>
                  </a:prstClr>
                </a:solidFill>
              </a:rPr>
              <a:pPr fontAlgn="auto">
                <a:spcBef>
                  <a:spcPts val="0"/>
                </a:spcBef>
                <a:spcAft>
                  <a:spcPts val="0"/>
                </a:spcAft>
              </a:pPr>
              <a:t>‹#›</a:t>
            </a:fld>
            <a:endParaRPr lang="en-US" dirty="0">
              <a:solidFill>
                <a:prstClr val="black">
                  <a:tint val="75000"/>
                </a:prstClr>
              </a:solidFill>
            </a:endParaRPr>
          </a:p>
        </p:txBody>
      </p:sp>
    </p:spTree>
    <p:extLst>
      <p:ext uri="{BB962C8B-B14F-4D97-AF65-F5344CB8AC3E}">
        <p14:creationId xmlns:p14="http://schemas.microsoft.com/office/powerpoint/2010/main" val="2943113402"/>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 id="2147484082" r:id="rId12"/>
    <p:sldLayoutId id="2147484083" r:id="rId13"/>
    <p:sldLayoutId id="2147484084" r:id="rId14"/>
    <p:sldLayoutId id="2147484085" r:id="rId15"/>
  </p:sldLayoutIdLst>
  <p:hf hdr="0" dt="0"/>
  <p:txStyles>
    <p:titleStyle>
      <a:lvl1pPr algn="ctr" defTabSz="914400" rtl="0" eaLnBrk="1" latinLnBrk="0" hangingPunct="1">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pPr>
              <a:defRPr/>
            </a:pPr>
            <a:fld id="{2B0C919A-00E0-4F09-B35F-D3B3917CF8F8}"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07863363"/>
      </p:ext>
    </p:extLst>
  </p:cSld>
  <p:clrMap bg1="lt1" tx1="dk1" bg2="lt2" tx2="dk2" accent1="accent1" accent2="accent2" accent3="accent3" accent4="accent4" accent5="accent5" accent6="accent6" hlink="hlink" folHlink="folHlink"/>
  <p:sldLayoutIdLst>
    <p:sldLayoutId id="2147484087" r:id="rId1"/>
    <p:sldLayoutId id="2147484088" r:id="rId2"/>
  </p:sldLayoutIdLst>
  <p:hf hdr="0" ftr="0" dt="0"/>
  <p:txStyles>
    <p:titleStyle>
      <a:lvl1pPr algn="ctr" rtl="0" eaLnBrk="0" fontAlgn="base" hangingPunct="0">
        <a:spcBef>
          <a:spcPct val="0"/>
        </a:spcBef>
        <a:spcAft>
          <a:spcPct val="0"/>
        </a:spcAft>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88FAF9D-AF5A-496A-B0B6-E10018E45057}"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315483708"/>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 id="2147484102" r:id="rId13"/>
    <p:sldLayoutId id="2147484103" r:id="rId14"/>
    <p:sldLayoutId id="2147484104"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a:xfrm>
            <a:off x="8534400" y="6492503"/>
            <a:ext cx="609600" cy="365125"/>
          </a:xfrm>
          <a:prstGeom prst="rect">
            <a:avLst/>
          </a:prstGeom>
        </p:spPr>
        <p:txBody>
          <a:bodyPr vert="horz" lIns="91440" tIns="45720" rIns="91440" bIns="45720" rtlCol="0" anchor="ctr"/>
          <a:lstStyle>
            <a:lvl1pPr algn="r">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pPr fontAlgn="auto">
              <a:spcBef>
                <a:spcPts val="0"/>
              </a:spcBef>
              <a:spcAft>
                <a:spcPts val="0"/>
              </a:spcAft>
            </a:pPr>
            <a:fld id="{F8ECAD15-DF40-4D57-8D99-2197AD37FB1A}" type="slidenum">
              <a:rPr lang="en-US" smtClean="0">
                <a:solidFill>
                  <a:prstClr val="black">
                    <a:tint val="75000"/>
                  </a:prstClr>
                </a:solidFill>
              </a:rPr>
              <a:pPr fontAlgn="auto">
                <a:spcBef>
                  <a:spcPts val="0"/>
                </a:spcBef>
                <a:spcAft>
                  <a:spcPts val="0"/>
                </a:spcAft>
              </a:pPr>
              <a:t>‹#›</a:t>
            </a:fld>
            <a:endParaRPr lang="en-US">
              <a:solidFill>
                <a:prstClr val="black">
                  <a:tint val="75000"/>
                </a:prstClr>
              </a:solidFill>
            </a:endParaRPr>
          </a:p>
        </p:txBody>
      </p:sp>
    </p:spTree>
    <p:extLst>
      <p:ext uri="{BB962C8B-B14F-4D97-AF65-F5344CB8AC3E}">
        <p14:creationId xmlns:p14="http://schemas.microsoft.com/office/powerpoint/2010/main" val="1206800132"/>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0"/>
            <a:ext cx="9144000" cy="6858000"/>
            <a:chOff x="0" y="0"/>
            <a:chExt cx="12192000" cy="6858000"/>
          </a:xfrm>
        </p:grpSpPr>
        <p:sp>
          <p:nvSpPr>
            <p:cNvPr id="7" name="Rectangle 6"/>
            <p:cNvSpPr/>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2" name="Freeform 5"/>
            <p:cNvSpPr>
              <a:spLocks/>
            </p:cNvSpPr>
            <p:nvPr/>
          </p:nvSpPr>
          <p:spPr bwMode="gray">
            <a:xfrm rot="-589932">
              <a:off x="8490951" y="1797517"/>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sp>
          <p:nvSpPr>
            <p:cNvPr id="1053" name="Freeform 5"/>
            <p:cNvSpPr>
              <a:spLocks/>
            </p:cNvSpPr>
            <p:nvPr/>
          </p:nvSpPr>
          <p:spPr bwMode="gray">
            <a:xfrm>
              <a:off x="459506" y="1866405"/>
              <a:ext cx="11277600" cy="4533900"/>
            </a:xfrm>
            <a:custGeom>
              <a:avLst/>
              <a:gdLst>
                <a:gd name="T0" fmla="*/ 0 w 7104"/>
                <a:gd name="T1" fmla="*/ 0 h 2856"/>
                <a:gd name="T2" fmla="*/ 0 w 7104"/>
                <a:gd name="T3" fmla="*/ 2147483647 h 2856"/>
                <a:gd name="T4" fmla="*/ 2147483647 w 7104"/>
                <a:gd name="T5" fmla="*/ 2147483647 h 2856"/>
                <a:gd name="T6" fmla="*/ 2147483647 w 7104"/>
                <a:gd name="T7" fmla="*/ 2147483647 h 2856"/>
                <a:gd name="T8" fmla="*/ 2147483647 w 7104"/>
                <a:gd name="T9" fmla="*/ 2147483647 h 2856"/>
                <a:gd name="T10" fmla="*/ 2147483647 w 7104"/>
                <a:gd name="T11" fmla="*/ 2147483647 h 2856"/>
                <a:gd name="T12" fmla="*/ 2147483647 w 7104"/>
                <a:gd name="T13" fmla="*/ 2147483647 h 2856"/>
                <a:gd name="T14" fmla="*/ 2147483647 w 7104"/>
                <a:gd name="T15" fmla="*/ 2147483647 h 2856"/>
                <a:gd name="T16" fmla="*/ 2147483647 w 7104"/>
                <a:gd name="T17" fmla="*/ 2147483647 h 2856"/>
                <a:gd name="T18" fmla="*/ 2147483647 w 7104"/>
                <a:gd name="T19" fmla="*/ 2147483647 h 2856"/>
                <a:gd name="T20" fmla="*/ 2147483647 w 7104"/>
                <a:gd name="T21" fmla="*/ 2147483647 h 2856"/>
                <a:gd name="T22" fmla="*/ 2147483647 w 7104"/>
                <a:gd name="T23" fmla="*/ 2147483647 h 2856"/>
                <a:gd name="T24" fmla="*/ 2147483647 w 7104"/>
                <a:gd name="T25" fmla="*/ 2147483647 h 2856"/>
                <a:gd name="T26" fmla="*/ 2147483647 w 7104"/>
                <a:gd name="T27" fmla="*/ 2147483647 h 2856"/>
                <a:gd name="T28" fmla="*/ 2147483647 w 7104"/>
                <a:gd name="T29" fmla="*/ 2147483647 h 2856"/>
                <a:gd name="T30" fmla="*/ 2147483647 w 7104"/>
                <a:gd name="T31" fmla="*/ 2147483647 h 2856"/>
                <a:gd name="T32" fmla="*/ 2147483647 w 7104"/>
                <a:gd name="T33" fmla="*/ 2147483647 h 2856"/>
                <a:gd name="T34" fmla="*/ 2147483647 w 7104"/>
                <a:gd name="T35" fmla="*/ 2147483647 h 2856"/>
                <a:gd name="T36" fmla="*/ 2147483647 w 7104"/>
                <a:gd name="T37" fmla="*/ 2147483647 h 2856"/>
                <a:gd name="T38" fmla="*/ 2147483647 w 7104"/>
                <a:gd name="T39" fmla="*/ 2147483647 h 2856"/>
                <a:gd name="T40" fmla="*/ 2147483647 w 7104"/>
                <a:gd name="T41" fmla="*/ 2147483647 h 2856"/>
                <a:gd name="T42" fmla="*/ 2147483647 w 7104"/>
                <a:gd name="T43" fmla="*/ 2147483647 h 2856"/>
                <a:gd name="T44" fmla="*/ 2147483647 w 7104"/>
                <a:gd name="T45" fmla="*/ 2147483647 h 2856"/>
                <a:gd name="T46" fmla="*/ 2147483647 w 7104"/>
                <a:gd name="T47" fmla="*/ 2147483647 h 2856"/>
                <a:gd name="T48" fmla="*/ 2147483647 w 7104"/>
                <a:gd name="T49" fmla="*/ 2147483647 h 2856"/>
                <a:gd name="T50" fmla="*/ 2147483647 w 7104"/>
                <a:gd name="T51" fmla="*/ 2147483647 h 2856"/>
                <a:gd name="T52" fmla="*/ 2147483647 w 7104"/>
                <a:gd name="T53" fmla="*/ 2147483647 h 2856"/>
                <a:gd name="T54" fmla="*/ 2147483647 w 7104"/>
                <a:gd name="T55" fmla="*/ 2147483647 h 2856"/>
                <a:gd name="T56" fmla="*/ 2147483647 w 7104"/>
                <a:gd name="T57" fmla="*/ 2147483647 h 2856"/>
                <a:gd name="T58" fmla="*/ 2147483647 w 7104"/>
                <a:gd name="T59" fmla="*/ 2147483647 h 2856"/>
                <a:gd name="T60" fmla="*/ 2147483647 w 7104"/>
                <a:gd name="T61" fmla="*/ 2147483647 h 2856"/>
                <a:gd name="T62" fmla="*/ 2147483647 w 7104"/>
                <a:gd name="T63" fmla="*/ 2147483647 h 2856"/>
                <a:gd name="T64" fmla="*/ 2147483647 w 7104"/>
                <a:gd name="T65" fmla="*/ 2147483647 h 2856"/>
                <a:gd name="T66" fmla="*/ 2147483647 w 7104"/>
                <a:gd name="T67" fmla="*/ 2147483647 h 2856"/>
                <a:gd name="T68" fmla="*/ 2147483647 w 7104"/>
                <a:gd name="T69" fmla="*/ 2147483647 h 2856"/>
                <a:gd name="T70" fmla="*/ 2147483647 w 7104"/>
                <a:gd name="T71" fmla="*/ 2147483647 h 2856"/>
                <a:gd name="T72" fmla="*/ 2147483647 w 7104"/>
                <a:gd name="T73" fmla="*/ 2147483647 h 2856"/>
                <a:gd name="T74" fmla="*/ 2147483647 w 7104"/>
                <a:gd name="T75" fmla="*/ 2147483647 h 2856"/>
                <a:gd name="T76" fmla="*/ 2147483647 w 7104"/>
                <a:gd name="T77" fmla="*/ 2147483647 h 2856"/>
                <a:gd name="T78" fmla="*/ 2147483647 w 7104"/>
                <a:gd name="T79" fmla="*/ 2147483647 h 2856"/>
                <a:gd name="T80" fmla="*/ 2147483647 w 7104"/>
                <a:gd name="T81" fmla="*/ 2147483647 h 2856"/>
                <a:gd name="T82" fmla="*/ 2147483647 w 7104"/>
                <a:gd name="T83" fmla="*/ 2147483647 h 2856"/>
                <a:gd name="T84" fmla="*/ 2147483647 w 7104"/>
                <a:gd name="T85" fmla="*/ 2147483647 h 2856"/>
                <a:gd name="T86" fmla="*/ 2147483647 w 7104"/>
                <a:gd name="T87" fmla="*/ 2147483647 h 2856"/>
                <a:gd name="T88" fmla="*/ 2147483647 w 7104"/>
                <a:gd name="T89" fmla="*/ 2147483647 h 2856"/>
                <a:gd name="T90" fmla="*/ 2147483647 w 7104"/>
                <a:gd name="T91" fmla="*/ 2147483647 h 2856"/>
                <a:gd name="T92" fmla="*/ 2147483647 w 7104"/>
                <a:gd name="T93" fmla="*/ 2147483647 h 2856"/>
                <a:gd name="T94" fmla="*/ 2147483647 w 7104"/>
                <a:gd name="T95" fmla="*/ 2147483647 h 2856"/>
                <a:gd name="T96" fmla="*/ 2147483647 w 7104"/>
                <a:gd name="T97" fmla="*/ 2147483647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sp>
          <p:nvSpPr>
            <p:cNvPr id="1054"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grpSp>
      <p:sp>
        <p:nvSpPr>
          <p:cNvPr id="1027" name="Title Placeholder 1"/>
          <p:cNvSpPr>
            <a:spLocks noGrp="1"/>
          </p:cNvSpPr>
          <p:nvPr>
            <p:ph type="title"/>
          </p:nvPr>
        </p:nvSpPr>
        <p:spPr bwMode="gray">
          <a:xfrm>
            <a:off x="866775" y="973411"/>
            <a:ext cx="657106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866775" y="2603500"/>
            <a:ext cx="657106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990285" y="6391275"/>
            <a:ext cx="742950" cy="3048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a:solidFill>
                  <a:schemeClr val="accent1"/>
                </a:solidFill>
              </a:defRPr>
            </a:lvl1pPr>
          </a:lstStyle>
          <a:p>
            <a:pPr defTabSz="457200">
              <a:defRPr/>
            </a:pPr>
            <a:fld id="{D307298C-9018-451C-BE78-F7FD7B311EB1}" type="datetimeFigureOut">
              <a:rPr lang="en-US" altLang="en-US">
                <a:solidFill>
                  <a:srgbClr val="B31166"/>
                </a:solidFill>
                <a:latin typeface="Century Gothic" pitchFamily="34" charset="0"/>
                <a:ea typeface="ヒラギノ角ゴ Pro W3" pitchFamily="124" charset="-128"/>
              </a:rPr>
              <a:pPr defTabSz="457200">
                <a:defRPr/>
              </a:pPr>
              <a:t>2/4/2015</a:t>
            </a:fld>
            <a:endParaRPr lang="en-US" altLang="en-US">
              <a:solidFill>
                <a:srgbClr val="B31166"/>
              </a:solidFill>
              <a:latin typeface="Century Gothic" pitchFamily="34" charset="0"/>
              <a:ea typeface="ヒラギノ角ゴ Pro W3" pitchFamily="124" charset="-128"/>
            </a:endParaRPr>
          </a:p>
        </p:txBody>
      </p:sp>
      <p:sp>
        <p:nvSpPr>
          <p:cNvPr id="5" name="Footer Placeholder 4"/>
          <p:cNvSpPr>
            <a:spLocks noGrp="1"/>
          </p:cNvSpPr>
          <p:nvPr>
            <p:ph type="ftr" sz="quarter" idx="3"/>
          </p:nvPr>
        </p:nvSpPr>
        <p:spPr>
          <a:xfrm>
            <a:off x="420291" y="6391275"/>
            <a:ext cx="2895600" cy="304800"/>
          </a:xfrm>
          <a:prstGeom prst="rect">
            <a:avLst/>
          </a:prstGeom>
        </p:spPr>
        <p:txBody>
          <a:bodyPr vert="horz" lIns="91440" tIns="45720" rIns="91440" bIns="45720" rtlCol="0" anchor="ctr"/>
          <a:lstStyle>
            <a:lvl1pPr algn="l" eaLnBrk="1" fontAlgn="auto" hangingPunct="1">
              <a:spcBef>
                <a:spcPts val="0"/>
              </a:spcBef>
              <a:spcAft>
                <a:spcPts val="0"/>
              </a:spcAft>
              <a:defRPr sz="1000" b="1" i="0">
                <a:solidFill>
                  <a:schemeClr val="accent1"/>
                </a:solidFill>
                <a:latin typeface="+mn-lt"/>
                <a:ea typeface="+mn-ea"/>
                <a:cs typeface="+mn-cs"/>
              </a:defRPr>
            </a:lvl1pPr>
          </a:lstStyle>
          <a:p>
            <a:pPr defTabSz="457200">
              <a:defRPr/>
            </a:pPr>
            <a:r>
              <a:rPr lang="en-US">
                <a:solidFill>
                  <a:srgbClr val="B31166"/>
                </a:solidFill>
              </a:rPr>
              <a:t>
              </a:t>
            </a:r>
          </a:p>
        </p:txBody>
      </p:sp>
      <p:sp>
        <p:nvSpPr>
          <p:cNvPr id="21" name="Rectangle 20"/>
          <p:cNvSpPr>
            <a:spLocks noChangeArrowheads="1"/>
          </p:cNvSpPr>
          <p:nvPr/>
        </p:nvSpPr>
        <p:spPr bwMode="auto">
          <a:xfrm>
            <a:off x="7828360" y="0"/>
            <a:ext cx="514350" cy="1143000"/>
          </a:xfrm>
          <a:prstGeom prst="rect">
            <a:avLst/>
          </a:prstGeom>
          <a:solidFill>
            <a:schemeClr val="accent1"/>
          </a:solidFill>
          <a:ln>
            <a:noFill/>
          </a:ln>
          <a:effectLst>
            <a:outerShdw blurRad="38100" dist="25400" dir="5400000" rotWithShape="0">
              <a:srgbClr val="808080">
                <a:alpha val="45000"/>
              </a:srgbClr>
            </a:outerShdw>
          </a:effectLst>
          <a:extLst>
            <a:ext uri="{91240B29-F687-4F45-9708-019B960494DF}">
              <a14:hiddenLine xmlns:a14="http://schemas.microsoft.com/office/drawing/2010/main" w="9525" cap="rnd">
                <a:solidFill>
                  <a:srgbClr val="000000"/>
                </a:solidFill>
                <a:miter lim="800000"/>
                <a:headEnd/>
                <a:tailEnd/>
              </a14:hiddenLine>
            </a:ext>
          </a:extLst>
        </p:spPr>
        <p:txBody>
          <a:bodyPr/>
          <a:lstStyle/>
          <a:p>
            <a:pPr defTabSz="457200">
              <a:defRPr/>
            </a:pPr>
            <a:endParaRPr lang="en-US">
              <a:solidFill>
                <a:prstClr val="black"/>
              </a:solidFill>
              <a:latin typeface="Century Gothic" pitchFamily="34" charset="0"/>
              <a:ea typeface="ヒラギノ角ゴ Pro W3" pitchFamily="123" charset="-128"/>
            </a:endParaRPr>
          </a:p>
        </p:txBody>
      </p:sp>
      <p:sp>
        <p:nvSpPr>
          <p:cNvPr id="6" name="Slide Number Placeholder 5"/>
          <p:cNvSpPr>
            <a:spLocks noGrp="1"/>
          </p:cNvSpPr>
          <p:nvPr>
            <p:ph type="sldNum" sz="quarter" idx="4"/>
          </p:nvPr>
        </p:nvSpPr>
        <p:spPr bwMode="gray">
          <a:xfrm>
            <a:off x="7764066" y="295275"/>
            <a:ext cx="62865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smtClean="0">
                <a:solidFill>
                  <a:schemeClr val="bg1"/>
                </a:solidFill>
              </a:defRPr>
            </a:lvl1pPr>
          </a:lstStyle>
          <a:p>
            <a:pPr defTabSz="457200">
              <a:defRPr/>
            </a:pPr>
            <a:fld id="{BE28B22F-CD9B-49A5-9DF8-7E331D5DB0E5}" type="slidenum">
              <a:rPr lang="en-US" altLang="en-US">
                <a:solidFill>
                  <a:prstClr val="white"/>
                </a:solidFill>
                <a:latin typeface="Century Gothic" pitchFamily="34" charset="0"/>
                <a:ea typeface="ヒラギノ角ゴ Pro W3" pitchFamily="124" charset="-128"/>
              </a:rPr>
              <a:pPr defTabSz="457200">
                <a:defRPr/>
              </a:pPr>
              <a:t>‹#›</a:t>
            </a:fld>
            <a:endParaRPr lang="en-US" altLang="en-US">
              <a:solidFill>
                <a:prstClr val="white"/>
              </a:solidFill>
              <a:latin typeface="Century Gothic" pitchFamily="34" charset="0"/>
              <a:ea typeface="ヒラギノ角ゴ Pro W3" pitchFamily="124" charset="-128"/>
            </a:endParaRPr>
          </a:p>
        </p:txBody>
      </p:sp>
      <p:pic>
        <p:nvPicPr>
          <p:cNvPr id="1033" name="Picture 2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34126" y="6110561"/>
            <a:ext cx="249912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5" r:id="rId1"/>
  </p:sldLayoutIdLst>
  <p:timing>
    <p:tnLst>
      <p:par>
        <p:cTn id="1" dur="indefinite" restart="never" nodeType="tmRoot"/>
      </p:par>
    </p:tnLst>
  </p:timing>
  <p:hf sldNum="0" hdr="0" ftr="0" dt="0"/>
  <p:txStyles>
    <p:titleStyle>
      <a:lvl1pPr algn="l" defTabSz="457200" rtl="0" eaLnBrk="0" fontAlgn="base" hangingPunct="0">
        <a:spcBef>
          <a:spcPct val="0"/>
        </a:spcBef>
        <a:spcAft>
          <a:spcPct val="0"/>
        </a:spcAft>
        <a:defRPr sz="3600" kern="1200">
          <a:solidFill>
            <a:schemeClr val="bg2"/>
          </a:solidFill>
          <a:latin typeface="+mj-lt"/>
          <a:ea typeface="ヒラギノ角ゴ Pro W3" pitchFamily="123" charset="-128"/>
          <a:cs typeface="ヒラギノ角ゴ Pro W3" charset="0"/>
        </a:defRPr>
      </a:lvl1pPr>
      <a:lvl2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2pPr>
      <a:lvl3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3pPr>
      <a:lvl4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4pPr>
      <a:lvl5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ヒラギノ角ゴ Pro W3" pitchFamily="123" charset="-128"/>
          <a:cs typeface="ヒラギノ角ゴ Pro W3" charset="0"/>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ヒラギノ角ゴ Pro W3" pitchFamily="123" charset="-128"/>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ヒラギノ角ゴ Pro W3" pitchFamily="123" charset="-128"/>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ヒラギノ角ゴ Pro W3" pitchFamily="123" charset="-128"/>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ヒラギノ角ゴ Pro W3" pitchFamily="123" charset="-128"/>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0"/>
            <a:ext cx="9144000" cy="6858000"/>
            <a:chOff x="0" y="0"/>
            <a:chExt cx="12192000" cy="6858000"/>
          </a:xfrm>
        </p:grpSpPr>
        <p:sp>
          <p:nvSpPr>
            <p:cNvPr id="7" name="Rectangle 6"/>
            <p:cNvSpPr/>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2" name="Freeform 5"/>
            <p:cNvSpPr>
              <a:spLocks/>
            </p:cNvSpPr>
            <p:nvPr/>
          </p:nvSpPr>
          <p:spPr bwMode="gray">
            <a:xfrm rot="-589932">
              <a:off x="8490951" y="1797517"/>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sp>
          <p:nvSpPr>
            <p:cNvPr id="1053" name="Freeform 5"/>
            <p:cNvSpPr>
              <a:spLocks/>
            </p:cNvSpPr>
            <p:nvPr/>
          </p:nvSpPr>
          <p:spPr bwMode="gray">
            <a:xfrm>
              <a:off x="459506" y="1866405"/>
              <a:ext cx="11277600" cy="4533900"/>
            </a:xfrm>
            <a:custGeom>
              <a:avLst/>
              <a:gdLst>
                <a:gd name="T0" fmla="*/ 0 w 7104"/>
                <a:gd name="T1" fmla="*/ 0 h 2856"/>
                <a:gd name="T2" fmla="*/ 0 w 7104"/>
                <a:gd name="T3" fmla="*/ 2147483647 h 2856"/>
                <a:gd name="T4" fmla="*/ 2147483647 w 7104"/>
                <a:gd name="T5" fmla="*/ 2147483647 h 2856"/>
                <a:gd name="T6" fmla="*/ 2147483647 w 7104"/>
                <a:gd name="T7" fmla="*/ 2147483647 h 2856"/>
                <a:gd name="T8" fmla="*/ 2147483647 w 7104"/>
                <a:gd name="T9" fmla="*/ 2147483647 h 2856"/>
                <a:gd name="T10" fmla="*/ 2147483647 w 7104"/>
                <a:gd name="T11" fmla="*/ 2147483647 h 2856"/>
                <a:gd name="T12" fmla="*/ 2147483647 w 7104"/>
                <a:gd name="T13" fmla="*/ 2147483647 h 2856"/>
                <a:gd name="T14" fmla="*/ 2147483647 w 7104"/>
                <a:gd name="T15" fmla="*/ 2147483647 h 2856"/>
                <a:gd name="T16" fmla="*/ 2147483647 w 7104"/>
                <a:gd name="T17" fmla="*/ 2147483647 h 2856"/>
                <a:gd name="T18" fmla="*/ 2147483647 w 7104"/>
                <a:gd name="T19" fmla="*/ 2147483647 h 2856"/>
                <a:gd name="T20" fmla="*/ 2147483647 w 7104"/>
                <a:gd name="T21" fmla="*/ 2147483647 h 2856"/>
                <a:gd name="T22" fmla="*/ 2147483647 w 7104"/>
                <a:gd name="T23" fmla="*/ 2147483647 h 2856"/>
                <a:gd name="T24" fmla="*/ 2147483647 w 7104"/>
                <a:gd name="T25" fmla="*/ 2147483647 h 2856"/>
                <a:gd name="T26" fmla="*/ 2147483647 w 7104"/>
                <a:gd name="T27" fmla="*/ 2147483647 h 2856"/>
                <a:gd name="T28" fmla="*/ 2147483647 w 7104"/>
                <a:gd name="T29" fmla="*/ 2147483647 h 2856"/>
                <a:gd name="T30" fmla="*/ 2147483647 w 7104"/>
                <a:gd name="T31" fmla="*/ 2147483647 h 2856"/>
                <a:gd name="T32" fmla="*/ 2147483647 w 7104"/>
                <a:gd name="T33" fmla="*/ 2147483647 h 2856"/>
                <a:gd name="T34" fmla="*/ 2147483647 w 7104"/>
                <a:gd name="T35" fmla="*/ 2147483647 h 2856"/>
                <a:gd name="T36" fmla="*/ 2147483647 w 7104"/>
                <a:gd name="T37" fmla="*/ 2147483647 h 2856"/>
                <a:gd name="T38" fmla="*/ 2147483647 w 7104"/>
                <a:gd name="T39" fmla="*/ 2147483647 h 2856"/>
                <a:gd name="T40" fmla="*/ 2147483647 w 7104"/>
                <a:gd name="T41" fmla="*/ 2147483647 h 2856"/>
                <a:gd name="T42" fmla="*/ 2147483647 w 7104"/>
                <a:gd name="T43" fmla="*/ 2147483647 h 2856"/>
                <a:gd name="T44" fmla="*/ 2147483647 w 7104"/>
                <a:gd name="T45" fmla="*/ 2147483647 h 2856"/>
                <a:gd name="T46" fmla="*/ 2147483647 w 7104"/>
                <a:gd name="T47" fmla="*/ 2147483647 h 2856"/>
                <a:gd name="T48" fmla="*/ 2147483647 w 7104"/>
                <a:gd name="T49" fmla="*/ 2147483647 h 2856"/>
                <a:gd name="T50" fmla="*/ 2147483647 w 7104"/>
                <a:gd name="T51" fmla="*/ 2147483647 h 2856"/>
                <a:gd name="T52" fmla="*/ 2147483647 w 7104"/>
                <a:gd name="T53" fmla="*/ 2147483647 h 2856"/>
                <a:gd name="T54" fmla="*/ 2147483647 w 7104"/>
                <a:gd name="T55" fmla="*/ 2147483647 h 2856"/>
                <a:gd name="T56" fmla="*/ 2147483647 w 7104"/>
                <a:gd name="T57" fmla="*/ 2147483647 h 2856"/>
                <a:gd name="T58" fmla="*/ 2147483647 w 7104"/>
                <a:gd name="T59" fmla="*/ 2147483647 h 2856"/>
                <a:gd name="T60" fmla="*/ 2147483647 w 7104"/>
                <a:gd name="T61" fmla="*/ 2147483647 h 2856"/>
                <a:gd name="T62" fmla="*/ 2147483647 w 7104"/>
                <a:gd name="T63" fmla="*/ 2147483647 h 2856"/>
                <a:gd name="T64" fmla="*/ 2147483647 w 7104"/>
                <a:gd name="T65" fmla="*/ 2147483647 h 2856"/>
                <a:gd name="T66" fmla="*/ 2147483647 w 7104"/>
                <a:gd name="T67" fmla="*/ 2147483647 h 2856"/>
                <a:gd name="T68" fmla="*/ 2147483647 w 7104"/>
                <a:gd name="T69" fmla="*/ 2147483647 h 2856"/>
                <a:gd name="T70" fmla="*/ 2147483647 w 7104"/>
                <a:gd name="T71" fmla="*/ 2147483647 h 2856"/>
                <a:gd name="T72" fmla="*/ 2147483647 w 7104"/>
                <a:gd name="T73" fmla="*/ 2147483647 h 2856"/>
                <a:gd name="T74" fmla="*/ 2147483647 w 7104"/>
                <a:gd name="T75" fmla="*/ 2147483647 h 2856"/>
                <a:gd name="T76" fmla="*/ 2147483647 w 7104"/>
                <a:gd name="T77" fmla="*/ 2147483647 h 2856"/>
                <a:gd name="T78" fmla="*/ 2147483647 w 7104"/>
                <a:gd name="T79" fmla="*/ 2147483647 h 2856"/>
                <a:gd name="T80" fmla="*/ 2147483647 w 7104"/>
                <a:gd name="T81" fmla="*/ 2147483647 h 2856"/>
                <a:gd name="T82" fmla="*/ 2147483647 w 7104"/>
                <a:gd name="T83" fmla="*/ 2147483647 h 2856"/>
                <a:gd name="T84" fmla="*/ 2147483647 w 7104"/>
                <a:gd name="T85" fmla="*/ 2147483647 h 2856"/>
                <a:gd name="T86" fmla="*/ 2147483647 w 7104"/>
                <a:gd name="T87" fmla="*/ 2147483647 h 2856"/>
                <a:gd name="T88" fmla="*/ 2147483647 w 7104"/>
                <a:gd name="T89" fmla="*/ 2147483647 h 2856"/>
                <a:gd name="T90" fmla="*/ 2147483647 w 7104"/>
                <a:gd name="T91" fmla="*/ 2147483647 h 2856"/>
                <a:gd name="T92" fmla="*/ 2147483647 w 7104"/>
                <a:gd name="T93" fmla="*/ 2147483647 h 2856"/>
                <a:gd name="T94" fmla="*/ 2147483647 w 7104"/>
                <a:gd name="T95" fmla="*/ 2147483647 h 2856"/>
                <a:gd name="T96" fmla="*/ 2147483647 w 7104"/>
                <a:gd name="T97" fmla="*/ 2147483647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sp>
          <p:nvSpPr>
            <p:cNvPr id="1054"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grpSp>
      <p:sp>
        <p:nvSpPr>
          <p:cNvPr id="1027" name="Title Placeholder 1"/>
          <p:cNvSpPr>
            <a:spLocks noGrp="1"/>
          </p:cNvSpPr>
          <p:nvPr>
            <p:ph type="title"/>
          </p:nvPr>
        </p:nvSpPr>
        <p:spPr bwMode="gray">
          <a:xfrm>
            <a:off x="866775" y="973411"/>
            <a:ext cx="657106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866775" y="2603500"/>
            <a:ext cx="657106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990285" y="6391275"/>
            <a:ext cx="742950" cy="3048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a:solidFill>
                  <a:schemeClr val="accent1"/>
                </a:solidFill>
              </a:defRPr>
            </a:lvl1pPr>
          </a:lstStyle>
          <a:p>
            <a:pPr defTabSz="457200">
              <a:defRPr/>
            </a:pPr>
            <a:fld id="{D307298C-9018-451C-BE78-F7FD7B311EB1}" type="datetimeFigureOut">
              <a:rPr lang="en-US" altLang="en-US">
                <a:solidFill>
                  <a:srgbClr val="B31166"/>
                </a:solidFill>
                <a:latin typeface="Century Gothic" pitchFamily="34" charset="0"/>
                <a:ea typeface="ヒラギノ角ゴ Pro W3" pitchFamily="124" charset="-128"/>
              </a:rPr>
              <a:pPr defTabSz="457200">
                <a:defRPr/>
              </a:pPr>
              <a:t>2/4/2015</a:t>
            </a:fld>
            <a:endParaRPr lang="en-US" altLang="en-US">
              <a:solidFill>
                <a:srgbClr val="B31166"/>
              </a:solidFill>
              <a:latin typeface="Century Gothic" pitchFamily="34" charset="0"/>
              <a:ea typeface="ヒラギノ角ゴ Pro W3" pitchFamily="124" charset="-128"/>
            </a:endParaRPr>
          </a:p>
        </p:txBody>
      </p:sp>
      <p:sp>
        <p:nvSpPr>
          <p:cNvPr id="5" name="Footer Placeholder 4"/>
          <p:cNvSpPr>
            <a:spLocks noGrp="1"/>
          </p:cNvSpPr>
          <p:nvPr>
            <p:ph type="ftr" sz="quarter" idx="3"/>
          </p:nvPr>
        </p:nvSpPr>
        <p:spPr>
          <a:xfrm>
            <a:off x="420291" y="6391275"/>
            <a:ext cx="2895600" cy="304800"/>
          </a:xfrm>
          <a:prstGeom prst="rect">
            <a:avLst/>
          </a:prstGeom>
        </p:spPr>
        <p:txBody>
          <a:bodyPr vert="horz" lIns="91440" tIns="45720" rIns="91440" bIns="45720" rtlCol="0" anchor="ctr"/>
          <a:lstStyle>
            <a:lvl1pPr algn="l" eaLnBrk="1" fontAlgn="auto" hangingPunct="1">
              <a:spcBef>
                <a:spcPts val="0"/>
              </a:spcBef>
              <a:spcAft>
                <a:spcPts val="0"/>
              </a:spcAft>
              <a:defRPr sz="1000" b="1" i="0">
                <a:solidFill>
                  <a:schemeClr val="accent1"/>
                </a:solidFill>
                <a:latin typeface="+mn-lt"/>
                <a:ea typeface="+mn-ea"/>
                <a:cs typeface="+mn-cs"/>
              </a:defRPr>
            </a:lvl1pPr>
          </a:lstStyle>
          <a:p>
            <a:pPr defTabSz="457200">
              <a:defRPr/>
            </a:pPr>
            <a:r>
              <a:rPr lang="en-US">
                <a:solidFill>
                  <a:srgbClr val="B31166"/>
                </a:solidFill>
              </a:rPr>
              <a:t>
              </a:t>
            </a:r>
          </a:p>
        </p:txBody>
      </p:sp>
      <p:sp>
        <p:nvSpPr>
          <p:cNvPr id="21" name="Rectangle 20"/>
          <p:cNvSpPr>
            <a:spLocks noChangeArrowheads="1"/>
          </p:cNvSpPr>
          <p:nvPr/>
        </p:nvSpPr>
        <p:spPr bwMode="auto">
          <a:xfrm>
            <a:off x="7828360" y="0"/>
            <a:ext cx="514350" cy="1143000"/>
          </a:xfrm>
          <a:prstGeom prst="rect">
            <a:avLst/>
          </a:prstGeom>
          <a:solidFill>
            <a:schemeClr val="accent1"/>
          </a:solidFill>
          <a:ln>
            <a:noFill/>
          </a:ln>
          <a:effectLst>
            <a:outerShdw blurRad="38100" dist="25400" dir="5400000" rotWithShape="0">
              <a:srgbClr val="808080">
                <a:alpha val="45000"/>
              </a:srgbClr>
            </a:outerShdw>
          </a:effectLst>
          <a:extLst>
            <a:ext uri="{91240B29-F687-4F45-9708-019B960494DF}">
              <a14:hiddenLine xmlns:a14="http://schemas.microsoft.com/office/drawing/2010/main" w="9525" cap="rnd">
                <a:solidFill>
                  <a:srgbClr val="000000"/>
                </a:solidFill>
                <a:miter lim="800000"/>
                <a:headEnd/>
                <a:tailEnd/>
              </a14:hiddenLine>
            </a:ext>
          </a:extLst>
        </p:spPr>
        <p:txBody>
          <a:bodyPr/>
          <a:lstStyle/>
          <a:p>
            <a:pPr defTabSz="457200">
              <a:defRPr/>
            </a:pPr>
            <a:endParaRPr lang="en-US">
              <a:solidFill>
                <a:prstClr val="black"/>
              </a:solidFill>
              <a:latin typeface="Century Gothic" pitchFamily="34" charset="0"/>
              <a:ea typeface="ヒラギノ角ゴ Pro W3" pitchFamily="123" charset="-128"/>
            </a:endParaRPr>
          </a:p>
        </p:txBody>
      </p:sp>
      <p:sp>
        <p:nvSpPr>
          <p:cNvPr id="6" name="Slide Number Placeholder 5"/>
          <p:cNvSpPr>
            <a:spLocks noGrp="1"/>
          </p:cNvSpPr>
          <p:nvPr>
            <p:ph type="sldNum" sz="quarter" idx="4"/>
          </p:nvPr>
        </p:nvSpPr>
        <p:spPr bwMode="gray">
          <a:xfrm>
            <a:off x="7764066" y="295275"/>
            <a:ext cx="62865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smtClean="0">
                <a:solidFill>
                  <a:schemeClr val="bg1"/>
                </a:solidFill>
              </a:defRPr>
            </a:lvl1pPr>
          </a:lstStyle>
          <a:p>
            <a:pPr defTabSz="457200">
              <a:defRPr/>
            </a:pPr>
            <a:fld id="{BE28B22F-CD9B-49A5-9DF8-7E331D5DB0E5}" type="slidenum">
              <a:rPr lang="en-US" altLang="en-US">
                <a:solidFill>
                  <a:prstClr val="white"/>
                </a:solidFill>
                <a:latin typeface="Century Gothic" pitchFamily="34" charset="0"/>
                <a:ea typeface="ヒラギノ角ゴ Pro W3" pitchFamily="124" charset="-128"/>
              </a:rPr>
              <a:pPr defTabSz="457200">
                <a:defRPr/>
              </a:pPr>
              <a:t>‹#›</a:t>
            </a:fld>
            <a:endParaRPr lang="en-US" altLang="en-US">
              <a:solidFill>
                <a:prstClr val="white"/>
              </a:solidFill>
              <a:latin typeface="Century Gothic" pitchFamily="34" charset="0"/>
              <a:ea typeface="ヒラギノ角ゴ Pro W3" pitchFamily="124" charset="-128"/>
            </a:endParaRPr>
          </a:p>
        </p:txBody>
      </p:sp>
      <p:pic>
        <p:nvPicPr>
          <p:cNvPr id="1033" name="Picture 2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34126" y="6110561"/>
            <a:ext cx="249912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7" r:id="rId1"/>
  </p:sldLayoutIdLst>
  <p:timing>
    <p:tnLst>
      <p:par>
        <p:cTn id="1" dur="indefinite" restart="never" nodeType="tmRoot"/>
      </p:par>
    </p:tnLst>
  </p:timing>
  <p:hf sldNum="0" hdr="0" ftr="0" dt="0"/>
  <p:txStyles>
    <p:titleStyle>
      <a:lvl1pPr algn="l" defTabSz="457200" rtl="0" eaLnBrk="0" fontAlgn="base" hangingPunct="0">
        <a:spcBef>
          <a:spcPct val="0"/>
        </a:spcBef>
        <a:spcAft>
          <a:spcPct val="0"/>
        </a:spcAft>
        <a:defRPr sz="3600" kern="1200">
          <a:solidFill>
            <a:schemeClr val="bg2"/>
          </a:solidFill>
          <a:latin typeface="+mj-lt"/>
          <a:ea typeface="ヒラギノ角ゴ Pro W3" pitchFamily="123" charset="-128"/>
          <a:cs typeface="ヒラギノ角ゴ Pro W3" charset="0"/>
        </a:defRPr>
      </a:lvl1pPr>
      <a:lvl2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2pPr>
      <a:lvl3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3pPr>
      <a:lvl4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4pPr>
      <a:lvl5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ヒラギノ角ゴ Pro W3" pitchFamily="123" charset="-128"/>
          <a:cs typeface="ヒラギノ角ゴ Pro W3" charset="0"/>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ヒラギノ角ゴ Pro W3" pitchFamily="123" charset="-128"/>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ヒラギノ角ゴ Pro W3" pitchFamily="123" charset="-128"/>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ヒラギノ角ゴ Pro W3" pitchFamily="123" charset="-128"/>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ヒラギノ角ゴ Pro W3" pitchFamily="123" charset="-128"/>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0"/>
            <a:ext cx="9144000" cy="6858000"/>
            <a:chOff x="0" y="0"/>
            <a:chExt cx="12192000" cy="6858000"/>
          </a:xfrm>
        </p:grpSpPr>
        <p:sp>
          <p:nvSpPr>
            <p:cNvPr id="7" name="Rectangle 6"/>
            <p:cNvSpPr/>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2" name="Freeform 5"/>
            <p:cNvSpPr>
              <a:spLocks/>
            </p:cNvSpPr>
            <p:nvPr/>
          </p:nvSpPr>
          <p:spPr bwMode="gray">
            <a:xfrm rot="-589932">
              <a:off x="8490951" y="1797517"/>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sp>
          <p:nvSpPr>
            <p:cNvPr id="1053" name="Freeform 5"/>
            <p:cNvSpPr>
              <a:spLocks/>
            </p:cNvSpPr>
            <p:nvPr/>
          </p:nvSpPr>
          <p:spPr bwMode="gray">
            <a:xfrm>
              <a:off x="459506" y="1866405"/>
              <a:ext cx="11277600" cy="4533900"/>
            </a:xfrm>
            <a:custGeom>
              <a:avLst/>
              <a:gdLst>
                <a:gd name="T0" fmla="*/ 0 w 7104"/>
                <a:gd name="T1" fmla="*/ 0 h 2856"/>
                <a:gd name="T2" fmla="*/ 0 w 7104"/>
                <a:gd name="T3" fmla="*/ 2147483647 h 2856"/>
                <a:gd name="T4" fmla="*/ 2147483647 w 7104"/>
                <a:gd name="T5" fmla="*/ 2147483647 h 2856"/>
                <a:gd name="T6" fmla="*/ 2147483647 w 7104"/>
                <a:gd name="T7" fmla="*/ 2147483647 h 2856"/>
                <a:gd name="T8" fmla="*/ 2147483647 w 7104"/>
                <a:gd name="T9" fmla="*/ 2147483647 h 2856"/>
                <a:gd name="T10" fmla="*/ 2147483647 w 7104"/>
                <a:gd name="T11" fmla="*/ 2147483647 h 2856"/>
                <a:gd name="T12" fmla="*/ 2147483647 w 7104"/>
                <a:gd name="T13" fmla="*/ 2147483647 h 2856"/>
                <a:gd name="T14" fmla="*/ 2147483647 w 7104"/>
                <a:gd name="T15" fmla="*/ 2147483647 h 2856"/>
                <a:gd name="T16" fmla="*/ 2147483647 w 7104"/>
                <a:gd name="T17" fmla="*/ 2147483647 h 2856"/>
                <a:gd name="T18" fmla="*/ 2147483647 w 7104"/>
                <a:gd name="T19" fmla="*/ 2147483647 h 2856"/>
                <a:gd name="T20" fmla="*/ 2147483647 w 7104"/>
                <a:gd name="T21" fmla="*/ 2147483647 h 2856"/>
                <a:gd name="T22" fmla="*/ 2147483647 w 7104"/>
                <a:gd name="T23" fmla="*/ 2147483647 h 2856"/>
                <a:gd name="T24" fmla="*/ 2147483647 w 7104"/>
                <a:gd name="T25" fmla="*/ 2147483647 h 2856"/>
                <a:gd name="T26" fmla="*/ 2147483647 w 7104"/>
                <a:gd name="T27" fmla="*/ 2147483647 h 2856"/>
                <a:gd name="T28" fmla="*/ 2147483647 w 7104"/>
                <a:gd name="T29" fmla="*/ 2147483647 h 2856"/>
                <a:gd name="T30" fmla="*/ 2147483647 w 7104"/>
                <a:gd name="T31" fmla="*/ 2147483647 h 2856"/>
                <a:gd name="T32" fmla="*/ 2147483647 w 7104"/>
                <a:gd name="T33" fmla="*/ 2147483647 h 2856"/>
                <a:gd name="T34" fmla="*/ 2147483647 w 7104"/>
                <a:gd name="T35" fmla="*/ 2147483647 h 2856"/>
                <a:gd name="T36" fmla="*/ 2147483647 w 7104"/>
                <a:gd name="T37" fmla="*/ 2147483647 h 2856"/>
                <a:gd name="T38" fmla="*/ 2147483647 w 7104"/>
                <a:gd name="T39" fmla="*/ 2147483647 h 2856"/>
                <a:gd name="T40" fmla="*/ 2147483647 w 7104"/>
                <a:gd name="T41" fmla="*/ 2147483647 h 2856"/>
                <a:gd name="T42" fmla="*/ 2147483647 w 7104"/>
                <a:gd name="T43" fmla="*/ 2147483647 h 2856"/>
                <a:gd name="T44" fmla="*/ 2147483647 w 7104"/>
                <a:gd name="T45" fmla="*/ 2147483647 h 2856"/>
                <a:gd name="T46" fmla="*/ 2147483647 w 7104"/>
                <a:gd name="T47" fmla="*/ 2147483647 h 2856"/>
                <a:gd name="T48" fmla="*/ 2147483647 w 7104"/>
                <a:gd name="T49" fmla="*/ 2147483647 h 2856"/>
                <a:gd name="T50" fmla="*/ 2147483647 w 7104"/>
                <a:gd name="T51" fmla="*/ 2147483647 h 2856"/>
                <a:gd name="T52" fmla="*/ 2147483647 w 7104"/>
                <a:gd name="T53" fmla="*/ 2147483647 h 2856"/>
                <a:gd name="T54" fmla="*/ 2147483647 w 7104"/>
                <a:gd name="T55" fmla="*/ 2147483647 h 2856"/>
                <a:gd name="T56" fmla="*/ 2147483647 w 7104"/>
                <a:gd name="T57" fmla="*/ 2147483647 h 2856"/>
                <a:gd name="T58" fmla="*/ 2147483647 w 7104"/>
                <a:gd name="T59" fmla="*/ 2147483647 h 2856"/>
                <a:gd name="T60" fmla="*/ 2147483647 w 7104"/>
                <a:gd name="T61" fmla="*/ 2147483647 h 2856"/>
                <a:gd name="T62" fmla="*/ 2147483647 w 7104"/>
                <a:gd name="T63" fmla="*/ 2147483647 h 2856"/>
                <a:gd name="T64" fmla="*/ 2147483647 w 7104"/>
                <a:gd name="T65" fmla="*/ 2147483647 h 2856"/>
                <a:gd name="T66" fmla="*/ 2147483647 w 7104"/>
                <a:gd name="T67" fmla="*/ 2147483647 h 2856"/>
                <a:gd name="T68" fmla="*/ 2147483647 w 7104"/>
                <a:gd name="T69" fmla="*/ 2147483647 h 2856"/>
                <a:gd name="T70" fmla="*/ 2147483647 w 7104"/>
                <a:gd name="T71" fmla="*/ 2147483647 h 2856"/>
                <a:gd name="T72" fmla="*/ 2147483647 w 7104"/>
                <a:gd name="T73" fmla="*/ 2147483647 h 2856"/>
                <a:gd name="T74" fmla="*/ 2147483647 w 7104"/>
                <a:gd name="T75" fmla="*/ 2147483647 h 2856"/>
                <a:gd name="T76" fmla="*/ 2147483647 w 7104"/>
                <a:gd name="T77" fmla="*/ 2147483647 h 2856"/>
                <a:gd name="T78" fmla="*/ 2147483647 w 7104"/>
                <a:gd name="T79" fmla="*/ 2147483647 h 2856"/>
                <a:gd name="T80" fmla="*/ 2147483647 w 7104"/>
                <a:gd name="T81" fmla="*/ 2147483647 h 2856"/>
                <a:gd name="T82" fmla="*/ 2147483647 w 7104"/>
                <a:gd name="T83" fmla="*/ 2147483647 h 2856"/>
                <a:gd name="T84" fmla="*/ 2147483647 w 7104"/>
                <a:gd name="T85" fmla="*/ 2147483647 h 2856"/>
                <a:gd name="T86" fmla="*/ 2147483647 w 7104"/>
                <a:gd name="T87" fmla="*/ 2147483647 h 2856"/>
                <a:gd name="T88" fmla="*/ 2147483647 w 7104"/>
                <a:gd name="T89" fmla="*/ 2147483647 h 2856"/>
                <a:gd name="T90" fmla="*/ 2147483647 w 7104"/>
                <a:gd name="T91" fmla="*/ 2147483647 h 2856"/>
                <a:gd name="T92" fmla="*/ 2147483647 w 7104"/>
                <a:gd name="T93" fmla="*/ 2147483647 h 2856"/>
                <a:gd name="T94" fmla="*/ 2147483647 w 7104"/>
                <a:gd name="T95" fmla="*/ 2147483647 h 2856"/>
                <a:gd name="T96" fmla="*/ 2147483647 w 7104"/>
                <a:gd name="T97" fmla="*/ 2147483647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sp>
          <p:nvSpPr>
            <p:cNvPr id="1054"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grpSp>
      <p:sp>
        <p:nvSpPr>
          <p:cNvPr id="1027" name="Title Placeholder 1"/>
          <p:cNvSpPr>
            <a:spLocks noGrp="1"/>
          </p:cNvSpPr>
          <p:nvPr>
            <p:ph type="title"/>
          </p:nvPr>
        </p:nvSpPr>
        <p:spPr bwMode="gray">
          <a:xfrm>
            <a:off x="866775" y="973405"/>
            <a:ext cx="657106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866775" y="2603500"/>
            <a:ext cx="657106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990285" y="6391275"/>
            <a:ext cx="742950" cy="3048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a:solidFill>
                  <a:schemeClr val="accent1"/>
                </a:solidFill>
              </a:defRPr>
            </a:lvl1pPr>
          </a:lstStyle>
          <a:p>
            <a:pPr defTabSz="457200">
              <a:defRPr/>
            </a:pPr>
            <a:fld id="{D307298C-9018-451C-BE78-F7FD7B311EB1}" type="datetimeFigureOut">
              <a:rPr lang="en-US" altLang="en-US">
                <a:solidFill>
                  <a:srgbClr val="B31166"/>
                </a:solidFill>
                <a:latin typeface="Century Gothic" pitchFamily="34" charset="0"/>
                <a:ea typeface="ヒラギノ角ゴ Pro W3" pitchFamily="124" charset="-128"/>
              </a:rPr>
              <a:pPr defTabSz="457200">
                <a:defRPr/>
              </a:pPr>
              <a:t>2/4/2015</a:t>
            </a:fld>
            <a:endParaRPr lang="en-US" altLang="en-US">
              <a:solidFill>
                <a:srgbClr val="B31166"/>
              </a:solidFill>
              <a:latin typeface="Century Gothic" pitchFamily="34" charset="0"/>
              <a:ea typeface="ヒラギノ角ゴ Pro W3" pitchFamily="124" charset="-128"/>
            </a:endParaRPr>
          </a:p>
        </p:txBody>
      </p:sp>
      <p:sp>
        <p:nvSpPr>
          <p:cNvPr id="5" name="Footer Placeholder 4"/>
          <p:cNvSpPr>
            <a:spLocks noGrp="1"/>
          </p:cNvSpPr>
          <p:nvPr>
            <p:ph type="ftr" sz="quarter" idx="3"/>
          </p:nvPr>
        </p:nvSpPr>
        <p:spPr>
          <a:xfrm>
            <a:off x="420291" y="6391275"/>
            <a:ext cx="2895600" cy="304800"/>
          </a:xfrm>
          <a:prstGeom prst="rect">
            <a:avLst/>
          </a:prstGeom>
        </p:spPr>
        <p:txBody>
          <a:bodyPr vert="horz" lIns="91440" tIns="45720" rIns="91440" bIns="45720" rtlCol="0" anchor="ctr"/>
          <a:lstStyle>
            <a:lvl1pPr algn="l" eaLnBrk="1" fontAlgn="auto" hangingPunct="1">
              <a:spcBef>
                <a:spcPts val="0"/>
              </a:spcBef>
              <a:spcAft>
                <a:spcPts val="0"/>
              </a:spcAft>
              <a:defRPr sz="1000" b="1" i="0">
                <a:solidFill>
                  <a:schemeClr val="accent1"/>
                </a:solidFill>
                <a:latin typeface="+mn-lt"/>
                <a:ea typeface="+mn-ea"/>
                <a:cs typeface="+mn-cs"/>
              </a:defRPr>
            </a:lvl1pPr>
          </a:lstStyle>
          <a:p>
            <a:pPr defTabSz="457200">
              <a:defRPr/>
            </a:pPr>
            <a:r>
              <a:rPr lang="en-US">
                <a:solidFill>
                  <a:srgbClr val="B31166"/>
                </a:solidFill>
              </a:rPr>
              <a:t>
              </a:t>
            </a:r>
          </a:p>
        </p:txBody>
      </p:sp>
      <p:sp>
        <p:nvSpPr>
          <p:cNvPr id="21" name="Rectangle 20"/>
          <p:cNvSpPr>
            <a:spLocks noChangeArrowheads="1"/>
          </p:cNvSpPr>
          <p:nvPr/>
        </p:nvSpPr>
        <p:spPr bwMode="auto">
          <a:xfrm>
            <a:off x="7828360" y="0"/>
            <a:ext cx="514350" cy="1143000"/>
          </a:xfrm>
          <a:prstGeom prst="rect">
            <a:avLst/>
          </a:prstGeom>
          <a:solidFill>
            <a:schemeClr val="accent1"/>
          </a:solidFill>
          <a:ln>
            <a:noFill/>
          </a:ln>
          <a:effectLst>
            <a:outerShdw blurRad="38100" dist="25400" dir="5400000" rotWithShape="0">
              <a:srgbClr val="808080">
                <a:alpha val="45000"/>
              </a:srgbClr>
            </a:outerShdw>
          </a:effectLst>
          <a:extLst>
            <a:ext uri="{91240B29-F687-4F45-9708-019B960494DF}">
              <a14:hiddenLine xmlns:a14="http://schemas.microsoft.com/office/drawing/2010/main" w="9525" cap="rnd">
                <a:solidFill>
                  <a:srgbClr val="000000"/>
                </a:solidFill>
                <a:miter lim="800000"/>
                <a:headEnd/>
                <a:tailEnd/>
              </a14:hiddenLine>
            </a:ext>
          </a:extLst>
        </p:spPr>
        <p:txBody>
          <a:bodyPr/>
          <a:lstStyle/>
          <a:p>
            <a:pPr defTabSz="457200">
              <a:defRPr/>
            </a:pPr>
            <a:endParaRPr lang="en-US">
              <a:solidFill>
                <a:prstClr val="black"/>
              </a:solidFill>
              <a:latin typeface="Century Gothic" pitchFamily="34" charset="0"/>
              <a:ea typeface="ヒラギノ角ゴ Pro W3" pitchFamily="123" charset="-128"/>
            </a:endParaRPr>
          </a:p>
        </p:txBody>
      </p:sp>
      <p:sp>
        <p:nvSpPr>
          <p:cNvPr id="6" name="Slide Number Placeholder 5"/>
          <p:cNvSpPr>
            <a:spLocks noGrp="1"/>
          </p:cNvSpPr>
          <p:nvPr>
            <p:ph type="sldNum" sz="quarter" idx="4"/>
          </p:nvPr>
        </p:nvSpPr>
        <p:spPr bwMode="gray">
          <a:xfrm>
            <a:off x="7764066" y="295275"/>
            <a:ext cx="62865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smtClean="0">
                <a:solidFill>
                  <a:schemeClr val="bg1"/>
                </a:solidFill>
              </a:defRPr>
            </a:lvl1pPr>
          </a:lstStyle>
          <a:p>
            <a:pPr defTabSz="457200">
              <a:defRPr/>
            </a:pPr>
            <a:fld id="{BE28B22F-CD9B-49A5-9DF8-7E331D5DB0E5}" type="slidenum">
              <a:rPr lang="en-US" altLang="en-US">
                <a:solidFill>
                  <a:prstClr val="white"/>
                </a:solidFill>
                <a:latin typeface="Century Gothic" pitchFamily="34" charset="0"/>
                <a:ea typeface="ヒラギノ角ゴ Pro W3" pitchFamily="124" charset="-128"/>
              </a:rPr>
              <a:pPr defTabSz="457200">
                <a:defRPr/>
              </a:pPr>
              <a:t>‹#›</a:t>
            </a:fld>
            <a:endParaRPr lang="en-US" altLang="en-US">
              <a:solidFill>
                <a:prstClr val="white"/>
              </a:solidFill>
              <a:latin typeface="Century Gothic" pitchFamily="34" charset="0"/>
              <a:ea typeface="ヒラギノ角ゴ Pro W3" pitchFamily="124" charset="-128"/>
            </a:endParaRPr>
          </a:p>
        </p:txBody>
      </p:sp>
      <p:pic>
        <p:nvPicPr>
          <p:cNvPr id="1033" name="Picture 2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34126" y="6110555"/>
            <a:ext cx="249912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1" r:id="rId1"/>
  </p:sldLayoutIdLst>
  <p:timing>
    <p:tnLst>
      <p:par>
        <p:cTn id="1" dur="indefinite" restart="never" nodeType="tmRoot"/>
      </p:par>
    </p:tnLst>
  </p:timing>
  <p:hf sldNum="0" hdr="0" ftr="0" dt="0"/>
  <p:txStyles>
    <p:titleStyle>
      <a:lvl1pPr algn="l" defTabSz="457200" rtl="0" eaLnBrk="0" fontAlgn="base" hangingPunct="0">
        <a:spcBef>
          <a:spcPct val="0"/>
        </a:spcBef>
        <a:spcAft>
          <a:spcPct val="0"/>
        </a:spcAft>
        <a:defRPr sz="3600" kern="1200">
          <a:solidFill>
            <a:schemeClr val="bg2"/>
          </a:solidFill>
          <a:latin typeface="+mj-lt"/>
          <a:ea typeface="ヒラギノ角ゴ Pro W3" pitchFamily="123" charset="-128"/>
          <a:cs typeface="ヒラギノ角ゴ Pro W3" charset="0"/>
        </a:defRPr>
      </a:lvl1pPr>
      <a:lvl2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2pPr>
      <a:lvl3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3pPr>
      <a:lvl4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4pPr>
      <a:lvl5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ヒラギノ角ゴ Pro W3" pitchFamily="123" charset="-128"/>
          <a:cs typeface="ヒラギノ角ゴ Pro W3" charset="0"/>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ヒラギノ角ゴ Pro W3" pitchFamily="123" charset="-128"/>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ヒラギノ角ゴ Pro W3" pitchFamily="123" charset="-128"/>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ヒラギノ角ゴ Pro W3" pitchFamily="123" charset="-128"/>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ヒラギノ角ゴ Pro W3" pitchFamily="123" charset="-128"/>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0"/>
            <a:ext cx="9144000" cy="6858000"/>
            <a:chOff x="0" y="0"/>
            <a:chExt cx="12192000" cy="6858000"/>
          </a:xfrm>
        </p:grpSpPr>
        <p:sp>
          <p:nvSpPr>
            <p:cNvPr id="7" name="Rectangle 6"/>
            <p:cNvSpPr/>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2" name="Freeform 5"/>
            <p:cNvSpPr>
              <a:spLocks/>
            </p:cNvSpPr>
            <p:nvPr/>
          </p:nvSpPr>
          <p:spPr bwMode="gray">
            <a:xfrm rot="-589932">
              <a:off x="8490951" y="1797517"/>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sp>
          <p:nvSpPr>
            <p:cNvPr id="1053" name="Freeform 5"/>
            <p:cNvSpPr>
              <a:spLocks/>
            </p:cNvSpPr>
            <p:nvPr/>
          </p:nvSpPr>
          <p:spPr bwMode="gray">
            <a:xfrm>
              <a:off x="459506" y="1866405"/>
              <a:ext cx="11277600" cy="4533900"/>
            </a:xfrm>
            <a:custGeom>
              <a:avLst/>
              <a:gdLst>
                <a:gd name="T0" fmla="*/ 0 w 7104"/>
                <a:gd name="T1" fmla="*/ 0 h 2856"/>
                <a:gd name="T2" fmla="*/ 0 w 7104"/>
                <a:gd name="T3" fmla="*/ 2147483647 h 2856"/>
                <a:gd name="T4" fmla="*/ 2147483647 w 7104"/>
                <a:gd name="T5" fmla="*/ 2147483647 h 2856"/>
                <a:gd name="T6" fmla="*/ 2147483647 w 7104"/>
                <a:gd name="T7" fmla="*/ 2147483647 h 2856"/>
                <a:gd name="T8" fmla="*/ 2147483647 w 7104"/>
                <a:gd name="T9" fmla="*/ 2147483647 h 2856"/>
                <a:gd name="T10" fmla="*/ 2147483647 w 7104"/>
                <a:gd name="T11" fmla="*/ 2147483647 h 2856"/>
                <a:gd name="T12" fmla="*/ 2147483647 w 7104"/>
                <a:gd name="T13" fmla="*/ 2147483647 h 2856"/>
                <a:gd name="T14" fmla="*/ 2147483647 w 7104"/>
                <a:gd name="T15" fmla="*/ 2147483647 h 2856"/>
                <a:gd name="T16" fmla="*/ 2147483647 w 7104"/>
                <a:gd name="T17" fmla="*/ 2147483647 h 2856"/>
                <a:gd name="T18" fmla="*/ 2147483647 w 7104"/>
                <a:gd name="T19" fmla="*/ 2147483647 h 2856"/>
                <a:gd name="T20" fmla="*/ 2147483647 w 7104"/>
                <a:gd name="T21" fmla="*/ 2147483647 h 2856"/>
                <a:gd name="T22" fmla="*/ 2147483647 w 7104"/>
                <a:gd name="T23" fmla="*/ 2147483647 h 2856"/>
                <a:gd name="T24" fmla="*/ 2147483647 w 7104"/>
                <a:gd name="T25" fmla="*/ 2147483647 h 2856"/>
                <a:gd name="T26" fmla="*/ 2147483647 w 7104"/>
                <a:gd name="T27" fmla="*/ 2147483647 h 2856"/>
                <a:gd name="T28" fmla="*/ 2147483647 w 7104"/>
                <a:gd name="T29" fmla="*/ 2147483647 h 2856"/>
                <a:gd name="T30" fmla="*/ 2147483647 w 7104"/>
                <a:gd name="T31" fmla="*/ 2147483647 h 2856"/>
                <a:gd name="T32" fmla="*/ 2147483647 w 7104"/>
                <a:gd name="T33" fmla="*/ 2147483647 h 2856"/>
                <a:gd name="T34" fmla="*/ 2147483647 w 7104"/>
                <a:gd name="T35" fmla="*/ 2147483647 h 2856"/>
                <a:gd name="T36" fmla="*/ 2147483647 w 7104"/>
                <a:gd name="T37" fmla="*/ 2147483647 h 2856"/>
                <a:gd name="T38" fmla="*/ 2147483647 w 7104"/>
                <a:gd name="T39" fmla="*/ 2147483647 h 2856"/>
                <a:gd name="T40" fmla="*/ 2147483647 w 7104"/>
                <a:gd name="T41" fmla="*/ 2147483647 h 2856"/>
                <a:gd name="T42" fmla="*/ 2147483647 w 7104"/>
                <a:gd name="T43" fmla="*/ 2147483647 h 2856"/>
                <a:gd name="T44" fmla="*/ 2147483647 w 7104"/>
                <a:gd name="T45" fmla="*/ 2147483647 h 2856"/>
                <a:gd name="T46" fmla="*/ 2147483647 w 7104"/>
                <a:gd name="T47" fmla="*/ 2147483647 h 2856"/>
                <a:gd name="T48" fmla="*/ 2147483647 w 7104"/>
                <a:gd name="T49" fmla="*/ 2147483647 h 2856"/>
                <a:gd name="T50" fmla="*/ 2147483647 w 7104"/>
                <a:gd name="T51" fmla="*/ 2147483647 h 2856"/>
                <a:gd name="T52" fmla="*/ 2147483647 w 7104"/>
                <a:gd name="T53" fmla="*/ 2147483647 h 2856"/>
                <a:gd name="T54" fmla="*/ 2147483647 w 7104"/>
                <a:gd name="T55" fmla="*/ 2147483647 h 2856"/>
                <a:gd name="T56" fmla="*/ 2147483647 w 7104"/>
                <a:gd name="T57" fmla="*/ 2147483647 h 2856"/>
                <a:gd name="T58" fmla="*/ 2147483647 w 7104"/>
                <a:gd name="T59" fmla="*/ 2147483647 h 2856"/>
                <a:gd name="T60" fmla="*/ 2147483647 w 7104"/>
                <a:gd name="T61" fmla="*/ 2147483647 h 2856"/>
                <a:gd name="T62" fmla="*/ 2147483647 w 7104"/>
                <a:gd name="T63" fmla="*/ 2147483647 h 2856"/>
                <a:gd name="T64" fmla="*/ 2147483647 w 7104"/>
                <a:gd name="T65" fmla="*/ 2147483647 h 2856"/>
                <a:gd name="T66" fmla="*/ 2147483647 w 7104"/>
                <a:gd name="T67" fmla="*/ 2147483647 h 2856"/>
                <a:gd name="T68" fmla="*/ 2147483647 w 7104"/>
                <a:gd name="T69" fmla="*/ 2147483647 h 2856"/>
                <a:gd name="T70" fmla="*/ 2147483647 w 7104"/>
                <a:gd name="T71" fmla="*/ 2147483647 h 2856"/>
                <a:gd name="T72" fmla="*/ 2147483647 w 7104"/>
                <a:gd name="T73" fmla="*/ 2147483647 h 2856"/>
                <a:gd name="T74" fmla="*/ 2147483647 w 7104"/>
                <a:gd name="T75" fmla="*/ 2147483647 h 2856"/>
                <a:gd name="T76" fmla="*/ 2147483647 w 7104"/>
                <a:gd name="T77" fmla="*/ 2147483647 h 2856"/>
                <a:gd name="T78" fmla="*/ 2147483647 w 7104"/>
                <a:gd name="T79" fmla="*/ 2147483647 h 2856"/>
                <a:gd name="T80" fmla="*/ 2147483647 w 7104"/>
                <a:gd name="T81" fmla="*/ 2147483647 h 2856"/>
                <a:gd name="T82" fmla="*/ 2147483647 w 7104"/>
                <a:gd name="T83" fmla="*/ 2147483647 h 2856"/>
                <a:gd name="T84" fmla="*/ 2147483647 w 7104"/>
                <a:gd name="T85" fmla="*/ 2147483647 h 2856"/>
                <a:gd name="T86" fmla="*/ 2147483647 w 7104"/>
                <a:gd name="T87" fmla="*/ 2147483647 h 2856"/>
                <a:gd name="T88" fmla="*/ 2147483647 w 7104"/>
                <a:gd name="T89" fmla="*/ 2147483647 h 2856"/>
                <a:gd name="T90" fmla="*/ 2147483647 w 7104"/>
                <a:gd name="T91" fmla="*/ 2147483647 h 2856"/>
                <a:gd name="T92" fmla="*/ 2147483647 w 7104"/>
                <a:gd name="T93" fmla="*/ 2147483647 h 2856"/>
                <a:gd name="T94" fmla="*/ 2147483647 w 7104"/>
                <a:gd name="T95" fmla="*/ 2147483647 h 2856"/>
                <a:gd name="T96" fmla="*/ 2147483647 w 7104"/>
                <a:gd name="T97" fmla="*/ 2147483647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sp>
          <p:nvSpPr>
            <p:cNvPr id="1054"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grpSp>
      <p:sp>
        <p:nvSpPr>
          <p:cNvPr id="1027" name="Title Placeholder 1"/>
          <p:cNvSpPr>
            <a:spLocks noGrp="1"/>
          </p:cNvSpPr>
          <p:nvPr>
            <p:ph type="title"/>
          </p:nvPr>
        </p:nvSpPr>
        <p:spPr bwMode="gray">
          <a:xfrm>
            <a:off x="866775" y="973399"/>
            <a:ext cx="657106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866775" y="2603500"/>
            <a:ext cx="657106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990285" y="6391275"/>
            <a:ext cx="742950" cy="3048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a:solidFill>
                  <a:schemeClr val="accent1"/>
                </a:solidFill>
              </a:defRPr>
            </a:lvl1pPr>
          </a:lstStyle>
          <a:p>
            <a:pPr defTabSz="457200">
              <a:defRPr/>
            </a:pPr>
            <a:fld id="{D307298C-9018-451C-BE78-F7FD7B311EB1}" type="datetimeFigureOut">
              <a:rPr lang="en-US" altLang="en-US">
                <a:solidFill>
                  <a:srgbClr val="B31166"/>
                </a:solidFill>
                <a:latin typeface="Century Gothic" pitchFamily="34" charset="0"/>
                <a:ea typeface="ヒラギノ角ゴ Pro W3" pitchFamily="124" charset="-128"/>
              </a:rPr>
              <a:pPr defTabSz="457200">
                <a:defRPr/>
              </a:pPr>
              <a:t>2/4/2015</a:t>
            </a:fld>
            <a:endParaRPr lang="en-US" altLang="en-US">
              <a:solidFill>
                <a:srgbClr val="B31166"/>
              </a:solidFill>
              <a:latin typeface="Century Gothic" pitchFamily="34" charset="0"/>
              <a:ea typeface="ヒラギノ角ゴ Pro W3" pitchFamily="124" charset="-128"/>
            </a:endParaRPr>
          </a:p>
        </p:txBody>
      </p:sp>
      <p:sp>
        <p:nvSpPr>
          <p:cNvPr id="5" name="Footer Placeholder 4"/>
          <p:cNvSpPr>
            <a:spLocks noGrp="1"/>
          </p:cNvSpPr>
          <p:nvPr>
            <p:ph type="ftr" sz="quarter" idx="3"/>
          </p:nvPr>
        </p:nvSpPr>
        <p:spPr>
          <a:xfrm>
            <a:off x="420291" y="6391275"/>
            <a:ext cx="2895600" cy="304800"/>
          </a:xfrm>
          <a:prstGeom prst="rect">
            <a:avLst/>
          </a:prstGeom>
        </p:spPr>
        <p:txBody>
          <a:bodyPr vert="horz" lIns="91440" tIns="45720" rIns="91440" bIns="45720" rtlCol="0" anchor="ctr"/>
          <a:lstStyle>
            <a:lvl1pPr algn="l" eaLnBrk="1" fontAlgn="auto" hangingPunct="1">
              <a:spcBef>
                <a:spcPts val="0"/>
              </a:spcBef>
              <a:spcAft>
                <a:spcPts val="0"/>
              </a:spcAft>
              <a:defRPr sz="1000" b="1" i="0">
                <a:solidFill>
                  <a:schemeClr val="accent1"/>
                </a:solidFill>
                <a:latin typeface="+mn-lt"/>
                <a:ea typeface="+mn-ea"/>
                <a:cs typeface="+mn-cs"/>
              </a:defRPr>
            </a:lvl1pPr>
          </a:lstStyle>
          <a:p>
            <a:pPr defTabSz="457200">
              <a:defRPr/>
            </a:pPr>
            <a:r>
              <a:rPr lang="en-US">
                <a:solidFill>
                  <a:srgbClr val="B31166"/>
                </a:solidFill>
              </a:rPr>
              <a:t>
              </a:t>
            </a:r>
          </a:p>
        </p:txBody>
      </p:sp>
      <p:sp>
        <p:nvSpPr>
          <p:cNvPr id="21" name="Rectangle 20"/>
          <p:cNvSpPr>
            <a:spLocks noChangeArrowheads="1"/>
          </p:cNvSpPr>
          <p:nvPr/>
        </p:nvSpPr>
        <p:spPr bwMode="auto">
          <a:xfrm>
            <a:off x="7828360" y="0"/>
            <a:ext cx="514350" cy="1143000"/>
          </a:xfrm>
          <a:prstGeom prst="rect">
            <a:avLst/>
          </a:prstGeom>
          <a:solidFill>
            <a:schemeClr val="accent1"/>
          </a:solidFill>
          <a:ln>
            <a:noFill/>
          </a:ln>
          <a:effectLst>
            <a:outerShdw blurRad="38100" dist="25400" dir="5400000" rotWithShape="0">
              <a:srgbClr val="808080">
                <a:alpha val="45000"/>
              </a:srgbClr>
            </a:outerShdw>
          </a:effectLst>
          <a:extLst>
            <a:ext uri="{91240B29-F687-4F45-9708-019B960494DF}">
              <a14:hiddenLine xmlns:a14="http://schemas.microsoft.com/office/drawing/2010/main" w="9525" cap="rnd">
                <a:solidFill>
                  <a:srgbClr val="000000"/>
                </a:solidFill>
                <a:miter lim="800000"/>
                <a:headEnd/>
                <a:tailEnd/>
              </a14:hiddenLine>
            </a:ext>
          </a:extLst>
        </p:spPr>
        <p:txBody>
          <a:bodyPr/>
          <a:lstStyle/>
          <a:p>
            <a:pPr defTabSz="457200">
              <a:defRPr/>
            </a:pPr>
            <a:endParaRPr lang="en-US">
              <a:solidFill>
                <a:prstClr val="black"/>
              </a:solidFill>
              <a:latin typeface="Century Gothic" pitchFamily="34" charset="0"/>
              <a:ea typeface="ヒラギノ角ゴ Pro W3" pitchFamily="123" charset="-128"/>
            </a:endParaRPr>
          </a:p>
        </p:txBody>
      </p:sp>
      <p:sp>
        <p:nvSpPr>
          <p:cNvPr id="6" name="Slide Number Placeholder 5"/>
          <p:cNvSpPr>
            <a:spLocks noGrp="1"/>
          </p:cNvSpPr>
          <p:nvPr>
            <p:ph type="sldNum" sz="quarter" idx="4"/>
          </p:nvPr>
        </p:nvSpPr>
        <p:spPr bwMode="gray">
          <a:xfrm>
            <a:off x="7764066" y="295275"/>
            <a:ext cx="62865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smtClean="0">
                <a:solidFill>
                  <a:schemeClr val="bg1"/>
                </a:solidFill>
              </a:defRPr>
            </a:lvl1pPr>
          </a:lstStyle>
          <a:p>
            <a:pPr defTabSz="457200">
              <a:defRPr/>
            </a:pPr>
            <a:fld id="{BE28B22F-CD9B-49A5-9DF8-7E331D5DB0E5}" type="slidenum">
              <a:rPr lang="en-US" altLang="en-US">
                <a:solidFill>
                  <a:prstClr val="white"/>
                </a:solidFill>
                <a:latin typeface="Century Gothic" pitchFamily="34" charset="0"/>
                <a:ea typeface="ヒラギノ角ゴ Pro W3" pitchFamily="124" charset="-128"/>
              </a:rPr>
              <a:pPr defTabSz="457200">
                <a:defRPr/>
              </a:pPr>
              <a:t>‹#›</a:t>
            </a:fld>
            <a:endParaRPr lang="en-US" altLang="en-US">
              <a:solidFill>
                <a:prstClr val="white"/>
              </a:solidFill>
              <a:latin typeface="Century Gothic" pitchFamily="34" charset="0"/>
              <a:ea typeface="ヒラギノ角ゴ Pro W3" pitchFamily="124" charset="-128"/>
            </a:endParaRPr>
          </a:p>
        </p:txBody>
      </p:sp>
      <p:pic>
        <p:nvPicPr>
          <p:cNvPr id="1033" name="Picture 2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34126" y="6110549"/>
            <a:ext cx="249912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3" r:id="rId1"/>
  </p:sldLayoutIdLst>
  <p:timing>
    <p:tnLst>
      <p:par>
        <p:cTn id="1" dur="indefinite" restart="never" nodeType="tmRoot"/>
      </p:par>
    </p:tnLst>
  </p:timing>
  <p:hf sldNum="0" hdr="0" ftr="0" dt="0"/>
  <p:txStyles>
    <p:titleStyle>
      <a:lvl1pPr algn="l" defTabSz="457200" rtl="0" eaLnBrk="0" fontAlgn="base" hangingPunct="0">
        <a:spcBef>
          <a:spcPct val="0"/>
        </a:spcBef>
        <a:spcAft>
          <a:spcPct val="0"/>
        </a:spcAft>
        <a:defRPr sz="3600" kern="1200">
          <a:solidFill>
            <a:schemeClr val="bg2"/>
          </a:solidFill>
          <a:latin typeface="+mj-lt"/>
          <a:ea typeface="ヒラギノ角ゴ Pro W3" pitchFamily="123" charset="-128"/>
          <a:cs typeface="ヒラギノ角ゴ Pro W3" charset="0"/>
        </a:defRPr>
      </a:lvl1pPr>
      <a:lvl2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2pPr>
      <a:lvl3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3pPr>
      <a:lvl4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4pPr>
      <a:lvl5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ヒラギノ角ゴ Pro W3" pitchFamily="123" charset="-128"/>
          <a:cs typeface="ヒラギノ角ゴ Pro W3" charset="0"/>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ヒラギノ角ゴ Pro W3" pitchFamily="123" charset="-128"/>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ヒラギノ角ゴ Pro W3" pitchFamily="123" charset="-128"/>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ヒラギノ角ゴ Pro W3" pitchFamily="123" charset="-128"/>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ヒラギノ角ゴ Pro W3" pitchFamily="123" charset="-128"/>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0"/>
            <a:ext cx="9144000" cy="6858000"/>
            <a:chOff x="0" y="0"/>
            <a:chExt cx="12192000" cy="6858000"/>
          </a:xfrm>
        </p:grpSpPr>
        <p:sp>
          <p:nvSpPr>
            <p:cNvPr id="7" name="Rectangle 6"/>
            <p:cNvSpPr/>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2" name="Freeform 5"/>
            <p:cNvSpPr>
              <a:spLocks/>
            </p:cNvSpPr>
            <p:nvPr/>
          </p:nvSpPr>
          <p:spPr bwMode="gray">
            <a:xfrm rot="-589932">
              <a:off x="8490951" y="1797517"/>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sp>
          <p:nvSpPr>
            <p:cNvPr id="1053" name="Freeform 5"/>
            <p:cNvSpPr>
              <a:spLocks/>
            </p:cNvSpPr>
            <p:nvPr/>
          </p:nvSpPr>
          <p:spPr bwMode="gray">
            <a:xfrm>
              <a:off x="459506" y="1866405"/>
              <a:ext cx="11277600" cy="4533900"/>
            </a:xfrm>
            <a:custGeom>
              <a:avLst/>
              <a:gdLst>
                <a:gd name="T0" fmla="*/ 0 w 7104"/>
                <a:gd name="T1" fmla="*/ 0 h 2856"/>
                <a:gd name="T2" fmla="*/ 0 w 7104"/>
                <a:gd name="T3" fmla="*/ 2147483647 h 2856"/>
                <a:gd name="T4" fmla="*/ 2147483647 w 7104"/>
                <a:gd name="T5" fmla="*/ 2147483647 h 2856"/>
                <a:gd name="T6" fmla="*/ 2147483647 w 7104"/>
                <a:gd name="T7" fmla="*/ 2147483647 h 2856"/>
                <a:gd name="T8" fmla="*/ 2147483647 w 7104"/>
                <a:gd name="T9" fmla="*/ 2147483647 h 2856"/>
                <a:gd name="T10" fmla="*/ 2147483647 w 7104"/>
                <a:gd name="T11" fmla="*/ 2147483647 h 2856"/>
                <a:gd name="T12" fmla="*/ 2147483647 w 7104"/>
                <a:gd name="T13" fmla="*/ 2147483647 h 2856"/>
                <a:gd name="T14" fmla="*/ 2147483647 w 7104"/>
                <a:gd name="T15" fmla="*/ 2147483647 h 2856"/>
                <a:gd name="T16" fmla="*/ 2147483647 w 7104"/>
                <a:gd name="T17" fmla="*/ 2147483647 h 2856"/>
                <a:gd name="T18" fmla="*/ 2147483647 w 7104"/>
                <a:gd name="T19" fmla="*/ 2147483647 h 2856"/>
                <a:gd name="T20" fmla="*/ 2147483647 w 7104"/>
                <a:gd name="T21" fmla="*/ 2147483647 h 2856"/>
                <a:gd name="T22" fmla="*/ 2147483647 w 7104"/>
                <a:gd name="T23" fmla="*/ 2147483647 h 2856"/>
                <a:gd name="T24" fmla="*/ 2147483647 w 7104"/>
                <a:gd name="T25" fmla="*/ 2147483647 h 2856"/>
                <a:gd name="T26" fmla="*/ 2147483647 w 7104"/>
                <a:gd name="T27" fmla="*/ 2147483647 h 2856"/>
                <a:gd name="T28" fmla="*/ 2147483647 w 7104"/>
                <a:gd name="T29" fmla="*/ 2147483647 h 2856"/>
                <a:gd name="T30" fmla="*/ 2147483647 w 7104"/>
                <a:gd name="T31" fmla="*/ 2147483647 h 2856"/>
                <a:gd name="T32" fmla="*/ 2147483647 w 7104"/>
                <a:gd name="T33" fmla="*/ 2147483647 h 2856"/>
                <a:gd name="T34" fmla="*/ 2147483647 w 7104"/>
                <a:gd name="T35" fmla="*/ 2147483647 h 2856"/>
                <a:gd name="T36" fmla="*/ 2147483647 w 7104"/>
                <a:gd name="T37" fmla="*/ 2147483647 h 2856"/>
                <a:gd name="T38" fmla="*/ 2147483647 w 7104"/>
                <a:gd name="T39" fmla="*/ 2147483647 h 2856"/>
                <a:gd name="T40" fmla="*/ 2147483647 w 7104"/>
                <a:gd name="T41" fmla="*/ 2147483647 h 2856"/>
                <a:gd name="T42" fmla="*/ 2147483647 w 7104"/>
                <a:gd name="T43" fmla="*/ 2147483647 h 2856"/>
                <a:gd name="T44" fmla="*/ 2147483647 w 7104"/>
                <a:gd name="T45" fmla="*/ 2147483647 h 2856"/>
                <a:gd name="T46" fmla="*/ 2147483647 w 7104"/>
                <a:gd name="T47" fmla="*/ 2147483647 h 2856"/>
                <a:gd name="T48" fmla="*/ 2147483647 w 7104"/>
                <a:gd name="T49" fmla="*/ 2147483647 h 2856"/>
                <a:gd name="T50" fmla="*/ 2147483647 w 7104"/>
                <a:gd name="T51" fmla="*/ 2147483647 h 2856"/>
                <a:gd name="T52" fmla="*/ 2147483647 w 7104"/>
                <a:gd name="T53" fmla="*/ 2147483647 h 2856"/>
                <a:gd name="T54" fmla="*/ 2147483647 w 7104"/>
                <a:gd name="T55" fmla="*/ 2147483647 h 2856"/>
                <a:gd name="T56" fmla="*/ 2147483647 w 7104"/>
                <a:gd name="T57" fmla="*/ 2147483647 h 2856"/>
                <a:gd name="T58" fmla="*/ 2147483647 w 7104"/>
                <a:gd name="T59" fmla="*/ 2147483647 h 2856"/>
                <a:gd name="T60" fmla="*/ 2147483647 w 7104"/>
                <a:gd name="T61" fmla="*/ 2147483647 h 2856"/>
                <a:gd name="T62" fmla="*/ 2147483647 w 7104"/>
                <a:gd name="T63" fmla="*/ 2147483647 h 2856"/>
                <a:gd name="T64" fmla="*/ 2147483647 w 7104"/>
                <a:gd name="T65" fmla="*/ 2147483647 h 2856"/>
                <a:gd name="T66" fmla="*/ 2147483647 w 7104"/>
                <a:gd name="T67" fmla="*/ 2147483647 h 2856"/>
                <a:gd name="T68" fmla="*/ 2147483647 w 7104"/>
                <a:gd name="T69" fmla="*/ 2147483647 h 2856"/>
                <a:gd name="T70" fmla="*/ 2147483647 w 7104"/>
                <a:gd name="T71" fmla="*/ 2147483647 h 2856"/>
                <a:gd name="T72" fmla="*/ 2147483647 w 7104"/>
                <a:gd name="T73" fmla="*/ 2147483647 h 2856"/>
                <a:gd name="T74" fmla="*/ 2147483647 w 7104"/>
                <a:gd name="T75" fmla="*/ 2147483647 h 2856"/>
                <a:gd name="T76" fmla="*/ 2147483647 w 7104"/>
                <a:gd name="T77" fmla="*/ 2147483647 h 2856"/>
                <a:gd name="T78" fmla="*/ 2147483647 w 7104"/>
                <a:gd name="T79" fmla="*/ 2147483647 h 2856"/>
                <a:gd name="T80" fmla="*/ 2147483647 w 7104"/>
                <a:gd name="T81" fmla="*/ 2147483647 h 2856"/>
                <a:gd name="T82" fmla="*/ 2147483647 w 7104"/>
                <a:gd name="T83" fmla="*/ 2147483647 h 2856"/>
                <a:gd name="T84" fmla="*/ 2147483647 w 7104"/>
                <a:gd name="T85" fmla="*/ 2147483647 h 2856"/>
                <a:gd name="T86" fmla="*/ 2147483647 w 7104"/>
                <a:gd name="T87" fmla="*/ 2147483647 h 2856"/>
                <a:gd name="T88" fmla="*/ 2147483647 w 7104"/>
                <a:gd name="T89" fmla="*/ 2147483647 h 2856"/>
                <a:gd name="T90" fmla="*/ 2147483647 w 7104"/>
                <a:gd name="T91" fmla="*/ 2147483647 h 2856"/>
                <a:gd name="T92" fmla="*/ 2147483647 w 7104"/>
                <a:gd name="T93" fmla="*/ 2147483647 h 2856"/>
                <a:gd name="T94" fmla="*/ 2147483647 w 7104"/>
                <a:gd name="T95" fmla="*/ 2147483647 h 2856"/>
                <a:gd name="T96" fmla="*/ 2147483647 w 7104"/>
                <a:gd name="T97" fmla="*/ 2147483647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sp>
          <p:nvSpPr>
            <p:cNvPr id="1054"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grpSp>
      <p:sp>
        <p:nvSpPr>
          <p:cNvPr id="1027" name="Title Placeholder 1"/>
          <p:cNvSpPr>
            <a:spLocks noGrp="1"/>
          </p:cNvSpPr>
          <p:nvPr>
            <p:ph type="title"/>
          </p:nvPr>
        </p:nvSpPr>
        <p:spPr bwMode="gray">
          <a:xfrm>
            <a:off x="866775" y="973391"/>
            <a:ext cx="657106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866775" y="2603500"/>
            <a:ext cx="657106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990285" y="6391275"/>
            <a:ext cx="742950" cy="3048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a:solidFill>
                  <a:schemeClr val="accent1"/>
                </a:solidFill>
              </a:defRPr>
            </a:lvl1pPr>
          </a:lstStyle>
          <a:p>
            <a:pPr defTabSz="457200">
              <a:defRPr/>
            </a:pPr>
            <a:fld id="{D307298C-9018-451C-BE78-F7FD7B311EB1}" type="datetimeFigureOut">
              <a:rPr lang="en-US" altLang="en-US">
                <a:solidFill>
                  <a:srgbClr val="B31166"/>
                </a:solidFill>
                <a:latin typeface="Century Gothic" pitchFamily="34" charset="0"/>
                <a:ea typeface="ヒラギノ角ゴ Pro W3" pitchFamily="124" charset="-128"/>
              </a:rPr>
              <a:pPr defTabSz="457200">
                <a:defRPr/>
              </a:pPr>
              <a:t>2/4/2015</a:t>
            </a:fld>
            <a:endParaRPr lang="en-US" altLang="en-US">
              <a:solidFill>
                <a:srgbClr val="B31166"/>
              </a:solidFill>
              <a:latin typeface="Century Gothic" pitchFamily="34" charset="0"/>
              <a:ea typeface="ヒラギノ角ゴ Pro W3" pitchFamily="124" charset="-128"/>
            </a:endParaRPr>
          </a:p>
        </p:txBody>
      </p:sp>
      <p:sp>
        <p:nvSpPr>
          <p:cNvPr id="5" name="Footer Placeholder 4"/>
          <p:cNvSpPr>
            <a:spLocks noGrp="1"/>
          </p:cNvSpPr>
          <p:nvPr>
            <p:ph type="ftr" sz="quarter" idx="3"/>
          </p:nvPr>
        </p:nvSpPr>
        <p:spPr>
          <a:xfrm>
            <a:off x="420291" y="6391275"/>
            <a:ext cx="2895600" cy="304800"/>
          </a:xfrm>
          <a:prstGeom prst="rect">
            <a:avLst/>
          </a:prstGeom>
        </p:spPr>
        <p:txBody>
          <a:bodyPr vert="horz" lIns="91440" tIns="45720" rIns="91440" bIns="45720" rtlCol="0" anchor="ctr"/>
          <a:lstStyle>
            <a:lvl1pPr algn="l" eaLnBrk="1" fontAlgn="auto" hangingPunct="1">
              <a:spcBef>
                <a:spcPts val="0"/>
              </a:spcBef>
              <a:spcAft>
                <a:spcPts val="0"/>
              </a:spcAft>
              <a:defRPr sz="1000" b="1" i="0">
                <a:solidFill>
                  <a:schemeClr val="accent1"/>
                </a:solidFill>
                <a:latin typeface="+mn-lt"/>
                <a:ea typeface="+mn-ea"/>
                <a:cs typeface="+mn-cs"/>
              </a:defRPr>
            </a:lvl1pPr>
          </a:lstStyle>
          <a:p>
            <a:pPr defTabSz="457200">
              <a:defRPr/>
            </a:pPr>
            <a:r>
              <a:rPr lang="en-US">
                <a:solidFill>
                  <a:srgbClr val="B31166"/>
                </a:solidFill>
              </a:rPr>
              <a:t>
              </a:t>
            </a:r>
          </a:p>
        </p:txBody>
      </p:sp>
      <p:sp>
        <p:nvSpPr>
          <p:cNvPr id="21" name="Rectangle 20"/>
          <p:cNvSpPr>
            <a:spLocks noChangeArrowheads="1"/>
          </p:cNvSpPr>
          <p:nvPr/>
        </p:nvSpPr>
        <p:spPr bwMode="auto">
          <a:xfrm>
            <a:off x="7828360" y="0"/>
            <a:ext cx="514350" cy="1143000"/>
          </a:xfrm>
          <a:prstGeom prst="rect">
            <a:avLst/>
          </a:prstGeom>
          <a:solidFill>
            <a:schemeClr val="accent1"/>
          </a:solidFill>
          <a:ln>
            <a:noFill/>
          </a:ln>
          <a:effectLst>
            <a:outerShdw blurRad="38100" dist="25400" dir="5400000" rotWithShape="0">
              <a:srgbClr val="808080">
                <a:alpha val="45000"/>
              </a:srgbClr>
            </a:outerShdw>
          </a:effectLst>
          <a:extLst>
            <a:ext uri="{91240B29-F687-4F45-9708-019B960494DF}">
              <a14:hiddenLine xmlns:a14="http://schemas.microsoft.com/office/drawing/2010/main" w="9525" cap="rnd">
                <a:solidFill>
                  <a:srgbClr val="000000"/>
                </a:solidFill>
                <a:miter lim="800000"/>
                <a:headEnd/>
                <a:tailEnd/>
              </a14:hiddenLine>
            </a:ext>
          </a:extLst>
        </p:spPr>
        <p:txBody>
          <a:bodyPr/>
          <a:lstStyle/>
          <a:p>
            <a:pPr defTabSz="457200">
              <a:defRPr/>
            </a:pPr>
            <a:endParaRPr lang="en-US">
              <a:solidFill>
                <a:prstClr val="black"/>
              </a:solidFill>
              <a:latin typeface="Century Gothic" pitchFamily="34" charset="0"/>
              <a:ea typeface="ヒラギノ角ゴ Pro W3" pitchFamily="123" charset="-128"/>
            </a:endParaRPr>
          </a:p>
        </p:txBody>
      </p:sp>
      <p:sp>
        <p:nvSpPr>
          <p:cNvPr id="6" name="Slide Number Placeholder 5"/>
          <p:cNvSpPr>
            <a:spLocks noGrp="1"/>
          </p:cNvSpPr>
          <p:nvPr>
            <p:ph type="sldNum" sz="quarter" idx="4"/>
          </p:nvPr>
        </p:nvSpPr>
        <p:spPr bwMode="gray">
          <a:xfrm>
            <a:off x="7764066" y="295275"/>
            <a:ext cx="62865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smtClean="0">
                <a:solidFill>
                  <a:schemeClr val="bg1"/>
                </a:solidFill>
              </a:defRPr>
            </a:lvl1pPr>
          </a:lstStyle>
          <a:p>
            <a:pPr defTabSz="457200">
              <a:defRPr/>
            </a:pPr>
            <a:fld id="{BE28B22F-CD9B-49A5-9DF8-7E331D5DB0E5}" type="slidenum">
              <a:rPr lang="en-US" altLang="en-US">
                <a:solidFill>
                  <a:prstClr val="white"/>
                </a:solidFill>
                <a:latin typeface="Century Gothic" pitchFamily="34" charset="0"/>
                <a:ea typeface="ヒラギノ角ゴ Pro W3" pitchFamily="124" charset="-128"/>
              </a:rPr>
              <a:pPr defTabSz="457200">
                <a:defRPr/>
              </a:pPr>
              <a:t>‹#›</a:t>
            </a:fld>
            <a:endParaRPr lang="en-US" altLang="en-US">
              <a:solidFill>
                <a:prstClr val="white"/>
              </a:solidFill>
              <a:latin typeface="Century Gothic" pitchFamily="34" charset="0"/>
              <a:ea typeface="ヒラギノ角ゴ Pro W3" pitchFamily="124" charset="-128"/>
            </a:endParaRPr>
          </a:p>
        </p:txBody>
      </p:sp>
      <p:pic>
        <p:nvPicPr>
          <p:cNvPr id="1033" name="Picture 2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34126" y="6110541"/>
            <a:ext cx="249912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5" r:id="rId1"/>
  </p:sldLayoutIdLst>
  <p:timing>
    <p:tnLst>
      <p:par>
        <p:cTn id="1" dur="indefinite" restart="never" nodeType="tmRoot"/>
      </p:par>
    </p:tnLst>
  </p:timing>
  <p:hf sldNum="0" hdr="0" ftr="0" dt="0"/>
  <p:txStyles>
    <p:titleStyle>
      <a:lvl1pPr algn="l" defTabSz="457200" rtl="0" eaLnBrk="0" fontAlgn="base" hangingPunct="0">
        <a:spcBef>
          <a:spcPct val="0"/>
        </a:spcBef>
        <a:spcAft>
          <a:spcPct val="0"/>
        </a:spcAft>
        <a:defRPr sz="3600" kern="1200">
          <a:solidFill>
            <a:schemeClr val="bg2"/>
          </a:solidFill>
          <a:latin typeface="+mj-lt"/>
          <a:ea typeface="ヒラギノ角ゴ Pro W3" pitchFamily="123" charset="-128"/>
          <a:cs typeface="ヒラギノ角ゴ Pro W3" charset="0"/>
        </a:defRPr>
      </a:lvl1pPr>
      <a:lvl2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2pPr>
      <a:lvl3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3pPr>
      <a:lvl4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4pPr>
      <a:lvl5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ヒラギノ角ゴ Pro W3" pitchFamily="123" charset="-128"/>
          <a:cs typeface="ヒラギノ角ゴ Pro W3" charset="0"/>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ヒラギノ角ゴ Pro W3" pitchFamily="123" charset="-128"/>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ヒラギノ角ゴ Pro W3" pitchFamily="123" charset="-128"/>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ヒラギノ角ゴ Pro W3" pitchFamily="123" charset="-128"/>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ヒラギノ角ゴ Pro W3" pitchFamily="123" charset="-128"/>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0"/>
            <a:ext cx="9144000" cy="6858000"/>
            <a:chOff x="0" y="0"/>
            <a:chExt cx="12192000" cy="6858000"/>
          </a:xfrm>
        </p:grpSpPr>
        <p:sp>
          <p:nvSpPr>
            <p:cNvPr id="7" name="Rectangle 6"/>
            <p:cNvSpPr/>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2" name="Freeform 5"/>
            <p:cNvSpPr>
              <a:spLocks/>
            </p:cNvSpPr>
            <p:nvPr/>
          </p:nvSpPr>
          <p:spPr bwMode="gray">
            <a:xfrm rot="-589932">
              <a:off x="8490951" y="1797517"/>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sp>
          <p:nvSpPr>
            <p:cNvPr id="1053" name="Freeform 5"/>
            <p:cNvSpPr>
              <a:spLocks/>
            </p:cNvSpPr>
            <p:nvPr/>
          </p:nvSpPr>
          <p:spPr bwMode="gray">
            <a:xfrm>
              <a:off x="459506" y="1866405"/>
              <a:ext cx="11277600" cy="4533900"/>
            </a:xfrm>
            <a:custGeom>
              <a:avLst/>
              <a:gdLst>
                <a:gd name="T0" fmla="*/ 0 w 7104"/>
                <a:gd name="T1" fmla="*/ 0 h 2856"/>
                <a:gd name="T2" fmla="*/ 0 w 7104"/>
                <a:gd name="T3" fmla="*/ 2147483647 h 2856"/>
                <a:gd name="T4" fmla="*/ 2147483647 w 7104"/>
                <a:gd name="T5" fmla="*/ 2147483647 h 2856"/>
                <a:gd name="T6" fmla="*/ 2147483647 w 7104"/>
                <a:gd name="T7" fmla="*/ 2147483647 h 2856"/>
                <a:gd name="T8" fmla="*/ 2147483647 w 7104"/>
                <a:gd name="T9" fmla="*/ 2147483647 h 2856"/>
                <a:gd name="T10" fmla="*/ 2147483647 w 7104"/>
                <a:gd name="T11" fmla="*/ 2147483647 h 2856"/>
                <a:gd name="T12" fmla="*/ 2147483647 w 7104"/>
                <a:gd name="T13" fmla="*/ 2147483647 h 2856"/>
                <a:gd name="T14" fmla="*/ 2147483647 w 7104"/>
                <a:gd name="T15" fmla="*/ 2147483647 h 2856"/>
                <a:gd name="T16" fmla="*/ 2147483647 w 7104"/>
                <a:gd name="T17" fmla="*/ 2147483647 h 2856"/>
                <a:gd name="T18" fmla="*/ 2147483647 w 7104"/>
                <a:gd name="T19" fmla="*/ 2147483647 h 2856"/>
                <a:gd name="T20" fmla="*/ 2147483647 w 7104"/>
                <a:gd name="T21" fmla="*/ 2147483647 h 2856"/>
                <a:gd name="T22" fmla="*/ 2147483647 w 7104"/>
                <a:gd name="T23" fmla="*/ 2147483647 h 2856"/>
                <a:gd name="T24" fmla="*/ 2147483647 w 7104"/>
                <a:gd name="T25" fmla="*/ 2147483647 h 2856"/>
                <a:gd name="T26" fmla="*/ 2147483647 w 7104"/>
                <a:gd name="T27" fmla="*/ 2147483647 h 2856"/>
                <a:gd name="T28" fmla="*/ 2147483647 w 7104"/>
                <a:gd name="T29" fmla="*/ 2147483647 h 2856"/>
                <a:gd name="T30" fmla="*/ 2147483647 w 7104"/>
                <a:gd name="T31" fmla="*/ 2147483647 h 2856"/>
                <a:gd name="T32" fmla="*/ 2147483647 w 7104"/>
                <a:gd name="T33" fmla="*/ 2147483647 h 2856"/>
                <a:gd name="T34" fmla="*/ 2147483647 w 7104"/>
                <a:gd name="T35" fmla="*/ 2147483647 h 2856"/>
                <a:gd name="T36" fmla="*/ 2147483647 w 7104"/>
                <a:gd name="T37" fmla="*/ 2147483647 h 2856"/>
                <a:gd name="T38" fmla="*/ 2147483647 w 7104"/>
                <a:gd name="T39" fmla="*/ 2147483647 h 2856"/>
                <a:gd name="T40" fmla="*/ 2147483647 w 7104"/>
                <a:gd name="T41" fmla="*/ 2147483647 h 2856"/>
                <a:gd name="T42" fmla="*/ 2147483647 w 7104"/>
                <a:gd name="T43" fmla="*/ 2147483647 h 2856"/>
                <a:gd name="T44" fmla="*/ 2147483647 w 7104"/>
                <a:gd name="T45" fmla="*/ 2147483647 h 2856"/>
                <a:gd name="T46" fmla="*/ 2147483647 w 7104"/>
                <a:gd name="T47" fmla="*/ 2147483647 h 2856"/>
                <a:gd name="T48" fmla="*/ 2147483647 w 7104"/>
                <a:gd name="T49" fmla="*/ 2147483647 h 2856"/>
                <a:gd name="T50" fmla="*/ 2147483647 w 7104"/>
                <a:gd name="T51" fmla="*/ 2147483647 h 2856"/>
                <a:gd name="T52" fmla="*/ 2147483647 w 7104"/>
                <a:gd name="T53" fmla="*/ 2147483647 h 2856"/>
                <a:gd name="T54" fmla="*/ 2147483647 w 7104"/>
                <a:gd name="T55" fmla="*/ 2147483647 h 2856"/>
                <a:gd name="T56" fmla="*/ 2147483647 w 7104"/>
                <a:gd name="T57" fmla="*/ 2147483647 h 2856"/>
                <a:gd name="T58" fmla="*/ 2147483647 w 7104"/>
                <a:gd name="T59" fmla="*/ 2147483647 h 2856"/>
                <a:gd name="T60" fmla="*/ 2147483647 w 7104"/>
                <a:gd name="T61" fmla="*/ 2147483647 h 2856"/>
                <a:gd name="T62" fmla="*/ 2147483647 w 7104"/>
                <a:gd name="T63" fmla="*/ 2147483647 h 2856"/>
                <a:gd name="T64" fmla="*/ 2147483647 w 7104"/>
                <a:gd name="T65" fmla="*/ 2147483647 h 2856"/>
                <a:gd name="T66" fmla="*/ 2147483647 w 7104"/>
                <a:gd name="T67" fmla="*/ 2147483647 h 2856"/>
                <a:gd name="T68" fmla="*/ 2147483647 w 7104"/>
                <a:gd name="T69" fmla="*/ 2147483647 h 2856"/>
                <a:gd name="T70" fmla="*/ 2147483647 w 7104"/>
                <a:gd name="T71" fmla="*/ 2147483647 h 2856"/>
                <a:gd name="T72" fmla="*/ 2147483647 w 7104"/>
                <a:gd name="T73" fmla="*/ 2147483647 h 2856"/>
                <a:gd name="T74" fmla="*/ 2147483647 w 7104"/>
                <a:gd name="T75" fmla="*/ 2147483647 h 2856"/>
                <a:gd name="T76" fmla="*/ 2147483647 w 7104"/>
                <a:gd name="T77" fmla="*/ 2147483647 h 2856"/>
                <a:gd name="T78" fmla="*/ 2147483647 w 7104"/>
                <a:gd name="T79" fmla="*/ 2147483647 h 2856"/>
                <a:gd name="T80" fmla="*/ 2147483647 w 7104"/>
                <a:gd name="T81" fmla="*/ 2147483647 h 2856"/>
                <a:gd name="T82" fmla="*/ 2147483647 w 7104"/>
                <a:gd name="T83" fmla="*/ 2147483647 h 2856"/>
                <a:gd name="T84" fmla="*/ 2147483647 w 7104"/>
                <a:gd name="T85" fmla="*/ 2147483647 h 2856"/>
                <a:gd name="T86" fmla="*/ 2147483647 w 7104"/>
                <a:gd name="T87" fmla="*/ 2147483647 h 2856"/>
                <a:gd name="T88" fmla="*/ 2147483647 w 7104"/>
                <a:gd name="T89" fmla="*/ 2147483647 h 2856"/>
                <a:gd name="T90" fmla="*/ 2147483647 w 7104"/>
                <a:gd name="T91" fmla="*/ 2147483647 h 2856"/>
                <a:gd name="T92" fmla="*/ 2147483647 w 7104"/>
                <a:gd name="T93" fmla="*/ 2147483647 h 2856"/>
                <a:gd name="T94" fmla="*/ 2147483647 w 7104"/>
                <a:gd name="T95" fmla="*/ 2147483647 h 2856"/>
                <a:gd name="T96" fmla="*/ 2147483647 w 7104"/>
                <a:gd name="T97" fmla="*/ 2147483647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sp>
          <p:nvSpPr>
            <p:cNvPr id="1054"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grpSp>
      <p:sp>
        <p:nvSpPr>
          <p:cNvPr id="1027" name="Title Placeholder 1"/>
          <p:cNvSpPr>
            <a:spLocks noGrp="1"/>
          </p:cNvSpPr>
          <p:nvPr>
            <p:ph type="title"/>
          </p:nvPr>
        </p:nvSpPr>
        <p:spPr bwMode="gray">
          <a:xfrm>
            <a:off x="866775" y="973381"/>
            <a:ext cx="657106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866775" y="2603500"/>
            <a:ext cx="657106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990285" y="6391275"/>
            <a:ext cx="742950" cy="3048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a:solidFill>
                  <a:schemeClr val="accent1"/>
                </a:solidFill>
              </a:defRPr>
            </a:lvl1pPr>
          </a:lstStyle>
          <a:p>
            <a:pPr defTabSz="457200">
              <a:defRPr/>
            </a:pPr>
            <a:fld id="{D307298C-9018-451C-BE78-F7FD7B311EB1}" type="datetimeFigureOut">
              <a:rPr lang="en-US" altLang="en-US">
                <a:solidFill>
                  <a:srgbClr val="B31166"/>
                </a:solidFill>
                <a:latin typeface="Century Gothic" pitchFamily="34" charset="0"/>
                <a:ea typeface="ヒラギノ角ゴ Pro W3" pitchFamily="124" charset="-128"/>
              </a:rPr>
              <a:pPr defTabSz="457200">
                <a:defRPr/>
              </a:pPr>
              <a:t>2/4/2015</a:t>
            </a:fld>
            <a:endParaRPr lang="en-US" altLang="en-US">
              <a:solidFill>
                <a:srgbClr val="B31166"/>
              </a:solidFill>
              <a:latin typeface="Century Gothic" pitchFamily="34" charset="0"/>
              <a:ea typeface="ヒラギノ角ゴ Pro W3" pitchFamily="124" charset="-128"/>
            </a:endParaRPr>
          </a:p>
        </p:txBody>
      </p:sp>
      <p:sp>
        <p:nvSpPr>
          <p:cNvPr id="5" name="Footer Placeholder 4"/>
          <p:cNvSpPr>
            <a:spLocks noGrp="1"/>
          </p:cNvSpPr>
          <p:nvPr>
            <p:ph type="ftr" sz="quarter" idx="3"/>
          </p:nvPr>
        </p:nvSpPr>
        <p:spPr>
          <a:xfrm>
            <a:off x="420291" y="6391275"/>
            <a:ext cx="2895600" cy="304800"/>
          </a:xfrm>
          <a:prstGeom prst="rect">
            <a:avLst/>
          </a:prstGeom>
        </p:spPr>
        <p:txBody>
          <a:bodyPr vert="horz" lIns="91440" tIns="45720" rIns="91440" bIns="45720" rtlCol="0" anchor="ctr"/>
          <a:lstStyle>
            <a:lvl1pPr algn="l" eaLnBrk="1" fontAlgn="auto" hangingPunct="1">
              <a:spcBef>
                <a:spcPts val="0"/>
              </a:spcBef>
              <a:spcAft>
                <a:spcPts val="0"/>
              </a:spcAft>
              <a:defRPr sz="1000" b="1" i="0">
                <a:solidFill>
                  <a:schemeClr val="accent1"/>
                </a:solidFill>
                <a:latin typeface="+mn-lt"/>
                <a:ea typeface="+mn-ea"/>
                <a:cs typeface="+mn-cs"/>
              </a:defRPr>
            </a:lvl1pPr>
          </a:lstStyle>
          <a:p>
            <a:pPr defTabSz="457200">
              <a:defRPr/>
            </a:pPr>
            <a:r>
              <a:rPr lang="en-US">
                <a:solidFill>
                  <a:srgbClr val="B31166"/>
                </a:solidFill>
              </a:rPr>
              <a:t>
              </a:t>
            </a:r>
          </a:p>
        </p:txBody>
      </p:sp>
      <p:sp>
        <p:nvSpPr>
          <p:cNvPr id="21" name="Rectangle 20"/>
          <p:cNvSpPr>
            <a:spLocks noChangeArrowheads="1"/>
          </p:cNvSpPr>
          <p:nvPr/>
        </p:nvSpPr>
        <p:spPr bwMode="auto">
          <a:xfrm>
            <a:off x="7828360" y="0"/>
            <a:ext cx="514350" cy="1143000"/>
          </a:xfrm>
          <a:prstGeom prst="rect">
            <a:avLst/>
          </a:prstGeom>
          <a:solidFill>
            <a:schemeClr val="accent1"/>
          </a:solidFill>
          <a:ln>
            <a:noFill/>
          </a:ln>
          <a:effectLst>
            <a:outerShdw blurRad="38100" dist="25400" dir="5400000" rotWithShape="0">
              <a:srgbClr val="808080">
                <a:alpha val="45000"/>
              </a:srgbClr>
            </a:outerShdw>
          </a:effectLst>
          <a:extLst>
            <a:ext uri="{91240B29-F687-4F45-9708-019B960494DF}">
              <a14:hiddenLine xmlns:a14="http://schemas.microsoft.com/office/drawing/2010/main" w="9525" cap="rnd">
                <a:solidFill>
                  <a:srgbClr val="000000"/>
                </a:solidFill>
                <a:miter lim="800000"/>
                <a:headEnd/>
                <a:tailEnd/>
              </a14:hiddenLine>
            </a:ext>
          </a:extLst>
        </p:spPr>
        <p:txBody>
          <a:bodyPr/>
          <a:lstStyle/>
          <a:p>
            <a:pPr defTabSz="457200">
              <a:defRPr/>
            </a:pPr>
            <a:endParaRPr lang="en-US">
              <a:solidFill>
                <a:prstClr val="black"/>
              </a:solidFill>
              <a:latin typeface="Century Gothic" pitchFamily="34" charset="0"/>
              <a:ea typeface="ヒラギノ角ゴ Pro W3" pitchFamily="123" charset="-128"/>
            </a:endParaRPr>
          </a:p>
        </p:txBody>
      </p:sp>
      <p:sp>
        <p:nvSpPr>
          <p:cNvPr id="6" name="Slide Number Placeholder 5"/>
          <p:cNvSpPr>
            <a:spLocks noGrp="1"/>
          </p:cNvSpPr>
          <p:nvPr>
            <p:ph type="sldNum" sz="quarter" idx="4"/>
          </p:nvPr>
        </p:nvSpPr>
        <p:spPr bwMode="gray">
          <a:xfrm>
            <a:off x="7764066" y="295275"/>
            <a:ext cx="62865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smtClean="0">
                <a:solidFill>
                  <a:schemeClr val="bg1"/>
                </a:solidFill>
              </a:defRPr>
            </a:lvl1pPr>
          </a:lstStyle>
          <a:p>
            <a:pPr defTabSz="457200">
              <a:defRPr/>
            </a:pPr>
            <a:fld id="{BE28B22F-CD9B-49A5-9DF8-7E331D5DB0E5}" type="slidenum">
              <a:rPr lang="en-US" altLang="en-US">
                <a:solidFill>
                  <a:prstClr val="white"/>
                </a:solidFill>
                <a:latin typeface="Century Gothic" pitchFamily="34" charset="0"/>
                <a:ea typeface="ヒラギノ角ゴ Pro W3" pitchFamily="124" charset="-128"/>
              </a:rPr>
              <a:pPr defTabSz="457200">
                <a:defRPr/>
              </a:pPr>
              <a:t>‹#›</a:t>
            </a:fld>
            <a:endParaRPr lang="en-US" altLang="en-US">
              <a:solidFill>
                <a:prstClr val="white"/>
              </a:solidFill>
              <a:latin typeface="Century Gothic" pitchFamily="34" charset="0"/>
              <a:ea typeface="ヒラギノ角ゴ Pro W3" pitchFamily="124" charset="-128"/>
            </a:endParaRPr>
          </a:p>
        </p:txBody>
      </p:sp>
      <p:pic>
        <p:nvPicPr>
          <p:cNvPr id="1033" name="Picture 2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34126" y="6110531"/>
            <a:ext cx="249912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7" r:id="rId1"/>
  </p:sldLayoutIdLst>
  <p:timing>
    <p:tnLst>
      <p:par>
        <p:cTn id="1" dur="indefinite" restart="never" nodeType="tmRoot"/>
      </p:par>
    </p:tnLst>
  </p:timing>
  <p:hf sldNum="0" hdr="0" ftr="0" dt="0"/>
  <p:txStyles>
    <p:titleStyle>
      <a:lvl1pPr algn="l" defTabSz="457200" rtl="0" eaLnBrk="0" fontAlgn="base" hangingPunct="0">
        <a:spcBef>
          <a:spcPct val="0"/>
        </a:spcBef>
        <a:spcAft>
          <a:spcPct val="0"/>
        </a:spcAft>
        <a:defRPr sz="3600" kern="1200">
          <a:solidFill>
            <a:schemeClr val="bg2"/>
          </a:solidFill>
          <a:latin typeface="+mj-lt"/>
          <a:ea typeface="ヒラギノ角ゴ Pro W3" pitchFamily="123" charset="-128"/>
          <a:cs typeface="ヒラギノ角ゴ Pro W3" charset="0"/>
        </a:defRPr>
      </a:lvl1pPr>
      <a:lvl2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2pPr>
      <a:lvl3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3pPr>
      <a:lvl4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4pPr>
      <a:lvl5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ヒラギノ角ゴ Pro W3" pitchFamily="123" charset="-128"/>
          <a:cs typeface="ヒラギノ角ゴ Pro W3" charset="0"/>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ヒラギノ角ゴ Pro W3" pitchFamily="123" charset="-128"/>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ヒラギノ角ゴ Pro W3" pitchFamily="123" charset="-128"/>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ヒラギノ角ゴ Pro W3" pitchFamily="123" charset="-128"/>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ヒラギノ角ゴ Pro W3" pitchFamily="123" charset="-128"/>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0"/>
            <a:ext cx="9144000" cy="6858000"/>
            <a:chOff x="0" y="0"/>
            <a:chExt cx="12192000" cy="6858000"/>
          </a:xfrm>
        </p:grpSpPr>
        <p:sp>
          <p:nvSpPr>
            <p:cNvPr id="7" name="Rectangle 6"/>
            <p:cNvSpPr/>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2" name="Freeform 5"/>
            <p:cNvSpPr>
              <a:spLocks/>
            </p:cNvSpPr>
            <p:nvPr/>
          </p:nvSpPr>
          <p:spPr bwMode="gray">
            <a:xfrm rot="-589932">
              <a:off x="8490951" y="1797517"/>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sp>
          <p:nvSpPr>
            <p:cNvPr id="1053" name="Freeform 5"/>
            <p:cNvSpPr>
              <a:spLocks/>
            </p:cNvSpPr>
            <p:nvPr/>
          </p:nvSpPr>
          <p:spPr bwMode="gray">
            <a:xfrm>
              <a:off x="459506" y="1866405"/>
              <a:ext cx="11277600" cy="4533900"/>
            </a:xfrm>
            <a:custGeom>
              <a:avLst/>
              <a:gdLst>
                <a:gd name="T0" fmla="*/ 0 w 7104"/>
                <a:gd name="T1" fmla="*/ 0 h 2856"/>
                <a:gd name="T2" fmla="*/ 0 w 7104"/>
                <a:gd name="T3" fmla="*/ 2147483647 h 2856"/>
                <a:gd name="T4" fmla="*/ 2147483647 w 7104"/>
                <a:gd name="T5" fmla="*/ 2147483647 h 2856"/>
                <a:gd name="T6" fmla="*/ 2147483647 w 7104"/>
                <a:gd name="T7" fmla="*/ 2147483647 h 2856"/>
                <a:gd name="T8" fmla="*/ 2147483647 w 7104"/>
                <a:gd name="T9" fmla="*/ 2147483647 h 2856"/>
                <a:gd name="T10" fmla="*/ 2147483647 w 7104"/>
                <a:gd name="T11" fmla="*/ 2147483647 h 2856"/>
                <a:gd name="T12" fmla="*/ 2147483647 w 7104"/>
                <a:gd name="T13" fmla="*/ 2147483647 h 2856"/>
                <a:gd name="T14" fmla="*/ 2147483647 w 7104"/>
                <a:gd name="T15" fmla="*/ 2147483647 h 2856"/>
                <a:gd name="T16" fmla="*/ 2147483647 w 7104"/>
                <a:gd name="T17" fmla="*/ 2147483647 h 2856"/>
                <a:gd name="T18" fmla="*/ 2147483647 w 7104"/>
                <a:gd name="T19" fmla="*/ 2147483647 h 2856"/>
                <a:gd name="T20" fmla="*/ 2147483647 w 7104"/>
                <a:gd name="T21" fmla="*/ 2147483647 h 2856"/>
                <a:gd name="T22" fmla="*/ 2147483647 w 7104"/>
                <a:gd name="T23" fmla="*/ 2147483647 h 2856"/>
                <a:gd name="T24" fmla="*/ 2147483647 w 7104"/>
                <a:gd name="T25" fmla="*/ 2147483647 h 2856"/>
                <a:gd name="T26" fmla="*/ 2147483647 w 7104"/>
                <a:gd name="T27" fmla="*/ 2147483647 h 2856"/>
                <a:gd name="T28" fmla="*/ 2147483647 w 7104"/>
                <a:gd name="T29" fmla="*/ 2147483647 h 2856"/>
                <a:gd name="T30" fmla="*/ 2147483647 w 7104"/>
                <a:gd name="T31" fmla="*/ 2147483647 h 2856"/>
                <a:gd name="T32" fmla="*/ 2147483647 w 7104"/>
                <a:gd name="T33" fmla="*/ 2147483647 h 2856"/>
                <a:gd name="T34" fmla="*/ 2147483647 w 7104"/>
                <a:gd name="T35" fmla="*/ 2147483647 h 2856"/>
                <a:gd name="T36" fmla="*/ 2147483647 w 7104"/>
                <a:gd name="T37" fmla="*/ 2147483647 h 2856"/>
                <a:gd name="T38" fmla="*/ 2147483647 w 7104"/>
                <a:gd name="T39" fmla="*/ 2147483647 h 2856"/>
                <a:gd name="T40" fmla="*/ 2147483647 w 7104"/>
                <a:gd name="T41" fmla="*/ 2147483647 h 2856"/>
                <a:gd name="T42" fmla="*/ 2147483647 w 7104"/>
                <a:gd name="T43" fmla="*/ 2147483647 h 2856"/>
                <a:gd name="T44" fmla="*/ 2147483647 w 7104"/>
                <a:gd name="T45" fmla="*/ 2147483647 h 2856"/>
                <a:gd name="T46" fmla="*/ 2147483647 w 7104"/>
                <a:gd name="T47" fmla="*/ 2147483647 h 2856"/>
                <a:gd name="T48" fmla="*/ 2147483647 w 7104"/>
                <a:gd name="T49" fmla="*/ 2147483647 h 2856"/>
                <a:gd name="T50" fmla="*/ 2147483647 w 7104"/>
                <a:gd name="T51" fmla="*/ 2147483647 h 2856"/>
                <a:gd name="T52" fmla="*/ 2147483647 w 7104"/>
                <a:gd name="T53" fmla="*/ 2147483647 h 2856"/>
                <a:gd name="T54" fmla="*/ 2147483647 w 7104"/>
                <a:gd name="T55" fmla="*/ 2147483647 h 2856"/>
                <a:gd name="T56" fmla="*/ 2147483647 w 7104"/>
                <a:gd name="T57" fmla="*/ 2147483647 h 2856"/>
                <a:gd name="T58" fmla="*/ 2147483647 w 7104"/>
                <a:gd name="T59" fmla="*/ 2147483647 h 2856"/>
                <a:gd name="T60" fmla="*/ 2147483647 w 7104"/>
                <a:gd name="T61" fmla="*/ 2147483647 h 2856"/>
                <a:gd name="T62" fmla="*/ 2147483647 w 7104"/>
                <a:gd name="T63" fmla="*/ 2147483647 h 2856"/>
                <a:gd name="T64" fmla="*/ 2147483647 w 7104"/>
                <a:gd name="T65" fmla="*/ 2147483647 h 2856"/>
                <a:gd name="T66" fmla="*/ 2147483647 w 7104"/>
                <a:gd name="T67" fmla="*/ 2147483647 h 2856"/>
                <a:gd name="T68" fmla="*/ 2147483647 w 7104"/>
                <a:gd name="T69" fmla="*/ 2147483647 h 2856"/>
                <a:gd name="T70" fmla="*/ 2147483647 w 7104"/>
                <a:gd name="T71" fmla="*/ 2147483647 h 2856"/>
                <a:gd name="T72" fmla="*/ 2147483647 w 7104"/>
                <a:gd name="T73" fmla="*/ 2147483647 h 2856"/>
                <a:gd name="T74" fmla="*/ 2147483647 w 7104"/>
                <a:gd name="T75" fmla="*/ 2147483647 h 2856"/>
                <a:gd name="T76" fmla="*/ 2147483647 w 7104"/>
                <a:gd name="T77" fmla="*/ 2147483647 h 2856"/>
                <a:gd name="T78" fmla="*/ 2147483647 w 7104"/>
                <a:gd name="T79" fmla="*/ 2147483647 h 2856"/>
                <a:gd name="T80" fmla="*/ 2147483647 w 7104"/>
                <a:gd name="T81" fmla="*/ 2147483647 h 2856"/>
                <a:gd name="T82" fmla="*/ 2147483647 w 7104"/>
                <a:gd name="T83" fmla="*/ 2147483647 h 2856"/>
                <a:gd name="T84" fmla="*/ 2147483647 w 7104"/>
                <a:gd name="T85" fmla="*/ 2147483647 h 2856"/>
                <a:gd name="T86" fmla="*/ 2147483647 w 7104"/>
                <a:gd name="T87" fmla="*/ 2147483647 h 2856"/>
                <a:gd name="T88" fmla="*/ 2147483647 w 7104"/>
                <a:gd name="T89" fmla="*/ 2147483647 h 2856"/>
                <a:gd name="T90" fmla="*/ 2147483647 w 7104"/>
                <a:gd name="T91" fmla="*/ 2147483647 h 2856"/>
                <a:gd name="T92" fmla="*/ 2147483647 w 7104"/>
                <a:gd name="T93" fmla="*/ 2147483647 h 2856"/>
                <a:gd name="T94" fmla="*/ 2147483647 w 7104"/>
                <a:gd name="T95" fmla="*/ 2147483647 h 2856"/>
                <a:gd name="T96" fmla="*/ 2147483647 w 7104"/>
                <a:gd name="T97" fmla="*/ 2147483647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sp>
          <p:nvSpPr>
            <p:cNvPr id="1054"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en-US" smtClean="0">
                <a:solidFill>
                  <a:prstClr val="black"/>
                </a:solidFill>
                <a:latin typeface="Century Gothic" pitchFamily="34" charset="0"/>
                <a:ea typeface="ヒラギノ角ゴ Pro W3" pitchFamily="124" charset="-128"/>
              </a:endParaRPr>
            </a:p>
          </p:txBody>
        </p:sp>
      </p:grpSp>
      <p:sp>
        <p:nvSpPr>
          <p:cNvPr id="1027" name="Title Placeholder 1"/>
          <p:cNvSpPr>
            <a:spLocks noGrp="1"/>
          </p:cNvSpPr>
          <p:nvPr>
            <p:ph type="title"/>
          </p:nvPr>
        </p:nvSpPr>
        <p:spPr bwMode="gray">
          <a:xfrm>
            <a:off x="866775" y="973369"/>
            <a:ext cx="657106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866775" y="2603500"/>
            <a:ext cx="657106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990285" y="6391275"/>
            <a:ext cx="742950" cy="3048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a:solidFill>
                  <a:schemeClr val="accent1"/>
                </a:solidFill>
              </a:defRPr>
            </a:lvl1pPr>
          </a:lstStyle>
          <a:p>
            <a:pPr defTabSz="457200">
              <a:defRPr/>
            </a:pPr>
            <a:fld id="{D307298C-9018-451C-BE78-F7FD7B311EB1}" type="datetimeFigureOut">
              <a:rPr lang="en-US" altLang="en-US">
                <a:solidFill>
                  <a:srgbClr val="B31166"/>
                </a:solidFill>
                <a:latin typeface="Century Gothic" pitchFamily="34" charset="0"/>
                <a:ea typeface="ヒラギノ角ゴ Pro W3" pitchFamily="124" charset="-128"/>
              </a:rPr>
              <a:pPr defTabSz="457200">
                <a:defRPr/>
              </a:pPr>
              <a:t>2/4/2015</a:t>
            </a:fld>
            <a:endParaRPr lang="en-US" altLang="en-US">
              <a:solidFill>
                <a:srgbClr val="B31166"/>
              </a:solidFill>
              <a:latin typeface="Century Gothic" pitchFamily="34" charset="0"/>
              <a:ea typeface="ヒラギノ角ゴ Pro W3" pitchFamily="124" charset="-128"/>
            </a:endParaRPr>
          </a:p>
        </p:txBody>
      </p:sp>
      <p:sp>
        <p:nvSpPr>
          <p:cNvPr id="5" name="Footer Placeholder 4"/>
          <p:cNvSpPr>
            <a:spLocks noGrp="1"/>
          </p:cNvSpPr>
          <p:nvPr>
            <p:ph type="ftr" sz="quarter" idx="3"/>
          </p:nvPr>
        </p:nvSpPr>
        <p:spPr>
          <a:xfrm>
            <a:off x="420291" y="6391275"/>
            <a:ext cx="2895600" cy="304800"/>
          </a:xfrm>
          <a:prstGeom prst="rect">
            <a:avLst/>
          </a:prstGeom>
        </p:spPr>
        <p:txBody>
          <a:bodyPr vert="horz" lIns="91440" tIns="45720" rIns="91440" bIns="45720" rtlCol="0" anchor="ctr"/>
          <a:lstStyle>
            <a:lvl1pPr algn="l" eaLnBrk="1" fontAlgn="auto" hangingPunct="1">
              <a:spcBef>
                <a:spcPts val="0"/>
              </a:spcBef>
              <a:spcAft>
                <a:spcPts val="0"/>
              </a:spcAft>
              <a:defRPr sz="1000" b="1" i="0">
                <a:solidFill>
                  <a:schemeClr val="accent1"/>
                </a:solidFill>
                <a:latin typeface="+mn-lt"/>
                <a:ea typeface="+mn-ea"/>
                <a:cs typeface="+mn-cs"/>
              </a:defRPr>
            </a:lvl1pPr>
          </a:lstStyle>
          <a:p>
            <a:pPr defTabSz="457200">
              <a:defRPr/>
            </a:pPr>
            <a:r>
              <a:rPr lang="en-US">
                <a:solidFill>
                  <a:srgbClr val="B31166"/>
                </a:solidFill>
              </a:rPr>
              <a:t>
              </a:t>
            </a:r>
          </a:p>
        </p:txBody>
      </p:sp>
      <p:sp>
        <p:nvSpPr>
          <p:cNvPr id="21" name="Rectangle 20"/>
          <p:cNvSpPr>
            <a:spLocks noChangeArrowheads="1"/>
          </p:cNvSpPr>
          <p:nvPr/>
        </p:nvSpPr>
        <p:spPr bwMode="auto">
          <a:xfrm>
            <a:off x="7828360" y="0"/>
            <a:ext cx="514350" cy="1143000"/>
          </a:xfrm>
          <a:prstGeom prst="rect">
            <a:avLst/>
          </a:prstGeom>
          <a:solidFill>
            <a:schemeClr val="accent1"/>
          </a:solidFill>
          <a:ln>
            <a:noFill/>
          </a:ln>
          <a:effectLst>
            <a:outerShdw blurRad="38100" dist="25400" dir="5400000" rotWithShape="0">
              <a:srgbClr val="808080">
                <a:alpha val="45000"/>
              </a:srgbClr>
            </a:outerShdw>
          </a:effectLst>
          <a:extLst>
            <a:ext uri="{91240B29-F687-4F45-9708-019B960494DF}">
              <a14:hiddenLine xmlns:a14="http://schemas.microsoft.com/office/drawing/2010/main" w="9525" cap="rnd">
                <a:solidFill>
                  <a:srgbClr val="000000"/>
                </a:solidFill>
                <a:miter lim="800000"/>
                <a:headEnd/>
                <a:tailEnd/>
              </a14:hiddenLine>
            </a:ext>
          </a:extLst>
        </p:spPr>
        <p:txBody>
          <a:bodyPr/>
          <a:lstStyle/>
          <a:p>
            <a:pPr defTabSz="457200">
              <a:defRPr/>
            </a:pPr>
            <a:endParaRPr lang="en-US">
              <a:solidFill>
                <a:prstClr val="black"/>
              </a:solidFill>
              <a:latin typeface="Century Gothic" pitchFamily="34" charset="0"/>
              <a:ea typeface="ヒラギノ角ゴ Pro W3" pitchFamily="123" charset="-128"/>
            </a:endParaRPr>
          </a:p>
        </p:txBody>
      </p:sp>
      <p:sp>
        <p:nvSpPr>
          <p:cNvPr id="6" name="Slide Number Placeholder 5"/>
          <p:cNvSpPr>
            <a:spLocks noGrp="1"/>
          </p:cNvSpPr>
          <p:nvPr>
            <p:ph type="sldNum" sz="quarter" idx="4"/>
          </p:nvPr>
        </p:nvSpPr>
        <p:spPr bwMode="gray">
          <a:xfrm>
            <a:off x="7764066" y="295275"/>
            <a:ext cx="62865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smtClean="0">
                <a:solidFill>
                  <a:schemeClr val="bg1"/>
                </a:solidFill>
              </a:defRPr>
            </a:lvl1pPr>
          </a:lstStyle>
          <a:p>
            <a:pPr defTabSz="457200">
              <a:defRPr/>
            </a:pPr>
            <a:fld id="{BE28B22F-CD9B-49A5-9DF8-7E331D5DB0E5}" type="slidenum">
              <a:rPr lang="en-US" altLang="en-US">
                <a:solidFill>
                  <a:prstClr val="white"/>
                </a:solidFill>
                <a:latin typeface="Century Gothic" pitchFamily="34" charset="0"/>
                <a:ea typeface="ヒラギノ角ゴ Pro W3" pitchFamily="124" charset="-128"/>
              </a:rPr>
              <a:pPr defTabSz="457200">
                <a:defRPr/>
              </a:pPr>
              <a:t>‹#›</a:t>
            </a:fld>
            <a:endParaRPr lang="en-US" altLang="en-US">
              <a:solidFill>
                <a:prstClr val="white"/>
              </a:solidFill>
              <a:latin typeface="Century Gothic" pitchFamily="34" charset="0"/>
              <a:ea typeface="ヒラギノ角ゴ Pro W3" pitchFamily="124" charset="-128"/>
            </a:endParaRPr>
          </a:p>
        </p:txBody>
      </p:sp>
      <p:pic>
        <p:nvPicPr>
          <p:cNvPr id="1033" name="Picture 2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34126" y="6110519"/>
            <a:ext cx="249912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9" r:id="rId1"/>
  </p:sldLayoutIdLst>
  <p:timing>
    <p:tnLst>
      <p:par>
        <p:cTn id="1" dur="indefinite" restart="never" nodeType="tmRoot"/>
      </p:par>
    </p:tnLst>
  </p:timing>
  <p:hf sldNum="0" hdr="0" ftr="0" dt="0"/>
  <p:txStyles>
    <p:titleStyle>
      <a:lvl1pPr algn="l" defTabSz="457200" rtl="0" eaLnBrk="0" fontAlgn="base" hangingPunct="0">
        <a:spcBef>
          <a:spcPct val="0"/>
        </a:spcBef>
        <a:spcAft>
          <a:spcPct val="0"/>
        </a:spcAft>
        <a:defRPr sz="3600" kern="1200">
          <a:solidFill>
            <a:schemeClr val="bg2"/>
          </a:solidFill>
          <a:latin typeface="+mj-lt"/>
          <a:ea typeface="ヒラギノ角ゴ Pro W3" pitchFamily="123" charset="-128"/>
          <a:cs typeface="ヒラギノ角ゴ Pro W3" charset="0"/>
        </a:defRPr>
      </a:lvl1pPr>
      <a:lvl2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2pPr>
      <a:lvl3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3pPr>
      <a:lvl4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4pPr>
      <a:lvl5pPr algn="l" defTabSz="457200" rtl="0" eaLnBrk="0" fontAlgn="base" hangingPunct="0">
        <a:spcBef>
          <a:spcPct val="0"/>
        </a:spcBef>
        <a:spcAft>
          <a:spcPct val="0"/>
        </a:spcAft>
        <a:defRPr sz="3600">
          <a:solidFill>
            <a:schemeClr val="bg2"/>
          </a:solidFill>
          <a:latin typeface="Century Gothic" panose="020B0502020202020204" pitchFamily="34" charset="0"/>
          <a:ea typeface="ヒラギノ角ゴ Pro W3" pitchFamily="123" charset="-128"/>
          <a:cs typeface="ヒラギノ角ゴ Pro W3"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ヒラギノ角ゴ Pro W3" pitchFamily="123" charset="-128"/>
          <a:cs typeface="ヒラギノ角ゴ Pro W3" charset="0"/>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ヒラギノ角ゴ Pro W3" pitchFamily="123" charset="-128"/>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ヒラギノ角ゴ Pro W3" pitchFamily="123" charset="-128"/>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ヒラギノ角ゴ Pro W3" pitchFamily="123" charset="-128"/>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ヒラギノ角ゴ Pro W3" pitchFamily="123" charset="-128"/>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8.xml"/></Relationships>
</file>

<file path=ppt/slides/_rels/slide10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01.xml"/><Relationship Id="rId1" Type="http://schemas.openxmlformats.org/officeDocument/2006/relationships/slideLayout" Target="../slideLayouts/slideLayout29.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0.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1.xml"/></Relationships>
</file>

<file path=ppt/slides/_rels/slide10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04.xml"/><Relationship Id="rId1" Type="http://schemas.openxmlformats.org/officeDocument/2006/relationships/slideLayout" Target="../slideLayouts/slideLayout31.xml"/><Relationship Id="rId4" Type="http://schemas.openxmlformats.org/officeDocument/2006/relationships/image" Target="../media/image82.png"/></Relationships>
</file>

<file path=ppt/slides/_rels/slide10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05.xml"/><Relationship Id="rId1" Type="http://schemas.openxmlformats.org/officeDocument/2006/relationships/slideLayout" Target="../slideLayouts/slideLayout32.xml"/></Relationships>
</file>

<file path=ppt/slides/_rels/slide10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06.xml"/><Relationship Id="rId1" Type="http://schemas.openxmlformats.org/officeDocument/2006/relationships/slideLayout" Target="../slideLayouts/slideLayout33.xml"/></Relationships>
</file>

<file path=ppt/slides/_rels/slide10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07.xml"/><Relationship Id="rId1" Type="http://schemas.openxmlformats.org/officeDocument/2006/relationships/slideLayout" Target="../slideLayouts/slideLayout34.xml"/></Relationships>
</file>

<file path=ppt/slides/_rels/slide10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08.xml"/><Relationship Id="rId1" Type="http://schemas.openxmlformats.org/officeDocument/2006/relationships/slideLayout" Target="../slideLayouts/slideLayout35.xml"/></Relationships>
</file>

<file path=ppt/slides/_rels/slide10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09.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1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10.xml"/><Relationship Id="rId1" Type="http://schemas.openxmlformats.org/officeDocument/2006/relationships/slideLayout" Target="../slideLayouts/slideLayout37.xml"/></Relationships>
</file>

<file path=ppt/slides/_rels/slide111.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11.xml"/><Relationship Id="rId1" Type="http://schemas.openxmlformats.org/officeDocument/2006/relationships/slideLayout" Target="../slideLayouts/slideLayout38.xml"/></Relationships>
</file>

<file path=ppt/slides/_rels/slide112.xml.rels><?xml version="1.0" encoding="UTF-8" standalone="yes"?>
<Relationships xmlns="http://schemas.openxmlformats.org/package/2006/relationships"><Relationship Id="rId3" Type="http://schemas.openxmlformats.org/officeDocument/2006/relationships/hyperlink" Target="http://transequality.org/" TargetMode="External"/><Relationship Id="rId2" Type="http://schemas.openxmlformats.org/officeDocument/2006/relationships/notesSlide" Target="../notesSlides/notesSlide112.xml"/><Relationship Id="rId1" Type="http://schemas.openxmlformats.org/officeDocument/2006/relationships/slideLayout" Target="../slideLayouts/slideLayout39.xml"/><Relationship Id="rId6" Type="http://schemas.openxmlformats.org/officeDocument/2006/relationships/image" Target="../media/image90.jpeg"/><Relationship Id="rId5" Type="http://schemas.openxmlformats.org/officeDocument/2006/relationships/hyperlink" Target="http://www.lalgbtcenter.org/transgender_people" TargetMode="External"/><Relationship Id="rId4" Type="http://schemas.openxmlformats.org/officeDocument/2006/relationships/hyperlink" Target="http://transgenderlawcenter.org/" TargetMode="Externa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3.xml"/></Relationships>
</file>

<file path=ppt/slides/_rels/slide114.xml.rels><?xml version="1.0" encoding="UTF-8" standalone="yes"?>
<Relationships xmlns="http://schemas.openxmlformats.org/package/2006/relationships"><Relationship Id="rId3" Type="http://schemas.openxmlformats.org/officeDocument/2006/relationships/hyperlink" Target="http://healthypeople.gov/2020/implement/MapSharingLibrary.aspx" TargetMode="External"/><Relationship Id="rId2" Type="http://schemas.openxmlformats.org/officeDocument/2006/relationships/notesSlide" Target="../notesSlides/notesSlide114.xml"/><Relationship Id="rId1" Type="http://schemas.openxmlformats.org/officeDocument/2006/relationships/slideLayout" Target="../slideLayouts/slideLayout8.xml"/><Relationship Id="rId4" Type="http://schemas.openxmlformats.org/officeDocument/2006/relationships/image" Target="../media/image91.png"/></Relationships>
</file>

<file path=ppt/slides/_rels/slide115.xml.rels><?xml version="1.0" encoding="UTF-8" standalone="yes"?>
<Relationships xmlns="http://schemas.openxmlformats.org/package/2006/relationships"><Relationship Id="rId3" Type="http://schemas.openxmlformats.org/officeDocument/2006/relationships/hyperlink" Target="http://www.2015healthyagingsummit.org/" TargetMode="External"/><Relationship Id="rId7" Type="http://schemas.openxmlformats.org/officeDocument/2006/relationships/image" Target="../media/image95.png"/><Relationship Id="rId2" Type="http://schemas.openxmlformats.org/officeDocument/2006/relationships/notesSlide" Target="../notesSlides/notesSlide115.xml"/><Relationship Id="rId1" Type="http://schemas.openxmlformats.org/officeDocument/2006/relationships/slideLayout" Target="../slideLayouts/slideLayout43.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11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16.xml"/><Relationship Id="rId1" Type="http://schemas.openxmlformats.org/officeDocument/2006/relationships/slideLayout" Target="../slideLayouts/slideLayout9.xml"/></Relationships>
</file>

<file path=ppt/slides/_rels/slide1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7.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3" Type="http://schemas.openxmlformats.org/officeDocument/2006/relationships/image" Target="../media/image97.jpeg"/><Relationship Id="rId7" Type="http://schemas.openxmlformats.org/officeDocument/2006/relationships/image" Target="../media/image15.jpeg"/><Relationship Id="rId2" Type="http://schemas.openxmlformats.org/officeDocument/2006/relationships/notesSlide" Target="../notesSlides/notesSlide118.xml"/><Relationship Id="rId1" Type="http://schemas.openxmlformats.org/officeDocument/2006/relationships/slideLayout" Target="../slideLayouts/slideLayout8.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80.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80.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0.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80.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86.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8.xml"/><Relationship Id="rId1" Type="http://schemas.openxmlformats.org/officeDocument/2006/relationships/slideLayout" Target="../slideLayouts/slideLayout93.xml"/><Relationship Id="rId4" Type="http://schemas.openxmlformats.org/officeDocument/2006/relationships/chart" Target="../charts/chart5.xml"/></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9.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0.xml"/><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1.xml"/><Relationship Id="rId1" Type="http://schemas.openxmlformats.org/officeDocument/2006/relationships/slideLayout" Target="../slideLayouts/slideLayout93.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3.xml"/><Relationship Id="rId1" Type="http://schemas.openxmlformats.org/officeDocument/2006/relationships/slideLayout" Target="../slideLayouts/slideLayout10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86.xml"/></Relationships>
</file>

<file path=ppt/slides/_rels/slide3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5.xml"/><Relationship Id="rId1" Type="http://schemas.openxmlformats.org/officeDocument/2006/relationships/slideLayout" Target="../slideLayouts/slideLayout80.xml"/></Relationships>
</file>

<file path=ppt/slides/_rels/slide3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6.xml"/><Relationship Id="rId1" Type="http://schemas.openxmlformats.org/officeDocument/2006/relationships/slideLayout" Target="../slideLayouts/slideLayout80.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86.xml"/></Relationships>
</file>

<file path=ppt/slides/_rels/slide3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8.xml"/><Relationship Id="rId1" Type="http://schemas.openxmlformats.org/officeDocument/2006/relationships/slideLayout" Target="../slideLayouts/slideLayout92.xml"/></Relationships>
</file>

<file path=ppt/slides/_rels/slide3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9.xml"/><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86.xml"/></Relationships>
</file>

<file path=ppt/slides/_rels/slide4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1.xml"/><Relationship Id="rId1" Type="http://schemas.openxmlformats.org/officeDocument/2006/relationships/slideLayout" Target="../slideLayouts/slideLayout109.xml"/></Relationships>
</file>

<file path=ppt/slides/_rels/slide4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2.xml"/><Relationship Id="rId1" Type="http://schemas.openxmlformats.org/officeDocument/2006/relationships/slideLayout" Target="../slideLayouts/slideLayout109.xml"/></Relationships>
</file>

<file path=ppt/slides/_rels/slide4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3.xml"/><Relationship Id="rId1" Type="http://schemas.openxmlformats.org/officeDocument/2006/relationships/slideLayout" Target="../slideLayouts/slideLayout9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hyperlink" Target="http://www.samhsa.gov/lgbt/curricula.aspx" TargetMode="External"/><Relationship Id="rId7"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8.xml"/><Relationship Id="rId6" Type="http://schemas.openxmlformats.org/officeDocument/2006/relationships/hyperlink" Target="http://store.samhsa.gov/product/Affordable-Care-Act-ACA-Enrollment-Assistance-for-LGBT-Communities/PEP14-LGBTACAENROLL" TargetMode="External"/><Relationship Id="rId5" Type="http://schemas.openxmlformats.org/officeDocument/2006/relationships/hyperlink" Target="http://www.nctsn.org/sites/default/files/assets/pdfs/lgbtq_tipsheet_for_professionals.pdf" TargetMode="External"/><Relationship Id="rId4" Type="http://schemas.openxmlformats.org/officeDocument/2006/relationships/hyperlink" Target="http://store.samhsa.gov/shin/content/PEP14-LGBTKIDS/PEP14-LGBTKIDS.pdf"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7.xml"/><Relationship Id="rId1" Type="http://schemas.openxmlformats.org/officeDocument/2006/relationships/slideLayout" Target="../slideLayouts/slideLayout40.xml"/></Relationships>
</file>

<file path=ppt/slides/_rels/slide6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8.xml"/><Relationship Id="rId1" Type="http://schemas.openxmlformats.org/officeDocument/2006/relationships/slideLayout" Target="../slideLayouts/slideLayout40.xml"/><Relationship Id="rId4" Type="http://schemas.openxmlformats.org/officeDocument/2006/relationships/image" Target="../media/image36.png"/></Relationships>
</file>

<file path=ppt/slides/_rels/slide6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9.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0.xml"/><Relationship Id="rId1" Type="http://schemas.openxmlformats.org/officeDocument/2006/relationships/slideLayout" Target="../slideLayouts/slideLayout40.xml"/></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1.xml"/><Relationship Id="rId1" Type="http://schemas.openxmlformats.org/officeDocument/2006/relationships/slideLayout" Target="../slideLayouts/slideLayout40.xml"/></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2.xml"/><Relationship Id="rId1" Type="http://schemas.openxmlformats.org/officeDocument/2006/relationships/slideLayout" Target="../slideLayouts/slideLayout40.xml"/></Relationships>
</file>

<file path=ppt/slides/_rels/slide7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3.xml"/><Relationship Id="rId1" Type="http://schemas.openxmlformats.org/officeDocument/2006/relationships/slideLayout" Target="../slideLayouts/slideLayout40.xml"/></Relationships>
</file>

<file path=ppt/slides/_rels/slide7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4.xml"/><Relationship Id="rId1" Type="http://schemas.openxmlformats.org/officeDocument/2006/relationships/slideLayout" Target="../slideLayouts/slideLayout40.xml"/><Relationship Id="rId4" Type="http://schemas.openxmlformats.org/officeDocument/2006/relationships/image" Target="../media/image36.png"/></Relationships>
</file>

<file path=ppt/slides/_rels/slide7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75.xml"/><Relationship Id="rId1" Type="http://schemas.openxmlformats.org/officeDocument/2006/relationships/slideLayout" Target="../slideLayouts/slideLayout40.xml"/><Relationship Id="rId4" Type="http://schemas.openxmlformats.org/officeDocument/2006/relationships/image" Target="../media/image36.png"/></Relationships>
</file>

<file path=ppt/slides/_rels/slide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6.xml"/><Relationship Id="rId1" Type="http://schemas.openxmlformats.org/officeDocument/2006/relationships/slideLayout" Target="../slideLayouts/slideLayout40.xml"/><Relationship Id="rId6" Type="http://schemas.openxmlformats.org/officeDocument/2006/relationships/image" Target="../media/image36.png"/><Relationship Id="rId5" Type="http://schemas.openxmlformats.org/officeDocument/2006/relationships/image" Target="../media/image40.jpg"/><Relationship Id="rId4" Type="http://schemas.openxmlformats.org/officeDocument/2006/relationships/image" Target="../media/image14.png"/></Relationships>
</file>

<file path=ppt/slides/_rels/slide7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7.xml"/><Relationship Id="rId1" Type="http://schemas.openxmlformats.org/officeDocument/2006/relationships/slideLayout" Target="../slideLayouts/slideLayout40.xml"/><Relationship Id="rId4" Type="http://schemas.openxmlformats.org/officeDocument/2006/relationships/image" Target="../media/image36.png"/></Relationships>
</file>

<file path=ppt/slides/_rels/slide7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8.xml"/><Relationship Id="rId1" Type="http://schemas.openxmlformats.org/officeDocument/2006/relationships/slideLayout" Target="../slideLayouts/slideLayout40.xml"/><Relationship Id="rId4" Type="http://schemas.openxmlformats.org/officeDocument/2006/relationships/image" Target="../media/image42.jpg"/></Relationships>
</file>

<file path=ppt/slides/_rels/slide7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9.xml"/><Relationship Id="rId1" Type="http://schemas.openxmlformats.org/officeDocument/2006/relationships/slideLayout" Target="../slideLayouts/slideLayout40.xml"/><Relationship Id="rId4" Type="http://schemas.openxmlformats.org/officeDocument/2006/relationships/image" Target="../media/image4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0.xml"/><Relationship Id="rId1" Type="http://schemas.openxmlformats.org/officeDocument/2006/relationships/slideLayout" Target="../slideLayouts/slideLayout40.xml"/><Relationship Id="rId4" Type="http://schemas.openxmlformats.org/officeDocument/2006/relationships/image" Target="../media/image44.jpeg"/></Relationships>
</file>

<file path=ppt/slides/_rels/slide8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1.xml"/><Relationship Id="rId1" Type="http://schemas.openxmlformats.org/officeDocument/2006/relationships/slideLayout" Target="../slideLayouts/slideLayout40.xml"/><Relationship Id="rId4" Type="http://schemas.openxmlformats.org/officeDocument/2006/relationships/image" Target="../media/image45.jpeg"/></Relationships>
</file>

<file path=ppt/slides/_rels/slide8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2.xml"/><Relationship Id="rId1" Type="http://schemas.openxmlformats.org/officeDocument/2006/relationships/slideLayout" Target="../slideLayouts/slideLayout40.xml"/><Relationship Id="rId5" Type="http://schemas.openxmlformats.org/officeDocument/2006/relationships/image" Target="../media/image47.png"/><Relationship Id="rId4" Type="http://schemas.openxmlformats.org/officeDocument/2006/relationships/image" Target="../media/image46.png"/></Relationships>
</file>

<file path=ppt/slides/_rels/slide8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51.gif"/><Relationship Id="rId2" Type="http://schemas.openxmlformats.org/officeDocument/2006/relationships/notesSlide" Target="../notesSlides/notesSlide83.xml"/><Relationship Id="rId1" Type="http://schemas.openxmlformats.org/officeDocument/2006/relationships/slideLayout" Target="../slideLayouts/slideLayout40.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jpeg"/></Relationships>
</file>

<file path=ppt/slides/_rels/slide8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4.xml"/><Relationship Id="rId1" Type="http://schemas.openxmlformats.org/officeDocument/2006/relationships/slideLayout" Target="../slideLayouts/slideLayout40.xml"/><Relationship Id="rId4" Type="http://schemas.openxmlformats.org/officeDocument/2006/relationships/image" Target="../media/image52.png"/></Relationships>
</file>

<file path=ppt/slides/_rels/slide8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5.xml"/><Relationship Id="rId1" Type="http://schemas.openxmlformats.org/officeDocument/2006/relationships/slideLayout" Target="../slideLayouts/slideLayout40.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8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36.png"/><Relationship Id="rId7" Type="http://schemas.openxmlformats.org/officeDocument/2006/relationships/image" Target="../media/image59.png"/><Relationship Id="rId2" Type="http://schemas.openxmlformats.org/officeDocument/2006/relationships/notesSlide" Target="../notesSlides/notesSlide86.xml"/><Relationship Id="rId1" Type="http://schemas.openxmlformats.org/officeDocument/2006/relationships/slideLayout" Target="../slideLayouts/slideLayout40.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8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7.xml"/><Relationship Id="rId1" Type="http://schemas.openxmlformats.org/officeDocument/2006/relationships/slideLayout" Target="../slideLayouts/slideLayout40.xml"/><Relationship Id="rId4" Type="http://schemas.openxmlformats.org/officeDocument/2006/relationships/image" Target="../media/image61.png"/></Relationships>
</file>

<file path=ppt/slides/_rels/slide8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62.png"/><Relationship Id="rId7" Type="http://schemas.openxmlformats.org/officeDocument/2006/relationships/image" Target="../media/image65.gif"/><Relationship Id="rId2" Type="http://schemas.openxmlformats.org/officeDocument/2006/relationships/notesSlide" Target="../notesSlides/notesSlide88.xml"/><Relationship Id="rId1" Type="http://schemas.openxmlformats.org/officeDocument/2006/relationships/slideLayout" Target="../slideLayouts/slideLayout41.xml"/><Relationship Id="rId6" Type="http://schemas.openxmlformats.org/officeDocument/2006/relationships/hyperlink" Target="http://mchb.hrsa.gov/whusa13/index.html" TargetMode="External"/><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1.png"/></Relationships>
</file>

<file path=ppt/slides/_rels/slide89.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36.png"/><Relationship Id="rId3" Type="http://schemas.openxmlformats.org/officeDocument/2006/relationships/image" Target="../media/image62.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notesSlide" Target="../notesSlides/notesSlide89.xml"/><Relationship Id="rId1" Type="http://schemas.openxmlformats.org/officeDocument/2006/relationships/slideLayout" Target="../slideLayouts/slideLayout41.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4.png"/><Relationship Id="rId10" Type="http://schemas.openxmlformats.org/officeDocument/2006/relationships/image" Target="../media/image70.png"/><Relationship Id="rId4" Type="http://schemas.openxmlformats.org/officeDocument/2006/relationships/image" Target="../media/image63.png"/><Relationship Id="rId9" Type="http://schemas.openxmlformats.org/officeDocument/2006/relationships/image" Target="../media/image69.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0.xml"/><Relationship Id="rId1" Type="http://schemas.openxmlformats.org/officeDocument/2006/relationships/slideLayout" Target="../slideLayouts/slideLayout40.xml"/><Relationship Id="rId5" Type="http://schemas.openxmlformats.org/officeDocument/2006/relationships/image" Target="../media/image74.png"/><Relationship Id="rId4" Type="http://schemas.openxmlformats.org/officeDocument/2006/relationships/image" Target="../media/image73.jpg"/></Relationships>
</file>

<file path=ppt/slides/_rels/slide9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6.png"/><Relationship Id="rId2" Type="http://schemas.openxmlformats.org/officeDocument/2006/relationships/notesSlide" Target="../notesSlides/notesSlide91.xml"/><Relationship Id="rId1" Type="http://schemas.openxmlformats.org/officeDocument/2006/relationships/slideLayout" Target="../slideLayouts/slideLayout40.xml"/><Relationship Id="rId6" Type="http://schemas.openxmlformats.org/officeDocument/2006/relationships/image" Target="../media/image75.jpg"/><Relationship Id="rId5" Type="http://schemas.openxmlformats.org/officeDocument/2006/relationships/image" Target="../media/image14.png"/><Relationship Id="rId4" Type="http://schemas.openxmlformats.org/officeDocument/2006/relationships/image" Target="../media/image13.png"/></Relationships>
</file>

<file path=ppt/slides/_rels/slide92.xml.rels><?xml version="1.0" encoding="UTF-8" standalone="yes"?>
<Relationships xmlns="http://schemas.openxmlformats.org/package/2006/relationships"><Relationship Id="rId3" Type="http://schemas.openxmlformats.org/officeDocument/2006/relationships/hyperlink" Target="http://www.hrsa.gov/lgbt/" TargetMode="External"/><Relationship Id="rId2" Type="http://schemas.openxmlformats.org/officeDocument/2006/relationships/notesSlide" Target="../notesSlides/notesSlide92.xml"/><Relationship Id="rId1" Type="http://schemas.openxmlformats.org/officeDocument/2006/relationships/slideLayout" Target="../slideLayouts/slideLayout40.xml"/><Relationship Id="rId6" Type="http://schemas.openxmlformats.org/officeDocument/2006/relationships/image" Target="../media/image76.png"/><Relationship Id="rId5" Type="http://schemas.openxmlformats.org/officeDocument/2006/relationships/image" Target="../media/image36.png"/><Relationship Id="rId4" Type="http://schemas.openxmlformats.org/officeDocument/2006/relationships/hyperlink" Target="http://www.hhs.gov/lgbt/"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3.xml"/><Relationship Id="rId1" Type="http://schemas.openxmlformats.org/officeDocument/2006/relationships/slideLayout" Target="../slideLayouts/slideLayout40.xml"/><Relationship Id="rId4" Type="http://schemas.openxmlformats.org/officeDocument/2006/relationships/image" Target="../media/image77.jpg"/></Relationships>
</file>

<file path=ppt/slides/_rels/slide94.xml.rels><?xml version="1.0" encoding="UTF-8" standalone="yes"?>
<Relationships xmlns="http://schemas.openxmlformats.org/package/2006/relationships"><Relationship Id="rId3" Type="http://schemas.openxmlformats.org/officeDocument/2006/relationships/hyperlink" Target="http://www.healthcare.gov/" TargetMode="External"/><Relationship Id="rId2" Type="http://schemas.openxmlformats.org/officeDocument/2006/relationships/notesSlide" Target="../notesSlides/notesSlide94.xml"/><Relationship Id="rId1" Type="http://schemas.openxmlformats.org/officeDocument/2006/relationships/slideLayout" Target="../slideLayouts/slideLayout40.xml"/><Relationship Id="rId5" Type="http://schemas.openxmlformats.org/officeDocument/2006/relationships/image" Target="../media/image78.png"/><Relationship Id="rId4" Type="http://schemas.openxmlformats.org/officeDocument/2006/relationships/image" Target="../media/image36.png"/></Relationships>
</file>

<file path=ppt/slides/_rels/slide9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5.xml"/><Relationship Id="rId1" Type="http://schemas.openxmlformats.org/officeDocument/2006/relationships/slideLayout" Target="../slideLayouts/slideLayout40.xml"/><Relationship Id="rId4" Type="http://schemas.openxmlformats.org/officeDocument/2006/relationships/hyperlink" Target="mailto:slinde@hrsa.gov" TargetMode="External"/></Relationships>
</file>

<file path=ppt/slides/_rels/slide96.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96.xml"/><Relationship Id="rId1" Type="http://schemas.openxmlformats.org/officeDocument/2006/relationships/slideLayout" Target="../slideLayouts/slideLayout25.xml"/></Relationships>
</file>

<file path=ppt/slides/_rels/slide9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97.xml"/><Relationship Id="rId1" Type="http://schemas.openxmlformats.org/officeDocument/2006/relationships/slideLayout" Target="../slideLayouts/slideLayout26.xml"/></Relationships>
</file>

<file path=ppt/slides/_rels/slide9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98.xml"/><Relationship Id="rId1" Type="http://schemas.openxmlformats.org/officeDocument/2006/relationships/slideLayout" Target="../slideLayouts/slideLayout26.xml"/><Relationship Id="rId4" Type="http://schemas.openxmlformats.org/officeDocument/2006/relationships/image" Target="../media/image82.pn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9144000" cy="2286000"/>
          </a:xfrm>
        </p:spPr>
        <p:txBody>
          <a:bodyPr>
            <a:noAutofit/>
          </a:bodyPr>
          <a:lstStyle/>
          <a:p>
            <a:r>
              <a:rPr lang="en-US" sz="2800" dirty="0">
                <a:solidFill>
                  <a:schemeClr val="bg1"/>
                </a:solidFill>
                <a:latin typeface="Arial Black" panose="020B0A04020102020204" pitchFamily="34" charset="0"/>
              </a:rPr>
              <a:t>Healthy People 2020 Progress </a:t>
            </a:r>
            <a:r>
              <a:rPr lang="en-US" sz="2800" dirty="0" smtClean="0">
                <a:solidFill>
                  <a:schemeClr val="bg1"/>
                </a:solidFill>
                <a:latin typeface="Arial Black" panose="020B0A04020102020204" pitchFamily="34" charset="0"/>
              </a:rPr>
              <a:t>Review: </a:t>
            </a:r>
            <a:br>
              <a:rPr lang="en-US" sz="2800" dirty="0" smtClean="0">
                <a:solidFill>
                  <a:schemeClr val="bg1"/>
                </a:solidFill>
                <a:latin typeface="Arial Black" panose="020B0A04020102020204" pitchFamily="34" charset="0"/>
              </a:rPr>
            </a:br>
            <a:r>
              <a:rPr lang="en-US" sz="2800" dirty="0" smtClean="0">
                <a:solidFill>
                  <a:schemeClr val="bg1"/>
                </a:solidFill>
                <a:latin typeface="Arial Black" panose="020B0A04020102020204" pitchFamily="34" charset="0"/>
              </a:rPr>
              <a:t>Social Determinants of Health and</a:t>
            </a:r>
            <a:br>
              <a:rPr lang="en-US" sz="2800" dirty="0" smtClean="0">
                <a:solidFill>
                  <a:schemeClr val="bg1"/>
                </a:solidFill>
                <a:latin typeface="Arial Black" panose="020B0A04020102020204" pitchFamily="34" charset="0"/>
              </a:rPr>
            </a:br>
            <a:r>
              <a:rPr lang="en-US" sz="2800" dirty="0" smtClean="0">
                <a:solidFill>
                  <a:schemeClr val="bg1"/>
                </a:solidFill>
                <a:latin typeface="Arial Black" panose="020B0A04020102020204" pitchFamily="34" charset="0"/>
              </a:rPr>
              <a:t>Lesbian, Gay, Bisexual, and </a:t>
            </a:r>
            <a:br>
              <a:rPr lang="en-US" sz="2800" dirty="0" smtClean="0">
                <a:solidFill>
                  <a:schemeClr val="bg1"/>
                </a:solidFill>
                <a:latin typeface="Arial Black" panose="020B0A04020102020204" pitchFamily="34" charset="0"/>
              </a:rPr>
            </a:br>
            <a:r>
              <a:rPr lang="en-US" sz="2800" dirty="0" smtClean="0">
                <a:solidFill>
                  <a:schemeClr val="bg1"/>
                </a:solidFill>
                <a:latin typeface="Arial Black" panose="020B0A04020102020204" pitchFamily="34" charset="0"/>
              </a:rPr>
              <a:t> Transgender Health</a:t>
            </a:r>
            <a:r>
              <a:rPr lang="en-US" sz="2000" dirty="0">
                <a:solidFill>
                  <a:schemeClr val="bg1"/>
                </a:solidFill>
              </a:rPr>
              <a:t/>
            </a:r>
            <a:br>
              <a:rPr lang="en-US" sz="2000" dirty="0">
                <a:solidFill>
                  <a:schemeClr val="bg1"/>
                </a:solidFill>
              </a:rPr>
            </a:br>
            <a:endParaRPr lang="en-US" sz="2800" dirty="0">
              <a:solidFill>
                <a:schemeClr val="bg1"/>
              </a:solidFill>
            </a:endParaRPr>
          </a:p>
        </p:txBody>
      </p:sp>
      <p:sp>
        <p:nvSpPr>
          <p:cNvPr id="3" name="TextBox 2"/>
          <p:cNvSpPr txBox="1"/>
          <p:nvPr/>
        </p:nvSpPr>
        <p:spPr>
          <a:xfrm>
            <a:off x="3124200" y="6172200"/>
            <a:ext cx="2895600" cy="369332"/>
          </a:xfrm>
          <a:prstGeom prst="rect">
            <a:avLst/>
          </a:prstGeom>
          <a:noFill/>
        </p:spPr>
        <p:txBody>
          <a:bodyPr wrap="square" rtlCol="0">
            <a:spAutoFit/>
          </a:bodyPr>
          <a:lstStyle/>
          <a:p>
            <a:pPr algn="ctr"/>
            <a:r>
              <a:rPr lang="en-US" b="1" dirty="0" smtClean="0">
                <a:solidFill>
                  <a:schemeClr val="tx2"/>
                </a:solidFill>
              </a:rPr>
              <a:t>February 5, 2015</a:t>
            </a:r>
            <a:endParaRPr lang="en-US" b="1" dirty="0">
              <a:solidFill>
                <a:schemeClr val="tx2"/>
              </a:solidFill>
            </a:endParaRPr>
          </a:p>
        </p:txBody>
      </p:sp>
    </p:spTree>
    <p:extLst>
      <p:ext uri="{BB962C8B-B14F-4D97-AF65-F5344CB8AC3E}">
        <p14:creationId xmlns:p14="http://schemas.microsoft.com/office/powerpoint/2010/main" val="2143038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470648" cy="1066800"/>
          </a:xfrm>
        </p:spPr>
        <p:txBody>
          <a:bodyPr/>
          <a:lstStyle/>
          <a:p>
            <a:r>
              <a:rPr lang="en-US" sz="2400" dirty="0" smtClean="0"/>
              <a:t>HHS initiatives that address disparities, health equity, and cultural competence </a:t>
            </a:r>
            <a:endParaRPr lang="en-US" sz="2400" dirty="0"/>
          </a:p>
        </p:txBody>
      </p:sp>
      <p:sp>
        <p:nvSpPr>
          <p:cNvPr id="3" name="Content Placeholder 2"/>
          <p:cNvSpPr>
            <a:spLocks noGrp="1"/>
          </p:cNvSpPr>
          <p:nvPr>
            <p:ph idx="1"/>
          </p:nvPr>
        </p:nvSpPr>
        <p:spPr>
          <a:xfrm>
            <a:off x="1447800" y="1447800"/>
            <a:ext cx="4572000" cy="4672584"/>
          </a:xfrm>
        </p:spPr>
        <p:txBody>
          <a:bodyPr/>
          <a:lstStyle/>
          <a:p>
            <a:pPr>
              <a:buFont typeface="Wingdings" pitchFamily="2" charset="2"/>
              <a:buChar char="§"/>
            </a:pPr>
            <a:r>
              <a:rPr lang="en-US" dirty="0" smtClean="0"/>
              <a:t>Healthy People 2020 </a:t>
            </a:r>
          </a:p>
          <a:p>
            <a:pPr>
              <a:buFont typeface="Wingdings" pitchFamily="2" charset="2"/>
              <a:buChar char="§"/>
            </a:pPr>
            <a:r>
              <a:rPr lang="en-US" dirty="0" smtClean="0"/>
              <a:t>National Partnership for Action to End Health Disparities </a:t>
            </a:r>
          </a:p>
          <a:p>
            <a:pPr>
              <a:buFont typeface="Wingdings" pitchFamily="2" charset="2"/>
              <a:buChar char="§"/>
            </a:pPr>
            <a:r>
              <a:rPr lang="en-US" dirty="0" smtClean="0"/>
              <a:t>National Prevention Strategy </a:t>
            </a:r>
          </a:p>
          <a:p>
            <a:pPr>
              <a:buFont typeface="Wingdings" pitchFamily="2" charset="2"/>
              <a:buChar char="§"/>
            </a:pPr>
            <a:r>
              <a:rPr lang="en-US" dirty="0" smtClean="0"/>
              <a:t>Health, United States</a:t>
            </a:r>
          </a:p>
          <a:p>
            <a:pPr>
              <a:buFont typeface="Wingdings" pitchFamily="2" charset="2"/>
              <a:buChar char="§"/>
            </a:pPr>
            <a:r>
              <a:rPr lang="en-US" dirty="0" smtClean="0"/>
              <a:t>National Healthcare Quality </a:t>
            </a:r>
            <a:r>
              <a:rPr lang="en-US" dirty="0"/>
              <a:t> </a:t>
            </a:r>
            <a:r>
              <a:rPr lang="en-US" dirty="0" smtClean="0"/>
              <a:t>   and Disparities                         Report</a:t>
            </a:r>
            <a:endParaRPr lang="en-US" dirty="0"/>
          </a:p>
        </p:txBody>
      </p:sp>
      <p:pic>
        <p:nvPicPr>
          <p:cNvPr id="2052" name="Picture 4" descr="NPA to End Health Disparities &#10;" title="screen 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9473" y="1524272"/>
            <a:ext cx="1445063"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descr="National Healthcare Quality and Disparities Report" title="screen sho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936" y="4715741"/>
            <a:ext cx="1414823" cy="183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descr="national prevention strategy" title="screen sh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2129" y="4648200"/>
            <a:ext cx="1469073" cy="1899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www.healthypeople.gov" title="screen sh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8186" y="3124200"/>
            <a:ext cx="2170815" cy="1687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Health, United States " title="screen shot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21211" y="4653698"/>
            <a:ext cx="1470325" cy="1899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dirty="0" smtClean="0">
                <a:ea typeface="ヒラギノ角ゴ Pro W3" pitchFamily="124" charset="-128"/>
              </a:rPr>
              <a:t>History of the Los Angeles LGBT Center</a:t>
            </a:r>
          </a:p>
        </p:txBody>
      </p:sp>
      <p:cxnSp>
        <p:nvCxnSpPr>
          <p:cNvPr id="7" name="Straight Connector 6" descr="timeline connector"/>
          <p:cNvCxnSpPr/>
          <p:nvPr/>
        </p:nvCxnSpPr>
        <p:spPr>
          <a:xfrm flipV="1">
            <a:off x="426244" y="3919538"/>
            <a:ext cx="3720704" cy="17462"/>
          </a:xfrm>
          <a:prstGeom prst="line">
            <a:avLst/>
          </a:prstGeom>
          <a:ln w="57150" cmpd="sng">
            <a:solidFill>
              <a:srgbClr val="B31166"/>
            </a:solidFill>
          </a:ln>
        </p:spPr>
        <p:style>
          <a:lnRef idx="1">
            <a:schemeClr val="accent1"/>
          </a:lnRef>
          <a:fillRef idx="0">
            <a:schemeClr val="accent1"/>
          </a:fillRef>
          <a:effectRef idx="0">
            <a:schemeClr val="accent1"/>
          </a:effectRef>
          <a:fontRef idx="minor">
            <a:schemeClr val="tx1"/>
          </a:fontRef>
        </p:style>
      </p:cxnSp>
      <p:sp>
        <p:nvSpPr>
          <p:cNvPr id="19460" name="Rectangle 7"/>
          <p:cNvSpPr>
            <a:spLocks noChangeArrowheads="1"/>
          </p:cNvSpPr>
          <p:nvPr/>
        </p:nvSpPr>
        <p:spPr bwMode="auto">
          <a:xfrm>
            <a:off x="426244" y="2204047"/>
            <a:ext cx="305871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Century Gothic" pitchFamily="34" charset="0"/>
                <a:ea typeface="ヒラギノ角ゴ Pro W3" pitchFamily="124" charset="-128"/>
              </a:defRPr>
            </a:lvl1pPr>
            <a:lvl2pPr marL="742950" indent="-285750">
              <a:spcBef>
                <a:spcPts val="1000"/>
              </a:spcBef>
              <a:buClr>
                <a:schemeClr val="accent1"/>
              </a:buClr>
              <a:buSzPct val="80000"/>
              <a:buFont typeface="Wingdings 3" pitchFamily="18" charset="2"/>
              <a:buChar char=""/>
              <a:defRPr sz="1600">
                <a:solidFill>
                  <a:srgbClr val="404040"/>
                </a:solidFill>
                <a:latin typeface="Century Gothic" pitchFamily="34" charset="0"/>
                <a:ea typeface="ヒラギノ角ゴ Pro W3" pitchFamily="124" charset="-128"/>
              </a:defRPr>
            </a:lvl2pPr>
            <a:lvl3pPr marL="1143000" indent="-228600">
              <a:spcBef>
                <a:spcPts val="1000"/>
              </a:spcBef>
              <a:buClr>
                <a:schemeClr val="accent1"/>
              </a:buClr>
              <a:buSzPct val="80000"/>
              <a:buFont typeface="Wingdings 3" pitchFamily="18" charset="2"/>
              <a:buChar char=""/>
              <a:defRPr sz="1400">
                <a:solidFill>
                  <a:srgbClr val="404040"/>
                </a:solidFill>
                <a:latin typeface="Century Gothic" pitchFamily="34" charset="0"/>
                <a:ea typeface="ヒラギノ角ゴ Pro W3" pitchFamily="124" charset="-128"/>
              </a:defRPr>
            </a:lvl3pPr>
            <a:lvl4pPr marL="16002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4pPr>
            <a:lvl5pPr marL="20574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9pPr>
          </a:lstStyle>
          <a:p>
            <a:pPr defTabSz="457200">
              <a:spcBef>
                <a:spcPct val="0"/>
              </a:spcBef>
              <a:buClrTx/>
              <a:buSzTx/>
              <a:buFontTx/>
              <a:buNone/>
            </a:pPr>
            <a:r>
              <a:rPr lang="en-US" altLang="en-US" dirty="0" smtClean="0">
                <a:solidFill>
                  <a:srgbClr val="B31166"/>
                </a:solidFill>
              </a:rPr>
              <a:t>2009 </a:t>
            </a:r>
            <a:r>
              <a:rPr lang="en-US" altLang="en-US" dirty="0" smtClean="0">
                <a:solidFill>
                  <a:prstClr val="black"/>
                </a:solidFill>
              </a:rPr>
              <a:t>Became a Federally Qualified Health Center (FQHC) Look-Alike</a:t>
            </a:r>
          </a:p>
        </p:txBody>
      </p:sp>
      <p:sp>
        <p:nvSpPr>
          <p:cNvPr id="19461" name="Rectangle 8"/>
          <p:cNvSpPr>
            <a:spLocks noChangeArrowheads="1"/>
          </p:cNvSpPr>
          <p:nvPr/>
        </p:nvSpPr>
        <p:spPr bwMode="auto">
          <a:xfrm>
            <a:off x="1819702" y="5691796"/>
            <a:ext cx="233213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itchFamily="18" charset="2"/>
              <a:buChar char=""/>
              <a:defRPr>
                <a:solidFill>
                  <a:srgbClr val="404040"/>
                </a:solidFill>
                <a:latin typeface="Century Gothic" pitchFamily="34" charset="0"/>
                <a:ea typeface="ヒラギノ角ゴ Pro W3" pitchFamily="124" charset="-128"/>
              </a:defRPr>
            </a:lvl1pPr>
            <a:lvl2pPr marL="742950" indent="-285750">
              <a:spcBef>
                <a:spcPts val="1000"/>
              </a:spcBef>
              <a:buClr>
                <a:schemeClr val="accent1"/>
              </a:buClr>
              <a:buSzPct val="80000"/>
              <a:buFont typeface="Wingdings 3" pitchFamily="18" charset="2"/>
              <a:buChar char=""/>
              <a:defRPr sz="1600">
                <a:solidFill>
                  <a:srgbClr val="404040"/>
                </a:solidFill>
                <a:latin typeface="Century Gothic" pitchFamily="34" charset="0"/>
                <a:ea typeface="ヒラギノ角ゴ Pro W3" pitchFamily="124" charset="-128"/>
              </a:defRPr>
            </a:lvl2pPr>
            <a:lvl3pPr marL="1143000" indent="-228600">
              <a:spcBef>
                <a:spcPts val="1000"/>
              </a:spcBef>
              <a:buClr>
                <a:schemeClr val="accent1"/>
              </a:buClr>
              <a:buSzPct val="80000"/>
              <a:buFont typeface="Wingdings 3" pitchFamily="18" charset="2"/>
              <a:buChar char=""/>
              <a:defRPr sz="1400">
                <a:solidFill>
                  <a:srgbClr val="404040"/>
                </a:solidFill>
                <a:latin typeface="Century Gothic" pitchFamily="34" charset="0"/>
                <a:ea typeface="ヒラギノ角ゴ Pro W3" pitchFamily="124" charset="-128"/>
              </a:defRPr>
            </a:lvl3pPr>
            <a:lvl4pPr marL="16002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4pPr>
            <a:lvl5pPr marL="20574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9pPr>
          </a:lstStyle>
          <a:p>
            <a:pPr defTabSz="457200">
              <a:spcBef>
                <a:spcPct val="0"/>
              </a:spcBef>
              <a:buClrTx/>
              <a:buSzTx/>
              <a:buFontTx/>
              <a:buNone/>
            </a:pPr>
            <a:r>
              <a:rPr lang="en-US" altLang="en-US" dirty="0" smtClean="0">
                <a:solidFill>
                  <a:srgbClr val="B31166"/>
                </a:solidFill>
              </a:rPr>
              <a:t>2013 </a:t>
            </a:r>
            <a:r>
              <a:rPr lang="en-US" altLang="en-US" dirty="0" smtClean="0">
                <a:solidFill>
                  <a:prstClr val="black"/>
                </a:solidFill>
              </a:rPr>
              <a:t>Obtained full FQHC status and 330 grant</a:t>
            </a:r>
          </a:p>
        </p:txBody>
      </p:sp>
      <p:sp>
        <p:nvSpPr>
          <p:cNvPr id="19462" name="Rectangle 9"/>
          <p:cNvSpPr>
            <a:spLocks noChangeArrowheads="1"/>
          </p:cNvSpPr>
          <p:nvPr/>
        </p:nvSpPr>
        <p:spPr bwMode="auto">
          <a:xfrm>
            <a:off x="4229231" y="4953132"/>
            <a:ext cx="47208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Century Gothic" pitchFamily="34" charset="0"/>
                <a:ea typeface="ヒラギノ角ゴ Pro W3" pitchFamily="124" charset="-128"/>
              </a:defRPr>
            </a:lvl1pPr>
            <a:lvl2pPr marL="742950" indent="-285750">
              <a:spcBef>
                <a:spcPts val="1000"/>
              </a:spcBef>
              <a:buClr>
                <a:schemeClr val="accent1"/>
              </a:buClr>
              <a:buSzPct val="80000"/>
              <a:buFont typeface="Wingdings 3" pitchFamily="18" charset="2"/>
              <a:buChar char=""/>
              <a:defRPr sz="1600">
                <a:solidFill>
                  <a:srgbClr val="404040"/>
                </a:solidFill>
                <a:latin typeface="Century Gothic" pitchFamily="34" charset="0"/>
                <a:ea typeface="ヒラギノ角ゴ Pro W3" pitchFamily="124" charset="-128"/>
              </a:defRPr>
            </a:lvl2pPr>
            <a:lvl3pPr marL="1143000" indent="-228600">
              <a:spcBef>
                <a:spcPts val="1000"/>
              </a:spcBef>
              <a:buClr>
                <a:schemeClr val="accent1"/>
              </a:buClr>
              <a:buSzPct val="80000"/>
              <a:buFont typeface="Wingdings 3" pitchFamily="18" charset="2"/>
              <a:buChar char=""/>
              <a:defRPr sz="1400">
                <a:solidFill>
                  <a:srgbClr val="404040"/>
                </a:solidFill>
                <a:latin typeface="Century Gothic" pitchFamily="34" charset="0"/>
                <a:ea typeface="ヒラギノ角ゴ Pro W3" pitchFamily="124" charset="-128"/>
              </a:defRPr>
            </a:lvl3pPr>
            <a:lvl4pPr marL="16002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4pPr>
            <a:lvl5pPr marL="20574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9pPr>
          </a:lstStyle>
          <a:p>
            <a:pPr defTabSz="457200">
              <a:spcBef>
                <a:spcPct val="0"/>
              </a:spcBef>
              <a:buClrTx/>
              <a:buSzTx/>
              <a:buFontTx/>
              <a:buNone/>
            </a:pPr>
            <a:r>
              <a:rPr lang="en-US" altLang="en-US" dirty="0" smtClean="0">
                <a:solidFill>
                  <a:prstClr val="black"/>
                </a:solidFill>
              </a:rPr>
              <a:t>-Provide 50 beds of emergency, transitional- and independent-living housing for at-risk youth</a:t>
            </a:r>
          </a:p>
          <a:p>
            <a:pPr defTabSz="457200">
              <a:spcBef>
                <a:spcPct val="0"/>
              </a:spcBef>
              <a:buClrTx/>
              <a:buSzTx/>
              <a:buFontTx/>
              <a:buNone/>
            </a:pPr>
            <a:endParaRPr lang="en-US" altLang="en-US" dirty="0" smtClean="0">
              <a:solidFill>
                <a:prstClr val="black"/>
              </a:solidFill>
            </a:endParaRPr>
          </a:p>
        </p:txBody>
      </p:sp>
      <p:sp>
        <p:nvSpPr>
          <p:cNvPr id="19463" name="Rectangle 10"/>
          <p:cNvSpPr>
            <a:spLocks noChangeArrowheads="1"/>
          </p:cNvSpPr>
          <p:nvPr/>
        </p:nvSpPr>
        <p:spPr bwMode="auto">
          <a:xfrm>
            <a:off x="4229231" y="2342546"/>
            <a:ext cx="49327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Century Gothic" pitchFamily="34" charset="0"/>
                <a:ea typeface="ヒラギノ角ゴ Pro W3" pitchFamily="124" charset="-128"/>
              </a:defRPr>
            </a:lvl1pPr>
            <a:lvl2pPr marL="742950" indent="-285750">
              <a:spcBef>
                <a:spcPts val="1000"/>
              </a:spcBef>
              <a:buClr>
                <a:schemeClr val="accent1"/>
              </a:buClr>
              <a:buSzPct val="80000"/>
              <a:buFont typeface="Wingdings 3" pitchFamily="18" charset="2"/>
              <a:buChar char=""/>
              <a:defRPr sz="1600">
                <a:solidFill>
                  <a:srgbClr val="404040"/>
                </a:solidFill>
                <a:latin typeface="Century Gothic" pitchFamily="34" charset="0"/>
                <a:ea typeface="ヒラギノ角ゴ Pro W3" pitchFamily="124" charset="-128"/>
              </a:defRPr>
            </a:lvl2pPr>
            <a:lvl3pPr marL="1143000" indent="-228600">
              <a:spcBef>
                <a:spcPts val="1000"/>
              </a:spcBef>
              <a:buClr>
                <a:schemeClr val="accent1"/>
              </a:buClr>
              <a:buSzPct val="80000"/>
              <a:buFont typeface="Wingdings 3" pitchFamily="18" charset="2"/>
              <a:buChar char=""/>
              <a:defRPr sz="1400">
                <a:solidFill>
                  <a:srgbClr val="404040"/>
                </a:solidFill>
                <a:latin typeface="Century Gothic" pitchFamily="34" charset="0"/>
                <a:ea typeface="ヒラギノ角ゴ Pro W3" pitchFamily="124" charset="-128"/>
              </a:defRPr>
            </a:lvl3pPr>
            <a:lvl4pPr marL="16002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4pPr>
            <a:lvl5pPr marL="20574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9pPr>
          </a:lstStyle>
          <a:p>
            <a:pPr defTabSz="457200">
              <a:spcBef>
                <a:spcPct val="0"/>
              </a:spcBef>
              <a:buClrTx/>
              <a:buSzTx/>
              <a:buFontTx/>
              <a:buNone/>
            </a:pPr>
            <a:r>
              <a:rPr lang="en-US" altLang="en-US" dirty="0" smtClean="0">
                <a:solidFill>
                  <a:prstClr val="black"/>
                </a:solidFill>
              </a:rPr>
              <a:t>-Employ 450 staff and have more than 3,000 volunteers </a:t>
            </a:r>
          </a:p>
        </p:txBody>
      </p:sp>
      <p:sp>
        <p:nvSpPr>
          <p:cNvPr id="19464" name="Rectangle 11"/>
          <p:cNvSpPr>
            <a:spLocks noChangeArrowheads="1"/>
          </p:cNvSpPr>
          <p:nvPr/>
        </p:nvSpPr>
        <p:spPr bwMode="auto">
          <a:xfrm>
            <a:off x="4240117" y="3674844"/>
            <a:ext cx="48065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Century Gothic" pitchFamily="34" charset="0"/>
                <a:ea typeface="ヒラギノ角ゴ Pro W3" pitchFamily="124" charset="-128"/>
              </a:defRPr>
            </a:lvl1pPr>
            <a:lvl2pPr marL="742950" indent="-285750">
              <a:spcBef>
                <a:spcPts val="1000"/>
              </a:spcBef>
              <a:buClr>
                <a:schemeClr val="accent1"/>
              </a:buClr>
              <a:buSzPct val="80000"/>
              <a:buFont typeface="Wingdings 3" pitchFamily="18" charset="2"/>
              <a:buChar char=""/>
              <a:defRPr sz="1600">
                <a:solidFill>
                  <a:srgbClr val="404040"/>
                </a:solidFill>
                <a:latin typeface="Century Gothic" pitchFamily="34" charset="0"/>
                <a:ea typeface="ヒラギノ角ゴ Pro W3" pitchFamily="124" charset="-128"/>
              </a:defRPr>
            </a:lvl2pPr>
            <a:lvl3pPr marL="1143000" indent="-228600">
              <a:spcBef>
                <a:spcPts val="1000"/>
              </a:spcBef>
              <a:buClr>
                <a:schemeClr val="accent1"/>
              </a:buClr>
              <a:buSzPct val="80000"/>
              <a:buFont typeface="Wingdings 3" pitchFamily="18" charset="2"/>
              <a:buChar char=""/>
              <a:defRPr sz="1400">
                <a:solidFill>
                  <a:srgbClr val="404040"/>
                </a:solidFill>
                <a:latin typeface="Century Gothic" pitchFamily="34" charset="0"/>
                <a:ea typeface="ヒラギノ角ゴ Pro W3" pitchFamily="124" charset="-128"/>
              </a:defRPr>
            </a:lvl3pPr>
            <a:lvl4pPr marL="16002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4pPr>
            <a:lvl5pPr marL="20574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9pPr>
          </a:lstStyle>
          <a:p>
            <a:pPr defTabSz="457200">
              <a:spcBef>
                <a:spcPct val="0"/>
              </a:spcBef>
              <a:buClrTx/>
              <a:buSzTx/>
              <a:buFontTx/>
              <a:buNone/>
            </a:pPr>
            <a:r>
              <a:rPr lang="en-US" altLang="en-US" dirty="0" smtClean="0">
                <a:solidFill>
                  <a:prstClr val="black"/>
                </a:solidFill>
              </a:rPr>
              <a:t>-Deliver more than 2,000 sexual health visits each month</a:t>
            </a:r>
          </a:p>
        </p:txBody>
      </p:sp>
      <p:cxnSp>
        <p:nvCxnSpPr>
          <p:cNvPr id="17" name="Straight Connector 16" descr="timeline connector"/>
          <p:cNvCxnSpPr/>
          <p:nvPr/>
        </p:nvCxnSpPr>
        <p:spPr>
          <a:xfrm flipV="1">
            <a:off x="611981" y="3127377"/>
            <a:ext cx="0" cy="78581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descr="timeline connector"/>
          <p:cNvCxnSpPr/>
          <p:nvPr/>
        </p:nvCxnSpPr>
        <p:spPr>
          <a:xfrm>
            <a:off x="3605343" y="3913451"/>
            <a:ext cx="4763" cy="170973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descr="timeline connector"/>
          <p:cNvCxnSpPr/>
          <p:nvPr/>
        </p:nvCxnSpPr>
        <p:spPr>
          <a:xfrm flipH="1" flipV="1">
            <a:off x="4147078" y="2868613"/>
            <a:ext cx="4763" cy="105886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468" name="Rectangle 2"/>
          <p:cNvSpPr>
            <a:spLocks noChangeArrowheads="1"/>
          </p:cNvSpPr>
          <p:nvPr/>
        </p:nvSpPr>
        <p:spPr bwMode="auto">
          <a:xfrm>
            <a:off x="4229101" y="4333781"/>
            <a:ext cx="48065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Century Gothic" pitchFamily="34" charset="0"/>
                <a:ea typeface="ヒラギノ角ゴ Pro W3" pitchFamily="124" charset="-128"/>
              </a:defRPr>
            </a:lvl1pPr>
            <a:lvl2pPr marL="742950" indent="-285750">
              <a:spcBef>
                <a:spcPts val="1000"/>
              </a:spcBef>
              <a:buClr>
                <a:schemeClr val="accent1"/>
              </a:buClr>
              <a:buSzPct val="80000"/>
              <a:buFont typeface="Wingdings 3" pitchFamily="18" charset="2"/>
              <a:buChar char=""/>
              <a:defRPr sz="1600">
                <a:solidFill>
                  <a:srgbClr val="404040"/>
                </a:solidFill>
                <a:latin typeface="Century Gothic" pitchFamily="34" charset="0"/>
                <a:ea typeface="ヒラギノ角ゴ Pro W3" pitchFamily="124" charset="-128"/>
              </a:defRPr>
            </a:lvl2pPr>
            <a:lvl3pPr marL="1143000" indent="-228600">
              <a:spcBef>
                <a:spcPts val="1000"/>
              </a:spcBef>
              <a:buClr>
                <a:schemeClr val="accent1"/>
              </a:buClr>
              <a:buSzPct val="80000"/>
              <a:buFont typeface="Wingdings 3" pitchFamily="18" charset="2"/>
              <a:buChar char=""/>
              <a:defRPr sz="1400">
                <a:solidFill>
                  <a:srgbClr val="404040"/>
                </a:solidFill>
                <a:latin typeface="Century Gothic" pitchFamily="34" charset="0"/>
                <a:ea typeface="ヒラギノ角ゴ Pro W3" pitchFamily="124" charset="-128"/>
              </a:defRPr>
            </a:lvl3pPr>
            <a:lvl4pPr marL="16002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4pPr>
            <a:lvl5pPr marL="20574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9pPr>
          </a:lstStyle>
          <a:p>
            <a:pPr defTabSz="457200">
              <a:spcBef>
                <a:spcPct val="0"/>
              </a:spcBef>
              <a:buClrTx/>
              <a:buSzTx/>
              <a:buFontTx/>
              <a:buNone/>
            </a:pPr>
            <a:r>
              <a:rPr lang="en-US" altLang="en-US" dirty="0" smtClean="0">
                <a:solidFill>
                  <a:prstClr val="black"/>
                </a:solidFill>
              </a:rPr>
              <a:t>-Provide primary care services to more than 4,000 clients</a:t>
            </a:r>
          </a:p>
        </p:txBody>
      </p:sp>
      <p:sp>
        <p:nvSpPr>
          <p:cNvPr id="19469" name="Rectangle 10"/>
          <p:cNvSpPr>
            <a:spLocks noChangeArrowheads="1"/>
          </p:cNvSpPr>
          <p:nvPr/>
        </p:nvSpPr>
        <p:spPr bwMode="auto">
          <a:xfrm>
            <a:off x="3620992" y="2342546"/>
            <a:ext cx="7679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itchFamily="18" charset="2"/>
              <a:buChar char=""/>
              <a:defRPr>
                <a:solidFill>
                  <a:srgbClr val="404040"/>
                </a:solidFill>
                <a:latin typeface="Century Gothic" pitchFamily="34" charset="0"/>
                <a:ea typeface="ヒラギノ角ゴ Pro W3" pitchFamily="124" charset="-128"/>
              </a:defRPr>
            </a:lvl1pPr>
            <a:lvl2pPr marL="742950" indent="-285750">
              <a:spcBef>
                <a:spcPts val="1000"/>
              </a:spcBef>
              <a:buClr>
                <a:schemeClr val="accent1"/>
              </a:buClr>
              <a:buSzPct val="80000"/>
              <a:buFont typeface="Wingdings 3" pitchFamily="18" charset="2"/>
              <a:buChar char=""/>
              <a:defRPr sz="1600">
                <a:solidFill>
                  <a:srgbClr val="404040"/>
                </a:solidFill>
                <a:latin typeface="Century Gothic" pitchFamily="34" charset="0"/>
                <a:ea typeface="ヒラギノ角ゴ Pro W3" pitchFamily="124" charset="-128"/>
              </a:defRPr>
            </a:lvl2pPr>
            <a:lvl3pPr marL="1143000" indent="-228600">
              <a:spcBef>
                <a:spcPts val="1000"/>
              </a:spcBef>
              <a:buClr>
                <a:schemeClr val="accent1"/>
              </a:buClr>
              <a:buSzPct val="80000"/>
              <a:buFont typeface="Wingdings 3" pitchFamily="18" charset="2"/>
              <a:buChar char=""/>
              <a:defRPr sz="1400">
                <a:solidFill>
                  <a:srgbClr val="404040"/>
                </a:solidFill>
                <a:latin typeface="Century Gothic" pitchFamily="34" charset="0"/>
                <a:ea typeface="ヒラギノ角ゴ Pro W3" pitchFamily="124" charset="-128"/>
              </a:defRPr>
            </a:lvl3pPr>
            <a:lvl4pPr marL="16002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4pPr>
            <a:lvl5pPr marL="20574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9pPr>
          </a:lstStyle>
          <a:p>
            <a:pPr defTabSz="457200">
              <a:spcBef>
                <a:spcPct val="0"/>
              </a:spcBef>
              <a:buClrTx/>
              <a:buSzTx/>
              <a:buFontTx/>
              <a:buNone/>
            </a:pPr>
            <a:r>
              <a:rPr lang="en-US" altLang="en-US" dirty="0" smtClean="0">
                <a:solidFill>
                  <a:srgbClr val="B31166"/>
                </a:solidFill>
              </a:rPr>
              <a:t>2015</a:t>
            </a:r>
            <a:endParaRPr lang="en-US" altLang="en-US" dirty="0" smtClean="0">
              <a:solidFill>
                <a:prstClr val="black"/>
              </a:solidFill>
            </a:endParaRPr>
          </a:p>
        </p:txBody>
      </p:sp>
      <p:sp>
        <p:nvSpPr>
          <p:cNvPr id="19470" name="Rectangle 10"/>
          <p:cNvSpPr>
            <a:spLocks noChangeArrowheads="1"/>
          </p:cNvSpPr>
          <p:nvPr/>
        </p:nvSpPr>
        <p:spPr bwMode="auto">
          <a:xfrm>
            <a:off x="4240117" y="2990011"/>
            <a:ext cx="493276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Century Gothic" pitchFamily="34" charset="0"/>
                <a:ea typeface="ヒラギノ角ゴ Pro W3" pitchFamily="124" charset="-128"/>
              </a:defRPr>
            </a:lvl1pPr>
            <a:lvl2pPr marL="742950" indent="-285750">
              <a:spcBef>
                <a:spcPts val="1000"/>
              </a:spcBef>
              <a:buClr>
                <a:schemeClr val="accent1"/>
              </a:buClr>
              <a:buSzPct val="80000"/>
              <a:buFont typeface="Wingdings 3" pitchFamily="18" charset="2"/>
              <a:buChar char=""/>
              <a:defRPr sz="1600">
                <a:solidFill>
                  <a:srgbClr val="404040"/>
                </a:solidFill>
                <a:latin typeface="Century Gothic" pitchFamily="34" charset="0"/>
                <a:ea typeface="ヒラギノ角ゴ Pro W3" pitchFamily="124" charset="-128"/>
              </a:defRPr>
            </a:lvl2pPr>
            <a:lvl3pPr marL="1143000" indent="-228600">
              <a:spcBef>
                <a:spcPts val="1000"/>
              </a:spcBef>
              <a:buClr>
                <a:schemeClr val="accent1"/>
              </a:buClr>
              <a:buSzPct val="80000"/>
              <a:buFont typeface="Wingdings 3" pitchFamily="18" charset="2"/>
              <a:buChar char=""/>
              <a:defRPr sz="1400">
                <a:solidFill>
                  <a:srgbClr val="404040"/>
                </a:solidFill>
                <a:latin typeface="Century Gothic" pitchFamily="34" charset="0"/>
                <a:ea typeface="ヒラギノ角ゴ Pro W3" pitchFamily="124" charset="-128"/>
              </a:defRPr>
            </a:lvl3pPr>
            <a:lvl4pPr marL="16002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4pPr>
            <a:lvl5pPr marL="20574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9pPr>
          </a:lstStyle>
          <a:p>
            <a:pPr defTabSz="457200">
              <a:spcBef>
                <a:spcPct val="0"/>
              </a:spcBef>
              <a:buClrTx/>
              <a:buSzTx/>
              <a:buFontTx/>
              <a:buNone/>
            </a:pPr>
            <a:r>
              <a:rPr lang="en-US" altLang="en-US" dirty="0" smtClean="0">
                <a:solidFill>
                  <a:prstClr val="black"/>
                </a:solidFill>
              </a:rPr>
              <a:t>-Provide approximately 42,000 client encounters each month</a:t>
            </a:r>
          </a:p>
        </p:txBody>
      </p:sp>
      <p:sp>
        <p:nvSpPr>
          <p:cNvPr id="19471" name="Rectangle 1"/>
          <p:cNvSpPr>
            <a:spLocks noChangeArrowheads="1"/>
          </p:cNvSpPr>
          <p:nvPr/>
        </p:nvSpPr>
        <p:spPr bwMode="auto">
          <a:xfrm>
            <a:off x="1084660" y="4286382"/>
            <a:ext cx="24312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Century Gothic" pitchFamily="34" charset="0"/>
                <a:ea typeface="ヒラギノ角ゴ Pro W3" pitchFamily="124" charset="-128"/>
              </a:defRPr>
            </a:lvl1pPr>
            <a:lvl2pPr marL="742950" indent="-285750">
              <a:spcBef>
                <a:spcPts val="1000"/>
              </a:spcBef>
              <a:buClr>
                <a:schemeClr val="accent1"/>
              </a:buClr>
              <a:buSzPct val="80000"/>
              <a:buFont typeface="Wingdings 3" pitchFamily="18" charset="2"/>
              <a:buChar char=""/>
              <a:defRPr sz="1600">
                <a:solidFill>
                  <a:srgbClr val="404040"/>
                </a:solidFill>
                <a:latin typeface="Century Gothic" pitchFamily="34" charset="0"/>
                <a:ea typeface="ヒラギノ角ゴ Pro W3" pitchFamily="124" charset="-128"/>
              </a:defRPr>
            </a:lvl2pPr>
            <a:lvl3pPr marL="1143000" indent="-228600">
              <a:spcBef>
                <a:spcPts val="1000"/>
              </a:spcBef>
              <a:buClr>
                <a:schemeClr val="accent1"/>
              </a:buClr>
              <a:buSzPct val="80000"/>
              <a:buFont typeface="Wingdings 3" pitchFamily="18" charset="2"/>
              <a:buChar char=""/>
              <a:defRPr sz="1400">
                <a:solidFill>
                  <a:srgbClr val="404040"/>
                </a:solidFill>
                <a:latin typeface="Century Gothic" pitchFamily="34" charset="0"/>
                <a:ea typeface="ヒラギノ角ゴ Pro W3" pitchFamily="124" charset="-128"/>
              </a:defRPr>
            </a:lvl3pPr>
            <a:lvl4pPr marL="16002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4pPr>
            <a:lvl5pPr marL="20574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9pPr>
          </a:lstStyle>
          <a:p>
            <a:pPr defTabSz="457200">
              <a:spcBef>
                <a:spcPct val="0"/>
              </a:spcBef>
              <a:buClrTx/>
              <a:buSzTx/>
              <a:buFontTx/>
              <a:buNone/>
            </a:pPr>
            <a:r>
              <a:rPr lang="en-US" altLang="en-US" smtClean="0">
                <a:solidFill>
                  <a:srgbClr val="B31166"/>
                </a:solidFill>
              </a:rPr>
              <a:t>2011 </a:t>
            </a:r>
            <a:r>
              <a:rPr lang="en-US" altLang="en-US" smtClean="0">
                <a:solidFill>
                  <a:prstClr val="black"/>
                </a:solidFill>
              </a:rPr>
              <a:t>Began youth suicide prevention project and LGBT foster care initiative</a:t>
            </a:r>
          </a:p>
        </p:txBody>
      </p:sp>
      <p:cxnSp>
        <p:nvCxnSpPr>
          <p:cNvPr id="16" name="Straight Connector 15" descr="timeline connector"/>
          <p:cNvCxnSpPr/>
          <p:nvPr/>
        </p:nvCxnSpPr>
        <p:spPr>
          <a:xfrm>
            <a:off x="2112169" y="3932238"/>
            <a:ext cx="0" cy="388937"/>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ea typeface="ヒラギノ角ゴ Pro W3" pitchFamily="124" charset="-128"/>
              </a:rPr>
              <a:t>Center Service Departments</a:t>
            </a:r>
          </a:p>
        </p:txBody>
      </p:sp>
      <p:pic>
        <p:nvPicPr>
          <p:cNvPr id="20483" name="Content Placeholder 3" descr="Health block&#10;Social Services and Housing block&#10;Culture and Education block&#10;Leadership and Advocacy block " title="graphic"/>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37125" y="3003550"/>
            <a:ext cx="7606903" cy="2089150"/>
          </a:xfrm>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866774" y="990600"/>
            <a:ext cx="7515225" cy="708025"/>
          </a:xfrm>
        </p:spPr>
        <p:txBody>
          <a:bodyPr/>
          <a:lstStyle/>
          <a:p>
            <a:pPr eaLnBrk="1" hangingPunct="1"/>
            <a:r>
              <a:rPr lang="en-US" altLang="en-US" dirty="0" smtClean="0">
                <a:ea typeface="ヒラギノ角ゴ Pro W3" pitchFamily="124" charset="-128"/>
              </a:rPr>
              <a:t>Transgender Social and       Health Disparities in California</a:t>
            </a:r>
          </a:p>
        </p:txBody>
      </p:sp>
      <p:sp>
        <p:nvSpPr>
          <p:cNvPr id="3" name="Content Placeholder 2"/>
          <p:cNvSpPr>
            <a:spLocks noGrp="1"/>
          </p:cNvSpPr>
          <p:nvPr>
            <p:ph idx="1"/>
          </p:nvPr>
        </p:nvSpPr>
        <p:spPr>
          <a:xfrm>
            <a:off x="866776" y="3625850"/>
            <a:ext cx="6469856" cy="2114550"/>
          </a:xfrm>
        </p:spPr>
        <p:txBody>
          <a:bodyPr rtlCol="0">
            <a:normAutofit fontScale="70000" lnSpcReduction="20000"/>
          </a:bodyPr>
          <a:lstStyle/>
          <a:p>
            <a:pPr eaLnBrk="1" fontAlgn="auto" hangingPunct="1">
              <a:spcAft>
                <a:spcPts val="0"/>
              </a:spcAft>
              <a:buFont typeface="Wingdings 3" charset="2"/>
              <a:buChar char=""/>
              <a:defRPr/>
            </a:pPr>
            <a:r>
              <a:rPr lang="en-US" sz="1900" b="1" dirty="0" smtClean="0">
                <a:solidFill>
                  <a:schemeClr val="tx1">
                    <a:lumMod val="75000"/>
                    <a:lumOff val="25000"/>
                  </a:schemeClr>
                </a:solidFill>
                <a:ea typeface="+mn-ea"/>
                <a:cs typeface="+mn-cs"/>
              </a:rPr>
              <a:t>70%</a:t>
            </a:r>
            <a:r>
              <a:rPr lang="en-US" sz="2000" b="1" dirty="0" smtClean="0">
                <a:solidFill>
                  <a:schemeClr val="tx1">
                    <a:lumMod val="75000"/>
                    <a:lumOff val="25000"/>
                  </a:schemeClr>
                </a:solidFill>
                <a:ea typeface="+mn-ea"/>
                <a:cs typeface="+mn-cs"/>
              </a:rPr>
              <a:t> </a:t>
            </a:r>
            <a:r>
              <a:rPr lang="en-US" dirty="0" smtClean="0">
                <a:solidFill>
                  <a:schemeClr val="tx1">
                    <a:lumMod val="75000"/>
                    <a:lumOff val="25000"/>
                  </a:schemeClr>
                </a:solidFill>
                <a:ea typeface="+mn-ea"/>
                <a:cs typeface="+mn-cs"/>
              </a:rPr>
              <a:t>of </a:t>
            </a:r>
            <a:r>
              <a:rPr lang="en-US" dirty="0">
                <a:solidFill>
                  <a:schemeClr val="tx1">
                    <a:lumMod val="75000"/>
                    <a:lumOff val="25000"/>
                  </a:schemeClr>
                </a:solidFill>
                <a:ea typeface="+mn-ea"/>
                <a:cs typeface="+mn-cs"/>
              </a:rPr>
              <a:t>the transgender community reports experiencing workplace </a:t>
            </a:r>
            <a:r>
              <a:rPr lang="en-US" sz="1900" b="1" dirty="0">
                <a:solidFill>
                  <a:schemeClr val="tx1">
                    <a:lumMod val="75000"/>
                    <a:lumOff val="25000"/>
                  </a:schemeClr>
                </a:solidFill>
                <a:ea typeface="+mn-ea"/>
                <a:cs typeface="+mn-cs"/>
              </a:rPr>
              <a:t>harassment</a:t>
            </a:r>
            <a:r>
              <a:rPr lang="en-US" sz="1900" dirty="0">
                <a:solidFill>
                  <a:schemeClr val="tx1">
                    <a:lumMod val="75000"/>
                    <a:lumOff val="25000"/>
                  </a:schemeClr>
                </a:solidFill>
                <a:ea typeface="+mn-ea"/>
                <a:cs typeface="+mn-cs"/>
              </a:rPr>
              <a:t> </a:t>
            </a:r>
            <a:r>
              <a:rPr lang="en-US" sz="1900" b="1" dirty="0">
                <a:solidFill>
                  <a:schemeClr val="tx1">
                    <a:lumMod val="75000"/>
                    <a:lumOff val="25000"/>
                  </a:schemeClr>
                </a:solidFill>
                <a:ea typeface="+mn-ea"/>
                <a:cs typeface="+mn-cs"/>
              </a:rPr>
              <a:t>or discrimination </a:t>
            </a:r>
            <a:r>
              <a:rPr lang="en-US" dirty="0">
                <a:solidFill>
                  <a:schemeClr val="tx1">
                    <a:lumMod val="75000"/>
                    <a:lumOff val="25000"/>
                  </a:schemeClr>
                </a:solidFill>
                <a:ea typeface="+mn-ea"/>
                <a:cs typeface="+mn-cs"/>
              </a:rPr>
              <a:t>directly related to their gender </a:t>
            </a:r>
            <a:r>
              <a:rPr lang="en-US" dirty="0" smtClean="0">
                <a:solidFill>
                  <a:schemeClr val="tx1">
                    <a:lumMod val="75000"/>
                    <a:lumOff val="25000"/>
                  </a:schemeClr>
                </a:solidFill>
                <a:ea typeface="+mn-ea"/>
                <a:cs typeface="+mn-cs"/>
              </a:rPr>
              <a:t>identity</a:t>
            </a:r>
          </a:p>
          <a:p>
            <a:pPr eaLnBrk="1" fontAlgn="auto" hangingPunct="1">
              <a:spcAft>
                <a:spcPts val="0"/>
              </a:spcAft>
              <a:buFont typeface="Wingdings 3" charset="2"/>
              <a:buChar char=""/>
              <a:defRPr/>
            </a:pPr>
            <a:r>
              <a:rPr lang="en-US" dirty="0">
                <a:solidFill>
                  <a:schemeClr val="tx1">
                    <a:lumMod val="75000"/>
                    <a:lumOff val="25000"/>
                  </a:schemeClr>
                </a:solidFill>
                <a:ea typeface="+mn-ea"/>
                <a:cs typeface="+mn-cs"/>
              </a:rPr>
              <a:t>Transgender respondents are </a:t>
            </a:r>
            <a:r>
              <a:rPr lang="en-US" sz="1900" b="1" dirty="0">
                <a:solidFill>
                  <a:schemeClr val="tx1">
                    <a:lumMod val="75000"/>
                    <a:lumOff val="25000"/>
                  </a:schemeClr>
                </a:solidFill>
                <a:ea typeface="+mn-ea"/>
                <a:cs typeface="+mn-cs"/>
              </a:rPr>
              <a:t>twice as likely </a:t>
            </a:r>
            <a:r>
              <a:rPr lang="en-US" dirty="0">
                <a:solidFill>
                  <a:schemeClr val="tx1">
                    <a:lumMod val="75000"/>
                    <a:lumOff val="25000"/>
                  </a:schemeClr>
                </a:solidFill>
                <a:ea typeface="+mn-ea"/>
                <a:cs typeface="+mn-cs"/>
              </a:rPr>
              <a:t>to be </a:t>
            </a:r>
            <a:r>
              <a:rPr lang="en-US" sz="1900" b="1" dirty="0">
                <a:solidFill>
                  <a:schemeClr val="tx1">
                    <a:lumMod val="75000"/>
                    <a:lumOff val="25000"/>
                  </a:schemeClr>
                </a:solidFill>
                <a:ea typeface="+mn-ea"/>
                <a:cs typeface="+mn-cs"/>
              </a:rPr>
              <a:t>living</a:t>
            </a:r>
            <a:r>
              <a:rPr lang="en-US" sz="1900" dirty="0">
                <a:solidFill>
                  <a:schemeClr val="tx1">
                    <a:lumMod val="75000"/>
                    <a:lumOff val="25000"/>
                  </a:schemeClr>
                </a:solidFill>
                <a:ea typeface="+mn-ea"/>
                <a:cs typeface="+mn-cs"/>
              </a:rPr>
              <a:t> </a:t>
            </a:r>
            <a:r>
              <a:rPr lang="en-US" sz="1900" b="1" dirty="0">
                <a:solidFill>
                  <a:schemeClr val="tx1">
                    <a:lumMod val="75000"/>
                    <a:lumOff val="25000"/>
                  </a:schemeClr>
                </a:solidFill>
                <a:ea typeface="+mn-ea"/>
                <a:cs typeface="+mn-cs"/>
              </a:rPr>
              <a:t>below the poverty</a:t>
            </a:r>
            <a:r>
              <a:rPr lang="en-US" sz="1900" dirty="0">
                <a:solidFill>
                  <a:schemeClr val="tx1">
                    <a:lumMod val="75000"/>
                    <a:lumOff val="25000"/>
                  </a:schemeClr>
                </a:solidFill>
                <a:ea typeface="+mn-ea"/>
                <a:cs typeface="+mn-cs"/>
              </a:rPr>
              <a:t> </a:t>
            </a:r>
            <a:r>
              <a:rPr lang="en-US" dirty="0">
                <a:solidFill>
                  <a:schemeClr val="tx1">
                    <a:lumMod val="75000"/>
                    <a:lumOff val="25000"/>
                  </a:schemeClr>
                </a:solidFill>
                <a:ea typeface="+mn-ea"/>
                <a:cs typeface="+mn-cs"/>
              </a:rPr>
              <a:t>line of $10,400 when compared to the general </a:t>
            </a:r>
            <a:r>
              <a:rPr lang="en-US" dirty="0" smtClean="0">
                <a:solidFill>
                  <a:schemeClr val="tx1">
                    <a:lumMod val="75000"/>
                    <a:lumOff val="25000"/>
                  </a:schemeClr>
                </a:solidFill>
                <a:ea typeface="+mn-ea"/>
                <a:cs typeface="+mn-cs"/>
              </a:rPr>
              <a:t>population</a:t>
            </a:r>
          </a:p>
          <a:p>
            <a:pPr eaLnBrk="1" fontAlgn="auto" hangingPunct="1">
              <a:spcAft>
                <a:spcPts val="0"/>
              </a:spcAft>
              <a:buFont typeface="Wingdings 3" charset="2"/>
              <a:buChar char=""/>
              <a:defRPr/>
            </a:pPr>
            <a:r>
              <a:rPr lang="en-US" sz="1900" b="1" dirty="0" smtClean="0">
                <a:solidFill>
                  <a:schemeClr val="tx1">
                    <a:lumMod val="75000"/>
                    <a:lumOff val="25000"/>
                  </a:schemeClr>
                </a:solidFill>
                <a:ea typeface="+mn-ea"/>
                <a:cs typeface="+mn-cs"/>
              </a:rPr>
              <a:t>1 </a:t>
            </a:r>
            <a:r>
              <a:rPr lang="en-US" sz="1900" b="1" dirty="0">
                <a:solidFill>
                  <a:schemeClr val="tx1">
                    <a:lumMod val="75000"/>
                    <a:lumOff val="25000"/>
                  </a:schemeClr>
                </a:solidFill>
                <a:ea typeface="+mn-ea"/>
                <a:cs typeface="+mn-cs"/>
              </a:rPr>
              <a:t>in 5 </a:t>
            </a:r>
            <a:r>
              <a:rPr lang="en-US" dirty="0">
                <a:solidFill>
                  <a:schemeClr val="tx1">
                    <a:lumMod val="75000"/>
                    <a:lumOff val="25000"/>
                  </a:schemeClr>
                </a:solidFill>
                <a:ea typeface="+mn-ea"/>
                <a:cs typeface="+mn-cs"/>
              </a:rPr>
              <a:t>respondents have been </a:t>
            </a:r>
            <a:r>
              <a:rPr lang="en-US" sz="1900" b="1" dirty="0">
                <a:solidFill>
                  <a:schemeClr val="tx1">
                    <a:lumMod val="75000"/>
                    <a:lumOff val="25000"/>
                  </a:schemeClr>
                </a:solidFill>
                <a:ea typeface="+mn-ea"/>
                <a:cs typeface="+mn-cs"/>
              </a:rPr>
              <a:t>homeless</a:t>
            </a:r>
            <a:r>
              <a:rPr lang="en-US" sz="1900" dirty="0">
                <a:solidFill>
                  <a:schemeClr val="tx1">
                    <a:lumMod val="75000"/>
                    <a:lumOff val="25000"/>
                  </a:schemeClr>
                </a:solidFill>
                <a:ea typeface="+mn-ea"/>
                <a:cs typeface="+mn-cs"/>
              </a:rPr>
              <a:t> </a:t>
            </a:r>
            <a:r>
              <a:rPr lang="en-US" dirty="0">
                <a:solidFill>
                  <a:schemeClr val="tx1">
                    <a:lumMod val="75000"/>
                    <a:lumOff val="25000"/>
                  </a:schemeClr>
                </a:solidFill>
                <a:ea typeface="+mn-ea"/>
                <a:cs typeface="+mn-cs"/>
              </a:rPr>
              <a:t>since they first identified as </a:t>
            </a:r>
            <a:r>
              <a:rPr lang="en-US" dirty="0" smtClean="0">
                <a:solidFill>
                  <a:schemeClr val="tx1">
                    <a:lumMod val="75000"/>
                    <a:lumOff val="25000"/>
                  </a:schemeClr>
                </a:solidFill>
                <a:ea typeface="+mn-ea"/>
                <a:cs typeface="+mn-cs"/>
              </a:rPr>
              <a:t>transgender</a:t>
            </a:r>
          </a:p>
          <a:p>
            <a:pPr eaLnBrk="1" fontAlgn="auto" hangingPunct="1">
              <a:spcAft>
                <a:spcPts val="0"/>
              </a:spcAft>
              <a:buFont typeface="Wingdings 3" charset="2"/>
              <a:buChar char=""/>
              <a:defRPr/>
            </a:pPr>
            <a:r>
              <a:rPr lang="en-US" sz="1900" b="1" dirty="0" smtClean="0">
                <a:solidFill>
                  <a:schemeClr val="tx1">
                    <a:lumMod val="75000"/>
                    <a:lumOff val="25000"/>
                  </a:schemeClr>
                </a:solidFill>
                <a:ea typeface="+mn-ea"/>
                <a:cs typeface="+mn-cs"/>
              </a:rPr>
              <a:t>30% </a:t>
            </a:r>
            <a:r>
              <a:rPr lang="en-US" dirty="0" smtClean="0">
                <a:solidFill>
                  <a:schemeClr val="tx1">
                    <a:lumMod val="75000"/>
                    <a:lumOff val="25000"/>
                  </a:schemeClr>
                </a:solidFill>
                <a:ea typeface="+mn-ea"/>
                <a:cs typeface="+mn-cs"/>
              </a:rPr>
              <a:t>of the community reports </a:t>
            </a:r>
            <a:r>
              <a:rPr lang="en-US" sz="1900" b="1" dirty="0" smtClean="0">
                <a:solidFill>
                  <a:schemeClr val="tx1">
                    <a:lumMod val="75000"/>
                    <a:lumOff val="25000"/>
                  </a:schemeClr>
                </a:solidFill>
                <a:ea typeface="+mn-ea"/>
                <a:cs typeface="+mn-cs"/>
              </a:rPr>
              <a:t>postponing</a:t>
            </a:r>
            <a:r>
              <a:rPr lang="en-US" sz="1900" dirty="0" smtClean="0">
                <a:solidFill>
                  <a:schemeClr val="tx1">
                    <a:lumMod val="75000"/>
                    <a:lumOff val="25000"/>
                  </a:schemeClr>
                </a:solidFill>
                <a:ea typeface="+mn-ea"/>
                <a:cs typeface="+mn-cs"/>
              </a:rPr>
              <a:t> </a:t>
            </a:r>
            <a:r>
              <a:rPr lang="en-US" sz="1900" b="1" dirty="0" smtClean="0">
                <a:solidFill>
                  <a:schemeClr val="tx1">
                    <a:lumMod val="75000"/>
                    <a:lumOff val="25000"/>
                  </a:schemeClr>
                </a:solidFill>
                <a:ea typeface="+mn-ea"/>
                <a:cs typeface="+mn-cs"/>
              </a:rPr>
              <a:t>care</a:t>
            </a:r>
            <a:r>
              <a:rPr lang="en-US" sz="1900" dirty="0" smtClean="0">
                <a:solidFill>
                  <a:schemeClr val="tx1">
                    <a:lumMod val="75000"/>
                    <a:lumOff val="25000"/>
                  </a:schemeClr>
                </a:solidFill>
                <a:ea typeface="+mn-ea"/>
                <a:cs typeface="+mn-cs"/>
              </a:rPr>
              <a:t> </a:t>
            </a:r>
            <a:r>
              <a:rPr lang="en-US" dirty="0" smtClean="0">
                <a:solidFill>
                  <a:schemeClr val="tx1">
                    <a:lumMod val="75000"/>
                    <a:lumOff val="25000"/>
                  </a:schemeClr>
                </a:solidFill>
                <a:ea typeface="+mn-ea"/>
                <a:cs typeface="+mn-cs"/>
              </a:rPr>
              <a:t>for illness or preventive care due to </a:t>
            </a:r>
            <a:r>
              <a:rPr lang="en-US" sz="1900" b="1" dirty="0" smtClean="0">
                <a:solidFill>
                  <a:schemeClr val="tx1">
                    <a:lumMod val="75000"/>
                    <a:lumOff val="25000"/>
                  </a:schemeClr>
                </a:solidFill>
                <a:ea typeface="+mn-ea"/>
                <a:cs typeface="+mn-cs"/>
              </a:rPr>
              <a:t>disrespect or discrimination </a:t>
            </a:r>
            <a:r>
              <a:rPr lang="en-US" dirty="0" smtClean="0">
                <a:solidFill>
                  <a:schemeClr val="tx1">
                    <a:lumMod val="75000"/>
                    <a:lumOff val="25000"/>
                  </a:schemeClr>
                </a:solidFill>
                <a:ea typeface="+mn-ea"/>
                <a:cs typeface="+mn-cs"/>
              </a:rPr>
              <a:t>from doctors or other health care providers</a:t>
            </a:r>
          </a:p>
          <a:p>
            <a:pPr marL="0" indent="0" eaLnBrk="1" fontAlgn="auto" hangingPunct="1">
              <a:spcAft>
                <a:spcPts val="0"/>
              </a:spcAft>
              <a:buFont typeface="Wingdings 3" pitchFamily="18" charset="2"/>
              <a:buNone/>
              <a:defRPr/>
            </a:pPr>
            <a:endParaRPr lang="en-US" dirty="0">
              <a:solidFill>
                <a:schemeClr val="tx1">
                  <a:lumMod val="75000"/>
                  <a:lumOff val="25000"/>
                </a:schemeClr>
              </a:solidFill>
              <a:ea typeface="+mn-ea"/>
              <a:cs typeface="+mn-cs"/>
            </a:endParaRPr>
          </a:p>
        </p:txBody>
      </p:sp>
      <p:sp>
        <p:nvSpPr>
          <p:cNvPr id="2" name="Rectangle 1"/>
          <p:cNvSpPr/>
          <p:nvPr/>
        </p:nvSpPr>
        <p:spPr>
          <a:xfrm>
            <a:off x="5180412" y="3017372"/>
            <a:ext cx="3340894" cy="400110"/>
          </a:xfrm>
          <a:prstGeom prst="rect">
            <a:avLst/>
          </a:prstGeom>
        </p:spPr>
        <p:txBody>
          <a:bodyPr>
            <a:spAutoFit/>
          </a:bodyPr>
          <a:lstStyle/>
          <a:p>
            <a:pPr lvl="2" defTabSz="457200" fontAlgn="auto">
              <a:spcAft>
                <a:spcPts val="0"/>
              </a:spcAft>
              <a:defRPr/>
            </a:pPr>
            <a:r>
              <a:rPr lang="en-US" sz="1000" i="1" u="sng" dirty="0">
                <a:solidFill>
                  <a:prstClr val="black">
                    <a:lumMod val="75000"/>
                    <a:lumOff val="25000"/>
                  </a:prstClr>
                </a:solidFill>
                <a:latin typeface="Century Gothic" pitchFamily="34" charset="0"/>
                <a:ea typeface="ヒラギノ角ゴ Pro W3" pitchFamily="124" charset="-128"/>
              </a:rPr>
              <a:t>--L.A. County Transgender Population Estimates 2012</a:t>
            </a:r>
            <a:endParaRPr lang="en-US" sz="1000" i="1" dirty="0">
              <a:solidFill>
                <a:prstClr val="black">
                  <a:lumMod val="75000"/>
                  <a:lumOff val="25000"/>
                </a:prstClr>
              </a:solidFill>
              <a:latin typeface="Century Gothic" pitchFamily="34" charset="0"/>
              <a:ea typeface="ヒラギノ角ゴ Pro W3" pitchFamily="124" charset="-128"/>
            </a:endParaRPr>
          </a:p>
        </p:txBody>
      </p:sp>
      <p:sp>
        <p:nvSpPr>
          <p:cNvPr id="5" name="Content Placeholder 2"/>
          <p:cNvSpPr txBox="1">
            <a:spLocks/>
          </p:cNvSpPr>
          <p:nvPr/>
        </p:nvSpPr>
        <p:spPr bwMode="auto">
          <a:xfrm>
            <a:off x="866775" y="2381250"/>
            <a:ext cx="657106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ヒラギノ角ゴ Pro W3" pitchFamily="123" charset="-128"/>
                <a:cs typeface="ヒラギノ角ゴ Pro W3" charset="0"/>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ヒラギノ角ゴ Pro W3" pitchFamily="123" charset="-128"/>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ヒラギノ角ゴ Pro W3" pitchFamily="123" charset="-128"/>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ヒラギノ角ゴ Pro W3" pitchFamily="123" charset="-128"/>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ヒラギノ角ゴ Pro W3" pitchFamily="123" charset="-128"/>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eaLnBrk="1" fontAlgn="auto" hangingPunct="1">
              <a:spcAft>
                <a:spcPts val="0"/>
              </a:spcAft>
              <a:buClr>
                <a:srgbClr val="B31166"/>
              </a:buClr>
              <a:buFont typeface="Wingdings 3" charset="2"/>
              <a:buChar char=""/>
              <a:defRPr/>
            </a:pPr>
            <a:r>
              <a:rPr lang="en-US" sz="1900" dirty="0" smtClean="0">
                <a:solidFill>
                  <a:prstClr val="black">
                    <a:lumMod val="75000"/>
                    <a:lumOff val="25000"/>
                  </a:prstClr>
                </a:solidFill>
              </a:rPr>
              <a:t>In L.A. </a:t>
            </a:r>
            <a:r>
              <a:rPr lang="en-US" sz="1900" dirty="0">
                <a:solidFill>
                  <a:prstClr val="black">
                    <a:lumMod val="75000"/>
                    <a:lumOff val="25000"/>
                  </a:prstClr>
                </a:solidFill>
              </a:rPr>
              <a:t>C</a:t>
            </a:r>
            <a:r>
              <a:rPr lang="en-US" sz="1900" dirty="0" smtClean="0">
                <a:solidFill>
                  <a:prstClr val="black">
                    <a:lumMod val="75000"/>
                    <a:lumOff val="25000"/>
                  </a:prstClr>
                </a:solidFill>
              </a:rPr>
              <a:t>ounty, an estimated </a:t>
            </a:r>
            <a:r>
              <a:rPr lang="en-US" sz="2100" b="1" dirty="0" smtClean="0">
                <a:solidFill>
                  <a:prstClr val="black">
                    <a:lumMod val="75000"/>
                    <a:lumOff val="25000"/>
                  </a:prstClr>
                </a:solidFill>
              </a:rPr>
              <a:t>15%</a:t>
            </a:r>
            <a:r>
              <a:rPr lang="en-US" sz="2400" b="1" dirty="0" smtClean="0">
                <a:solidFill>
                  <a:prstClr val="black">
                    <a:lumMod val="75000"/>
                    <a:lumOff val="25000"/>
                  </a:prstClr>
                </a:solidFill>
              </a:rPr>
              <a:t> </a:t>
            </a:r>
            <a:r>
              <a:rPr lang="en-US" sz="1900" dirty="0">
                <a:solidFill>
                  <a:prstClr val="black">
                    <a:lumMod val="75000"/>
                    <a:lumOff val="25000"/>
                  </a:prstClr>
                </a:solidFill>
              </a:rPr>
              <a:t>of </a:t>
            </a:r>
            <a:r>
              <a:rPr lang="en-US" sz="1900" dirty="0" smtClean="0">
                <a:solidFill>
                  <a:prstClr val="black">
                    <a:lumMod val="75000"/>
                    <a:lumOff val="25000"/>
                  </a:prstClr>
                </a:solidFill>
              </a:rPr>
              <a:t>transgender women are living with HIV</a:t>
            </a:r>
          </a:p>
          <a:p>
            <a:pPr lvl="1" eaLnBrk="1" fontAlgn="auto" hangingPunct="1">
              <a:spcAft>
                <a:spcPts val="0"/>
              </a:spcAft>
              <a:buClr>
                <a:srgbClr val="B31166"/>
              </a:buClr>
              <a:buFont typeface="Wingdings 3" charset="2"/>
              <a:buChar char=""/>
              <a:defRPr/>
            </a:pPr>
            <a:r>
              <a:rPr lang="en-US" sz="1800" b="1" dirty="0" smtClean="0">
                <a:solidFill>
                  <a:prstClr val="black">
                    <a:lumMod val="75000"/>
                    <a:lumOff val="25000"/>
                  </a:prstClr>
                </a:solidFill>
              </a:rPr>
              <a:t>48% </a:t>
            </a:r>
            <a:r>
              <a:rPr lang="en-US" dirty="0" smtClean="0">
                <a:solidFill>
                  <a:prstClr val="black">
                    <a:lumMod val="75000"/>
                    <a:lumOff val="25000"/>
                  </a:prstClr>
                </a:solidFill>
              </a:rPr>
              <a:t>of Black trans women are HIV positive</a:t>
            </a:r>
          </a:p>
          <a:p>
            <a:pPr lvl="1" eaLnBrk="1" fontAlgn="auto" hangingPunct="1">
              <a:spcAft>
                <a:spcPts val="0"/>
              </a:spcAft>
              <a:buClr>
                <a:srgbClr val="B31166"/>
              </a:buClr>
              <a:buFont typeface="Wingdings 3" charset="2"/>
              <a:buChar char=""/>
              <a:defRPr/>
            </a:pPr>
            <a:r>
              <a:rPr lang="en-US" sz="1800" b="1" dirty="0" smtClean="0">
                <a:solidFill>
                  <a:prstClr val="black">
                    <a:lumMod val="75000"/>
                    <a:lumOff val="25000"/>
                  </a:prstClr>
                </a:solidFill>
                <a:ea typeface="+mn-ea"/>
              </a:rPr>
              <a:t>27% </a:t>
            </a:r>
            <a:r>
              <a:rPr lang="en-US" dirty="0" smtClean="0">
                <a:solidFill>
                  <a:prstClr val="black">
                    <a:lumMod val="75000"/>
                    <a:lumOff val="25000"/>
                  </a:prstClr>
                </a:solidFill>
                <a:ea typeface="+mn-ea"/>
              </a:rPr>
              <a:t>of Native American trans women are HIV positive</a:t>
            </a:r>
          </a:p>
          <a:p>
            <a:pPr marL="0" indent="0" eaLnBrk="1" fontAlgn="auto" hangingPunct="1">
              <a:spcAft>
                <a:spcPts val="0"/>
              </a:spcAft>
              <a:buClr>
                <a:srgbClr val="B31166"/>
              </a:buClr>
              <a:buFont typeface="Wingdings 3" panose="05040102010807070707" pitchFamily="18" charset="2"/>
              <a:buNone/>
              <a:defRPr/>
            </a:pPr>
            <a:endParaRPr lang="en-US" dirty="0">
              <a:solidFill>
                <a:prstClr val="black">
                  <a:lumMod val="75000"/>
                  <a:lumOff val="25000"/>
                </a:prstClr>
              </a:solidFill>
              <a:ea typeface="+mn-ea"/>
              <a:cs typeface="+mn-cs"/>
            </a:endParaRPr>
          </a:p>
        </p:txBody>
      </p:sp>
      <p:sp>
        <p:nvSpPr>
          <p:cNvPr id="6" name="Rectangle 5"/>
          <p:cNvSpPr/>
          <p:nvPr/>
        </p:nvSpPr>
        <p:spPr>
          <a:xfrm>
            <a:off x="5180412" y="5388429"/>
            <a:ext cx="3340894" cy="707886"/>
          </a:xfrm>
          <a:prstGeom prst="rect">
            <a:avLst/>
          </a:prstGeom>
        </p:spPr>
        <p:txBody>
          <a:bodyPr>
            <a:spAutoFit/>
          </a:bodyPr>
          <a:lstStyle/>
          <a:p>
            <a:pPr lvl="2" defTabSz="457200" fontAlgn="auto">
              <a:spcAft>
                <a:spcPts val="0"/>
              </a:spcAft>
              <a:defRPr/>
            </a:pPr>
            <a:r>
              <a:rPr lang="en-US" sz="1000" i="1" u="sng" dirty="0">
                <a:solidFill>
                  <a:prstClr val="black">
                    <a:lumMod val="75000"/>
                    <a:lumOff val="25000"/>
                  </a:prstClr>
                </a:solidFill>
                <a:latin typeface="Century Gothic" pitchFamily="34" charset="0"/>
                <a:ea typeface="ヒラギノ角ゴ Pro W3" pitchFamily="124" charset="-128"/>
              </a:rPr>
              <a:t>--The State of Transgender California: Results from the 2008 California Transgender Economic Health Survey</a:t>
            </a:r>
            <a:endParaRPr lang="en-US" sz="1000" i="1" dirty="0">
              <a:solidFill>
                <a:prstClr val="black">
                  <a:lumMod val="75000"/>
                  <a:lumOff val="25000"/>
                </a:prstClr>
              </a:solidFill>
              <a:latin typeface="Century Gothic" pitchFamily="34" charset="0"/>
              <a:ea typeface="ヒラギノ角ゴ Pro W3" pitchFamily="124" charset="-128"/>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smtClean="0">
                <a:ea typeface="ヒラギノ角ゴ Pro W3" pitchFamily="124" charset="-128"/>
              </a:rPr>
              <a:t>History of Transgender Services</a:t>
            </a:r>
          </a:p>
        </p:txBody>
      </p:sp>
      <p:cxnSp>
        <p:nvCxnSpPr>
          <p:cNvPr id="7" name="Straight Connector 6" descr="timeline connector"/>
          <p:cNvCxnSpPr/>
          <p:nvPr/>
        </p:nvCxnSpPr>
        <p:spPr>
          <a:xfrm flipV="1">
            <a:off x="426275" y="3937000"/>
            <a:ext cx="4675585" cy="0"/>
          </a:xfrm>
          <a:prstGeom prst="line">
            <a:avLst/>
          </a:prstGeom>
          <a:ln w="57150" cmpd="sng"/>
        </p:spPr>
        <p:style>
          <a:lnRef idx="1">
            <a:schemeClr val="accent1"/>
          </a:lnRef>
          <a:fillRef idx="0">
            <a:schemeClr val="accent1"/>
          </a:fillRef>
          <a:effectRef idx="0">
            <a:schemeClr val="accent1"/>
          </a:effectRef>
          <a:fontRef idx="minor">
            <a:schemeClr val="tx1"/>
          </a:fontRef>
        </p:style>
      </p:cxnSp>
      <p:sp>
        <p:nvSpPr>
          <p:cNvPr id="22532" name="Rectangle 9"/>
          <p:cNvSpPr>
            <a:spLocks noChangeArrowheads="1"/>
          </p:cNvSpPr>
          <p:nvPr/>
        </p:nvSpPr>
        <p:spPr bwMode="auto">
          <a:xfrm>
            <a:off x="3876675" y="5204058"/>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Century Gothic" pitchFamily="34" charset="0"/>
                <a:ea typeface="ヒラギノ角ゴ Pro W3" pitchFamily="124" charset="-128"/>
              </a:defRPr>
            </a:lvl1pPr>
            <a:lvl2pPr marL="742950" indent="-285750">
              <a:spcBef>
                <a:spcPts val="1000"/>
              </a:spcBef>
              <a:buClr>
                <a:schemeClr val="accent1"/>
              </a:buClr>
              <a:buSzPct val="80000"/>
              <a:buFont typeface="Wingdings 3" pitchFamily="18" charset="2"/>
              <a:buChar char=""/>
              <a:defRPr sz="1600">
                <a:solidFill>
                  <a:srgbClr val="404040"/>
                </a:solidFill>
                <a:latin typeface="Century Gothic" pitchFamily="34" charset="0"/>
                <a:ea typeface="ヒラギノ角ゴ Pro W3" pitchFamily="124" charset="-128"/>
              </a:defRPr>
            </a:lvl2pPr>
            <a:lvl3pPr marL="1143000" indent="-228600">
              <a:spcBef>
                <a:spcPts val="1000"/>
              </a:spcBef>
              <a:buClr>
                <a:schemeClr val="accent1"/>
              </a:buClr>
              <a:buSzPct val="80000"/>
              <a:buFont typeface="Wingdings 3" pitchFamily="18" charset="2"/>
              <a:buChar char=""/>
              <a:defRPr sz="1400">
                <a:solidFill>
                  <a:srgbClr val="404040"/>
                </a:solidFill>
                <a:latin typeface="Century Gothic" pitchFamily="34" charset="0"/>
                <a:ea typeface="ヒラギノ角ゴ Pro W3" pitchFamily="124" charset="-128"/>
              </a:defRPr>
            </a:lvl3pPr>
            <a:lvl4pPr marL="16002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4pPr>
            <a:lvl5pPr marL="20574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9pPr>
          </a:lstStyle>
          <a:p>
            <a:pPr defTabSz="457200">
              <a:spcBef>
                <a:spcPct val="0"/>
              </a:spcBef>
              <a:buClrTx/>
              <a:buSzTx/>
              <a:buFontTx/>
              <a:buNone/>
            </a:pPr>
            <a:r>
              <a:rPr lang="en-US" altLang="en-US" smtClean="0">
                <a:solidFill>
                  <a:srgbClr val="B31166"/>
                </a:solidFill>
              </a:rPr>
              <a:t>2009 </a:t>
            </a:r>
            <a:r>
              <a:rPr lang="en-US" altLang="en-US" smtClean="0">
                <a:solidFill>
                  <a:prstClr val="black"/>
                </a:solidFill>
              </a:rPr>
              <a:t>“Soft” opening of the Transgender Health Program (THP) with a part-time provider serving about 100 clients</a:t>
            </a:r>
          </a:p>
        </p:txBody>
      </p:sp>
      <p:sp>
        <p:nvSpPr>
          <p:cNvPr id="22533" name="Rectangle 10"/>
          <p:cNvSpPr>
            <a:spLocks noChangeArrowheads="1"/>
          </p:cNvSpPr>
          <p:nvPr/>
        </p:nvSpPr>
        <p:spPr bwMode="auto">
          <a:xfrm>
            <a:off x="4774523" y="2335329"/>
            <a:ext cx="7535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itchFamily="18" charset="2"/>
              <a:buChar char=""/>
              <a:defRPr>
                <a:solidFill>
                  <a:srgbClr val="404040"/>
                </a:solidFill>
                <a:latin typeface="Century Gothic" pitchFamily="34" charset="0"/>
                <a:ea typeface="ヒラギノ角ゴ Pro W3" pitchFamily="124" charset="-128"/>
              </a:defRPr>
            </a:lvl1pPr>
            <a:lvl2pPr marL="742950" indent="-285750">
              <a:spcBef>
                <a:spcPts val="1000"/>
              </a:spcBef>
              <a:buClr>
                <a:schemeClr val="accent1"/>
              </a:buClr>
              <a:buSzPct val="80000"/>
              <a:buFont typeface="Wingdings 3" pitchFamily="18" charset="2"/>
              <a:buChar char=""/>
              <a:defRPr sz="1600">
                <a:solidFill>
                  <a:srgbClr val="404040"/>
                </a:solidFill>
                <a:latin typeface="Century Gothic" pitchFamily="34" charset="0"/>
                <a:ea typeface="ヒラギノ角ゴ Pro W3" pitchFamily="124" charset="-128"/>
              </a:defRPr>
            </a:lvl2pPr>
            <a:lvl3pPr marL="1143000" indent="-228600">
              <a:spcBef>
                <a:spcPts val="1000"/>
              </a:spcBef>
              <a:buClr>
                <a:schemeClr val="accent1"/>
              </a:buClr>
              <a:buSzPct val="80000"/>
              <a:buFont typeface="Wingdings 3" pitchFamily="18" charset="2"/>
              <a:buChar char=""/>
              <a:defRPr sz="1400">
                <a:solidFill>
                  <a:srgbClr val="404040"/>
                </a:solidFill>
                <a:latin typeface="Century Gothic" pitchFamily="34" charset="0"/>
                <a:ea typeface="ヒラギノ角ゴ Pro W3" pitchFamily="124" charset="-128"/>
              </a:defRPr>
            </a:lvl3pPr>
            <a:lvl4pPr marL="16002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4pPr>
            <a:lvl5pPr marL="20574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9pPr>
          </a:lstStyle>
          <a:p>
            <a:pPr algn="ctr" defTabSz="457200">
              <a:spcBef>
                <a:spcPct val="0"/>
              </a:spcBef>
              <a:buClrTx/>
              <a:buSzTx/>
              <a:buFontTx/>
              <a:buNone/>
            </a:pPr>
            <a:r>
              <a:rPr lang="en-US" altLang="en-US" dirty="0" smtClean="0">
                <a:solidFill>
                  <a:srgbClr val="B31166"/>
                </a:solidFill>
              </a:rPr>
              <a:t>2015</a:t>
            </a:r>
            <a:endParaRPr lang="en-US" altLang="en-US" dirty="0" smtClean="0">
              <a:solidFill>
                <a:prstClr val="black"/>
              </a:solidFill>
            </a:endParaRPr>
          </a:p>
        </p:txBody>
      </p:sp>
      <p:cxnSp>
        <p:nvCxnSpPr>
          <p:cNvPr id="17" name="Straight Connector 16" descr="timeline connector"/>
          <p:cNvCxnSpPr/>
          <p:nvPr/>
        </p:nvCxnSpPr>
        <p:spPr>
          <a:xfrm flipH="1" flipV="1">
            <a:off x="2366962" y="2659296"/>
            <a:ext cx="5954" cy="127793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descr="timeline connector"/>
          <p:cNvCxnSpPr/>
          <p:nvPr/>
        </p:nvCxnSpPr>
        <p:spPr>
          <a:xfrm flipH="1">
            <a:off x="2995612" y="3934058"/>
            <a:ext cx="5954" cy="17446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descr="timeline connector"/>
          <p:cNvCxnSpPr/>
          <p:nvPr/>
        </p:nvCxnSpPr>
        <p:spPr>
          <a:xfrm flipV="1">
            <a:off x="4089914" y="3957871"/>
            <a:ext cx="5953" cy="124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descr="timeline connector"/>
          <p:cNvCxnSpPr/>
          <p:nvPr/>
        </p:nvCxnSpPr>
        <p:spPr>
          <a:xfrm flipV="1">
            <a:off x="5101829" y="2706688"/>
            <a:ext cx="0" cy="125095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2538" name="Rectangle 4"/>
          <p:cNvSpPr>
            <a:spLocks noChangeArrowheads="1"/>
          </p:cNvSpPr>
          <p:nvPr/>
        </p:nvSpPr>
        <p:spPr bwMode="auto">
          <a:xfrm>
            <a:off x="1253741" y="5678604"/>
            <a:ext cx="297775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Century Gothic" pitchFamily="34" charset="0"/>
                <a:ea typeface="ヒラギノ角ゴ Pro W3" pitchFamily="124" charset="-128"/>
              </a:defRPr>
            </a:lvl1pPr>
            <a:lvl2pPr marL="742950" indent="-285750">
              <a:spcBef>
                <a:spcPts val="1000"/>
              </a:spcBef>
              <a:buClr>
                <a:schemeClr val="accent1"/>
              </a:buClr>
              <a:buSzPct val="80000"/>
              <a:buFont typeface="Wingdings 3" pitchFamily="18" charset="2"/>
              <a:buChar char=""/>
              <a:defRPr sz="1600">
                <a:solidFill>
                  <a:srgbClr val="404040"/>
                </a:solidFill>
                <a:latin typeface="Century Gothic" pitchFamily="34" charset="0"/>
                <a:ea typeface="ヒラギノ角ゴ Pro W3" pitchFamily="124" charset="-128"/>
              </a:defRPr>
            </a:lvl2pPr>
            <a:lvl3pPr marL="1143000" indent="-228600">
              <a:spcBef>
                <a:spcPts val="1000"/>
              </a:spcBef>
              <a:buClr>
                <a:schemeClr val="accent1"/>
              </a:buClr>
              <a:buSzPct val="80000"/>
              <a:buFont typeface="Wingdings 3" pitchFamily="18" charset="2"/>
              <a:buChar char=""/>
              <a:defRPr sz="1400">
                <a:solidFill>
                  <a:srgbClr val="404040"/>
                </a:solidFill>
                <a:latin typeface="Century Gothic" pitchFamily="34" charset="0"/>
                <a:ea typeface="ヒラギノ角ゴ Pro W3" pitchFamily="124" charset="-128"/>
              </a:defRPr>
            </a:lvl3pPr>
            <a:lvl4pPr marL="16002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4pPr>
            <a:lvl5pPr marL="20574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9pPr>
          </a:lstStyle>
          <a:p>
            <a:pPr defTabSz="457200">
              <a:spcBef>
                <a:spcPct val="0"/>
              </a:spcBef>
              <a:buClrTx/>
              <a:buSzTx/>
              <a:buFontTx/>
              <a:buNone/>
            </a:pPr>
            <a:r>
              <a:rPr lang="en-US" altLang="en-US" dirty="0" smtClean="0">
                <a:solidFill>
                  <a:srgbClr val="B31166"/>
                </a:solidFill>
              </a:rPr>
              <a:t>2008 </a:t>
            </a:r>
            <a:r>
              <a:rPr lang="en-US" altLang="en-US" dirty="0" smtClean="0">
                <a:solidFill>
                  <a:prstClr val="black"/>
                </a:solidFill>
              </a:rPr>
              <a:t>Transgender Economic Empowerment Project</a:t>
            </a:r>
          </a:p>
        </p:txBody>
      </p:sp>
      <p:sp>
        <p:nvSpPr>
          <p:cNvPr id="22539" name="Rectangle 24"/>
          <p:cNvSpPr>
            <a:spLocks noChangeArrowheads="1"/>
          </p:cNvSpPr>
          <p:nvPr/>
        </p:nvSpPr>
        <p:spPr bwMode="auto">
          <a:xfrm>
            <a:off x="2349220" y="2297229"/>
            <a:ext cx="242530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Century Gothic" pitchFamily="34" charset="0"/>
                <a:ea typeface="ヒラギノ角ゴ Pro W3" pitchFamily="124" charset="-128"/>
              </a:defRPr>
            </a:lvl1pPr>
            <a:lvl2pPr marL="742950" indent="-285750">
              <a:spcBef>
                <a:spcPts val="1000"/>
              </a:spcBef>
              <a:buClr>
                <a:schemeClr val="accent1"/>
              </a:buClr>
              <a:buSzPct val="80000"/>
              <a:buFont typeface="Wingdings 3" pitchFamily="18" charset="2"/>
              <a:buChar char=""/>
              <a:defRPr sz="1600">
                <a:solidFill>
                  <a:srgbClr val="404040"/>
                </a:solidFill>
                <a:latin typeface="Century Gothic" pitchFamily="34" charset="0"/>
                <a:ea typeface="ヒラギノ角ゴ Pro W3" pitchFamily="124" charset="-128"/>
              </a:defRPr>
            </a:lvl2pPr>
            <a:lvl3pPr marL="1143000" indent="-228600">
              <a:spcBef>
                <a:spcPts val="1000"/>
              </a:spcBef>
              <a:buClr>
                <a:schemeClr val="accent1"/>
              </a:buClr>
              <a:buSzPct val="80000"/>
              <a:buFont typeface="Wingdings 3" pitchFamily="18" charset="2"/>
              <a:buChar char=""/>
              <a:defRPr sz="1400">
                <a:solidFill>
                  <a:srgbClr val="404040"/>
                </a:solidFill>
                <a:latin typeface="Century Gothic" pitchFamily="34" charset="0"/>
                <a:ea typeface="ヒラギノ角ゴ Pro W3" pitchFamily="124" charset="-128"/>
              </a:defRPr>
            </a:lvl3pPr>
            <a:lvl4pPr marL="16002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4pPr>
            <a:lvl5pPr marL="20574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9pPr>
          </a:lstStyle>
          <a:p>
            <a:pPr defTabSz="457200">
              <a:spcBef>
                <a:spcPct val="0"/>
              </a:spcBef>
              <a:buClrTx/>
              <a:buSzTx/>
              <a:buFontTx/>
              <a:buNone/>
            </a:pPr>
            <a:r>
              <a:rPr lang="en-US" altLang="en-US" dirty="0" smtClean="0">
                <a:solidFill>
                  <a:srgbClr val="B31166"/>
                </a:solidFill>
              </a:rPr>
              <a:t>2005 </a:t>
            </a:r>
            <a:r>
              <a:rPr lang="en-US" altLang="en-US" dirty="0" smtClean="0">
                <a:solidFill>
                  <a:prstClr val="black"/>
                </a:solidFill>
              </a:rPr>
              <a:t>Domestic Violence Legal Advocacy Project</a:t>
            </a:r>
          </a:p>
        </p:txBody>
      </p:sp>
      <p:sp>
        <p:nvSpPr>
          <p:cNvPr id="22540" name="Rectangle 26"/>
          <p:cNvSpPr>
            <a:spLocks noChangeArrowheads="1"/>
          </p:cNvSpPr>
          <p:nvPr/>
        </p:nvSpPr>
        <p:spPr bwMode="auto">
          <a:xfrm>
            <a:off x="317916" y="4245092"/>
            <a:ext cx="24241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Century Gothic" pitchFamily="34" charset="0"/>
                <a:ea typeface="ヒラギノ角ゴ Pro W3" pitchFamily="124" charset="-128"/>
              </a:defRPr>
            </a:lvl1pPr>
            <a:lvl2pPr marL="742950" indent="-285750">
              <a:spcBef>
                <a:spcPts val="1000"/>
              </a:spcBef>
              <a:buClr>
                <a:schemeClr val="accent1"/>
              </a:buClr>
              <a:buSzPct val="80000"/>
              <a:buFont typeface="Wingdings 3" pitchFamily="18" charset="2"/>
              <a:buChar char=""/>
              <a:defRPr sz="1600">
                <a:solidFill>
                  <a:srgbClr val="404040"/>
                </a:solidFill>
                <a:latin typeface="Century Gothic" pitchFamily="34" charset="0"/>
                <a:ea typeface="ヒラギノ角ゴ Pro W3" pitchFamily="124" charset="-128"/>
              </a:defRPr>
            </a:lvl2pPr>
            <a:lvl3pPr marL="1143000" indent="-228600">
              <a:spcBef>
                <a:spcPts val="1000"/>
              </a:spcBef>
              <a:buClr>
                <a:schemeClr val="accent1"/>
              </a:buClr>
              <a:buSzPct val="80000"/>
              <a:buFont typeface="Wingdings 3" pitchFamily="18" charset="2"/>
              <a:buChar char=""/>
              <a:defRPr sz="1400">
                <a:solidFill>
                  <a:srgbClr val="404040"/>
                </a:solidFill>
                <a:latin typeface="Century Gothic" pitchFamily="34" charset="0"/>
                <a:ea typeface="ヒラギノ角ゴ Pro W3" pitchFamily="124" charset="-128"/>
              </a:defRPr>
            </a:lvl3pPr>
            <a:lvl4pPr marL="16002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4pPr>
            <a:lvl5pPr marL="20574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9pPr>
          </a:lstStyle>
          <a:p>
            <a:pPr defTabSz="457200">
              <a:spcBef>
                <a:spcPct val="0"/>
              </a:spcBef>
              <a:buClrTx/>
              <a:buSzTx/>
              <a:buFontTx/>
              <a:buNone/>
            </a:pPr>
            <a:r>
              <a:rPr lang="en-US" altLang="en-US" smtClean="0">
                <a:solidFill>
                  <a:srgbClr val="B31166"/>
                </a:solidFill>
              </a:rPr>
              <a:t>1988 </a:t>
            </a:r>
            <a:r>
              <a:rPr lang="en-US" altLang="en-US" smtClean="0">
                <a:solidFill>
                  <a:prstClr val="black"/>
                </a:solidFill>
              </a:rPr>
              <a:t>Anti-Violence Project and Legal Services</a:t>
            </a:r>
          </a:p>
        </p:txBody>
      </p:sp>
      <p:cxnSp>
        <p:nvCxnSpPr>
          <p:cNvPr id="28" name="Straight Connector 27" descr="timeline connector"/>
          <p:cNvCxnSpPr/>
          <p:nvPr/>
        </p:nvCxnSpPr>
        <p:spPr>
          <a:xfrm flipV="1">
            <a:off x="479939" y="3965575"/>
            <a:ext cx="2381" cy="3063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2542" name="Rectangle 10"/>
          <p:cNvSpPr>
            <a:spLocks noChangeArrowheads="1"/>
          </p:cNvSpPr>
          <p:nvPr/>
        </p:nvSpPr>
        <p:spPr bwMode="auto">
          <a:xfrm>
            <a:off x="5223388" y="3303705"/>
            <a:ext cx="3746897"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Century Gothic" pitchFamily="34" charset="0"/>
                <a:ea typeface="ヒラギノ角ゴ Pro W3" pitchFamily="124" charset="-128"/>
              </a:defRPr>
            </a:lvl1pPr>
            <a:lvl2pPr marL="742950" indent="-285750">
              <a:spcBef>
                <a:spcPts val="1000"/>
              </a:spcBef>
              <a:buClr>
                <a:schemeClr val="accent1"/>
              </a:buClr>
              <a:buSzPct val="80000"/>
              <a:buFont typeface="Wingdings 3" pitchFamily="18" charset="2"/>
              <a:buChar char=""/>
              <a:defRPr sz="1600">
                <a:solidFill>
                  <a:srgbClr val="404040"/>
                </a:solidFill>
                <a:latin typeface="Century Gothic" pitchFamily="34" charset="0"/>
                <a:ea typeface="ヒラギノ角ゴ Pro W3" pitchFamily="124" charset="-128"/>
              </a:defRPr>
            </a:lvl2pPr>
            <a:lvl3pPr marL="1143000" indent="-228600">
              <a:spcBef>
                <a:spcPts val="1000"/>
              </a:spcBef>
              <a:buClr>
                <a:schemeClr val="accent1"/>
              </a:buClr>
              <a:buSzPct val="80000"/>
              <a:buFont typeface="Wingdings 3" pitchFamily="18" charset="2"/>
              <a:buChar char=""/>
              <a:defRPr sz="1400">
                <a:solidFill>
                  <a:srgbClr val="404040"/>
                </a:solidFill>
                <a:latin typeface="Century Gothic" pitchFamily="34" charset="0"/>
                <a:ea typeface="ヒラギノ角ゴ Pro W3" pitchFamily="124" charset="-128"/>
              </a:defRPr>
            </a:lvl3pPr>
            <a:lvl4pPr marL="16002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4pPr>
            <a:lvl5pPr marL="20574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9pPr>
          </a:lstStyle>
          <a:p>
            <a:pPr defTabSz="457200">
              <a:spcBef>
                <a:spcPct val="0"/>
              </a:spcBef>
              <a:buClrTx/>
              <a:buSzTx/>
              <a:buFontTx/>
              <a:buNone/>
            </a:pPr>
            <a:r>
              <a:rPr lang="en-US" altLang="en-US" dirty="0" smtClean="0">
                <a:solidFill>
                  <a:prstClr val="black"/>
                </a:solidFill>
              </a:rPr>
              <a:t>-THP serving more than 700 transgender clients in Northern and Southern California, Nevada, and Arizona</a:t>
            </a:r>
          </a:p>
          <a:p>
            <a:pPr defTabSz="457200">
              <a:spcBef>
                <a:spcPct val="0"/>
              </a:spcBef>
              <a:buClrTx/>
              <a:buSzTx/>
              <a:buFont typeface="Wingdings 3" pitchFamily="18" charset="2"/>
              <a:buNone/>
            </a:pPr>
            <a:r>
              <a:rPr lang="en-US" altLang="en-US" dirty="0" smtClean="0">
                <a:solidFill>
                  <a:prstClr val="black"/>
                </a:solidFill>
              </a:rPr>
              <a:t>	- </a:t>
            </a:r>
            <a:r>
              <a:rPr lang="en-US" altLang="en-US" sz="1600" dirty="0" smtClean="0">
                <a:solidFill>
                  <a:prstClr val="black"/>
                </a:solidFill>
              </a:rPr>
              <a:t>67% 20-39 years old </a:t>
            </a:r>
          </a:p>
          <a:p>
            <a:pPr defTabSz="457200">
              <a:spcBef>
                <a:spcPct val="0"/>
              </a:spcBef>
              <a:buClrTx/>
              <a:buSzTx/>
              <a:buFont typeface="Wingdings 3" pitchFamily="18" charset="2"/>
              <a:buNone/>
            </a:pPr>
            <a:r>
              <a:rPr lang="en-US" altLang="en-US" sz="1600" dirty="0">
                <a:solidFill>
                  <a:prstClr val="black"/>
                </a:solidFill>
              </a:rPr>
              <a:t> </a:t>
            </a:r>
            <a:r>
              <a:rPr lang="en-US" altLang="en-US" sz="1600" dirty="0" smtClean="0">
                <a:solidFill>
                  <a:prstClr val="black"/>
                </a:solidFill>
              </a:rPr>
              <a:t>       - 63% people of color</a:t>
            </a:r>
          </a:p>
          <a:p>
            <a:pPr defTabSz="457200">
              <a:spcBef>
                <a:spcPct val="0"/>
              </a:spcBef>
              <a:buClrTx/>
              <a:buSzTx/>
              <a:buFontTx/>
              <a:buNone/>
            </a:pPr>
            <a:endParaRPr lang="en-US" altLang="en-US" dirty="0" smtClean="0">
              <a:solidFill>
                <a:prstClr val="black"/>
              </a:solidFill>
            </a:endParaRPr>
          </a:p>
          <a:p>
            <a:pPr defTabSz="457200">
              <a:spcBef>
                <a:spcPct val="0"/>
              </a:spcBef>
              <a:buClrTx/>
              <a:buSzTx/>
              <a:buFontTx/>
              <a:buNone/>
            </a:pPr>
            <a:endParaRPr lang="en-US" altLang="en-US" dirty="0" smtClean="0">
              <a:solidFill>
                <a:prstClr val="black"/>
              </a:solidFill>
            </a:endParaRPr>
          </a:p>
        </p:txBody>
      </p:sp>
      <p:sp>
        <p:nvSpPr>
          <p:cNvPr id="22543" name="Rectangle 10"/>
          <p:cNvSpPr>
            <a:spLocks noChangeArrowheads="1"/>
          </p:cNvSpPr>
          <p:nvPr/>
        </p:nvSpPr>
        <p:spPr bwMode="auto">
          <a:xfrm>
            <a:off x="5223274" y="2608263"/>
            <a:ext cx="3821906"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Century Gothic" pitchFamily="34" charset="0"/>
                <a:ea typeface="ヒラギノ角ゴ Pro W3" pitchFamily="124" charset="-128"/>
              </a:defRPr>
            </a:lvl1pPr>
            <a:lvl2pPr marL="742950" indent="-285750">
              <a:spcBef>
                <a:spcPts val="1000"/>
              </a:spcBef>
              <a:buClr>
                <a:schemeClr val="accent1"/>
              </a:buClr>
              <a:buSzPct val="80000"/>
              <a:buFont typeface="Wingdings 3" pitchFamily="18" charset="2"/>
              <a:buChar char=""/>
              <a:defRPr sz="1600">
                <a:solidFill>
                  <a:srgbClr val="404040"/>
                </a:solidFill>
                <a:latin typeface="Century Gothic" pitchFamily="34" charset="0"/>
                <a:ea typeface="ヒラギノ角ゴ Pro W3" pitchFamily="124" charset="-128"/>
              </a:defRPr>
            </a:lvl2pPr>
            <a:lvl3pPr marL="1143000" indent="-228600">
              <a:spcBef>
                <a:spcPts val="1000"/>
              </a:spcBef>
              <a:buClr>
                <a:schemeClr val="accent1"/>
              </a:buClr>
              <a:buSzPct val="80000"/>
              <a:buFont typeface="Wingdings 3" pitchFamily="18" charset="2"/>
              <a:buChar char=""/>
              <a:defRPr sz="1400">
                <a:solidFill>
                  <a:srgbClr val="404040"/>
                </a:solidFill>
                <a:latin typeface="Century Gothic" pitchFamily="34" charset="0"/>
                <a:ea typeface="ヒラギノ角ゴ Pro W3" pitchFamily="124" charset="-128"/>
              </a:defRPr>
            </a:lvl3pPr>
            <a:lvl4pPr marL="16002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4pPr>
            <a:lvl5pPr marL="20574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9pPr>
          </a:lstStyle>
          <a:p>
            <a:pPr defTabSz="457200">
              <a:spcBef>
                <a:spcPct val="0"/>
              </a:spcBef>
              <a:buClrTx/>
              <a:buSzTx/>
              <a:buFontTx/>
              <a:buNone/>
            </a:pPr>
            <a:r>
              <a:rPr lang="en-US" altLang="en-US" dirty="0" smtClean="0">
                <a:solidFill>
                  <a:prstClr val="black"/>
                </a:solidFill>
              </a:rPr>
              <a:t>-Social and Legal Services provider to more than 650 clients</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descr="format block&#10;"/>
          <p:cNvSpPr txBox="1"/>
          <p:nvPr/>
        </p:nvSpPr>
        <p:spPr>
          <a:xfrm>
            <a:off x="304800" y="-1652022"/>
            <a:ext cx="8839200" cy="7571303"/>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16386" name="Title 1"/>
          <p:cNvSpPr>
            <a:spLocks noGrp="1"/>
          </p:cNvSpPr>
          <p:nvPr>
            <p:ph type="title"/>
          </p:nvPr>
        </p:nvSpPr>
        <p:spPr/>
        <p:txBody>
          <a:bodyPr/>
          <a:lstStyle/>
          <a:p>
            <a:pPr eaLnBrk="1" hangingPunct="1"/>
            <a:r>
              <a:rPr lang="en-US" altLang="en-US" sz="500" dirty="0" smtClean="0">
                <a:ea typeface="ヒラギノ角ゴ Pro W3" pitchFamily="124" charset="-128"/>
              </a:rPr>
              <a:t>Trans services </a:t>
            </a:r>
          </a:p>
        </p:txBody>
      </p:sp>
      <p:sp>
        <p:nvSpPr>
          <p:cNvPr id="6" name="TextBox 6"/>
          <p:cNvSpPr txBox="1">
            <a:spLocks noChangeArrowheads="1"/>
          </p:cNvSpPr>
          <p:nvPr/>
        </p:nvSpPr>
        <p:spPr bwMode="auto">
          <a:xfrm>
            <a:off x="274034" y="4980563"/>
            <a:ext cx="2434826"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itchFamily="18" charset="2"/>
              <a:buChar char=""/>
              <a:defRPr>
                <a:solidFill>
                  <a:srgbClr val="404040"/>
                </a:solidFill>
                <a:latin typeface="Century Gothic" pitchFamily="34" charset="0"/>
                <a:ea typeface="ヒラギノ角ゴ Pro W3" pitchFamily="124" charset="-128"/>
              </a:defRPr>
            </a:lvl1pPr>
            <a:lvl2pPr marL="742950" indent="-285750">
              <a:spcBef>
                <a:spcPts val="1000"/>
              </a:spcBef>
              <a:buClr>
                <a:schemeClr val="accent1"/>
              </a:buClr>
              <a:buSzPct val="80000"/>
              <a:buFont typeface="Wingdings 3" pitchFamily="18" charset="2"/>
              <a:buChar char=""/>
              <a:defRPr sz="1600">
                <a:solidFill>
                  <a:srgbClr val="404040"/>
                </a:solidFill>
                <a:latin typeface="Century Gothic" pitchFamily="34" charset="0"/>
                <a:ea typeface="ヒラギノ角ゴ Pro W3" pitchFamily="124" charset="-128"/>
              </a:defRPr>
            </a:lvl2pPr>
            <a:lvl3pPr marL="1143000" indent="-228600">
              <a:spcBef>
                <a:spcPts val="1000"/>
              </a:spcBef>
              <a:buClr>
                <a:schemeClr val="accent1"/>
              </a:buClr>
              <a:buSzPct val="80000"/>
              <a:buFont typeface="Wingdings 3" pitchFamily="18" charset="2"/>
              <a:buChar char=""/>
              <a:defRPr sz="1400">
                <a:solidFill>
                  <a:srgbClr val="404040"/>
                </a:solidFill>
                <a:latin typeface="Century Gothic" pitchFamily="34" charset="0"/>
                <a:ea typeface="ヒラギノ角ゴ Pro W3" pitchFamily="124" charset="-128"/>
              </a:defRPr>
            </a:lvl3pPr>
            <a:lvl4pPr marL="16002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4pPr>
            <a:lvl5pPr marL="20574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9pPr>
          </a:lstStyle>
          <a:p>
            <a:pPr defTabSz="457200">
              <a:spcBef>
                <a:spcPct val="0"/>
              </a:spcBef>
              <a:buClrTx/>
              <a:buSzTx/>
              <a:buFontTx/>
              <a:buNone/>
            </a:pPr>
            <a:r>
              <a:rPr lang="en-US" altLang="en-US" sz="4000" dirty="0" smtClean="0">
                <a:solidFill>
                  <a:prstClr val="white"/>
                </a:solidFill>
              </a:rPr>
              <a:t>Trans</a:t>
            </a:r>
          </a:p>
          <a:p>
            <a:pPr defTabSz="457200">
              <a:spcBef>
                <a:spcPct val="0"/>
              </a:spcBef>
              <a:buClrTx/>
              <a:buSzTx/>
              <a:buFontTx/>
              <a:buNone/>
            </a:pPr>
            <a:r>
              <a:rPr lang="en-US" altLang="en-US" sz="4000" dirty="0" smtClean="0">
                <a:solidFill>
                  <a:prstClr val="white"/>
                </a:solidFill>
              </a:rPr>
              <a:t>Services</a:t>
            </a:r>
          </a:p>
          <a:p>
            <a:pPr defTabSz="457200">
              <a:spcBef>
                <a:spcPct val="0"/>
              </a:spcBef>
              <a:buClrTx/>
              <a:buSzTx/>
              <a:buFontTx/>
              <a:buNone/>
            </a:pPr>
            <a:endParaRPr lang="en-US" altLang="en-US" sz="3600" dirty="0" smtClean="0">
              <a:solidFill>
                <a:prstClr val="white"/>
              </a:solidFill>
            </a:endParaRPr>
          </a:p>
        </p:txBody>
      </p:sp>
      <p:pic>
        <p:nvPicPr>
          <p:cNvPr id="5" name="Picture 5" descr="format block"/>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490" y="1120778"/>
            <a:ext cx="2950369"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format block&#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0"/>
            <a:ext cx="603783"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2895600" y="2746594"/>
            <a:ext cx="3218260" cy="3120806"/>
          </a:xfrm>
          <a:prstGeom prst="ellipse">
            <a:avLst/>
          </a:prstGeom>
          <a:solidFill>
            <a:schemeClr val="tx2">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2400" dirty="0">
                <a:solidFill>
                  <a:prstClr val="white"/>
                </a:solidFill>
              </a:rPr>
              <a:t>Behavioral Health Services</a:t>
            </a:r>
          </a:p>
        </p:txBody>
      </p:sp>
      <p:sp>
        <p:nvSpPr>
          <p:cNvPr id="11" name="Oval 10"/>
          <p:cNvSpPr/>
          <p:nvPr/>
        </p:nvSpPr>
        <p:spPr>
          <a:xfrm>
            <a:off x="1563293" y="762000"/>
            <a:ext cx="3218259" cy="3127590"/>
          </a:xfrm>
          <a:prstGeom prst="ellipse">
            <a:avLst/>
          </a:prstGeom>
          <a:solidFill>
            <a:srgbClr val="9BADFB">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2400" dirty="0">
                <a:solidFill>
                  <a:prstClr val="white"/>
                </a:solidFill>
              </a:rPr>
              <a:t>Medical Services</a:t>
            </a:r>
          </a:p>
        </p:txBody>
      </p:sp>
      <p:sp>
        <p:nvSpPr>
          <p:cNvPr id="12" name="Oval 11"/>
          <p:cNvSpPr/>
          <p:nvPr/>
        </p:nvSpPr>
        <p:spPr>
          <a:xfrm>
            <a:off x="4361260" y="762000"/>
            <a:ext cx="3219450" cy="3127590"/>
          </a:xfrm>
          <a:prstGeom prst="ellipse">
            <a:avLst/>
          </a:prstGeom>
          <a:solidFill>
            <a:srgbClr val="5BD767">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2400" dirty="0">
                <a:solidFill>
                  <a:prstClr val="white"/>
                </a:solidFill>
              </a:rPr>
              <a:t>Social and Legal Services</a:t>
            </a:r>
          </a:p>
        </p:txBody>
      </p:sp>
      <p:sp>
        <p:nvSpPr>
          <p:cNvPr id="13" name="TextBox 6"/>
          <p:cNvSpPr txBox="1">
            <a:spLocks noChangeArrowheads="1"/>
          </p:cNvSpPr>
          <p:nvPr/>
        </p:nvSpPr>
        <p:spPr bwMode="auto">
          <a:xfrm>
            <a:off x="426434" y="5132963"/>
            <a:ext cx="2434826"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itchFamily="18" charset="2"/>
              <a:buChar char=""/>
              <a:defRPr>
                <a:solidFill>
                  <a:srgbClr val="404040"/>
                </a:solidFill>
                <a:latin typeface="Century Gothic" pitchFamily="34" charset="0"/>
                <a:ea typeface="ヒラギノ角ゴ Pro W3" pitchFamily="124" charset="-128"/>
              </a:defRPr>
            </a:lvl1pPr>
            <a:lvl2pPr marL="742950" indent="-285750">
              <a:spcBef>
                <a:spcPts val="1000"/>
              </a:spcBef>
              <a:buClr>
                <a:schemeClr val="accent1"/>
              </a:buClr>
              <a:buSzPct val="80000"/>
              <a:buFont typeface="Wingdings 3" pitchFamily="18" charset="2"/>
              <a:buChar char=""/>
              <a:defRPr sz="1600">
                <a:solidFill>
                  <a:srgbClr val="404040"/>
                </a:solidFill>
                <a:latin typeface="Century Gothic" pitchFamily="34" charset="0"/>
                <a:ea typeface="ヒラギノ角ゴ Pro W3" pitchFamily="124" charset="-128"/>
              </a:defRPr>
            </a:lvl2pPr>
            <a:lvl3pPr marL="1143000" indent="-228600">
              <a:spcBef>
                <a:spcPts val="1000"/>
              </a:spcBef>
              <a:buClr>
                <a:schemeClr val="accent1"/>
              </a:buClr>
              <a:buSzPct val="80000"/>
              <a:buFont typeface="Wingdings 3" pitchFamily="18" charset="2"/>
              <a:buChar char=""/>
              <a:defRPr sz="1400">
                <a:solidFill>
                  <a:srgbClr val="404040"/>
                </a:solidFill>
                <a:latin typeface="Century Gothic" pitchFamily="34" charset="0"/>
                <a:ea typeface="ヒラギノ角ゴ Pro W3" pitchFamily="124" charset="-128"/>
              </a:defRPr>
            </a:lvl3pPr>
            <a:lvl4pPr marL="16002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4pPr>
            <a:lvl5pPr marL="20574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9pPr>
          </a:lstStyle>
          <a:p>
            <a:pPr defTabSz="457200">
              <a:spcBef>
                <a:spcPct val="0"/>
              </a:spcBef>
              <a:buClrTx/>
              <a:buSzTx/>
              <a:buFontTx/>
              <a:buNone/>
            </a:pPr>
            <a:r>
              <a:rPr lang="en-US" altLang="en-US" sz="4000" dirty="0" smtClean="0">
                <a:solidFill>
                  <a:prstClr val="white"/>
                </a:solidFill>
              </a:rPr>
              <a:t>Trans</a:t>
            </a:r>
          </a:p>
          <a:p>
            <a:pPr defTabSz="457200">
              <a:spcBef>
                <a:spcPct val="0"/>
              </a:spcBef>
              <a:buClrTx/>
              <a:buSzTx/>
              <a:buFontTx/>
              <a:buNone/>
            </a:pPr>
            <a:r>
              <a:rPr lang="en-US" altLang="en-US" sz="4000" dirty="0" smtClean="0">
                <a:solidFill>
                  <a:prstClr val="white"/>
                </a:solidFill>
              </a:rPr>
              <a:t>Services</a:t>
            </a:r>
          </a:p>
          <a:p>
            <a:pPr defTabSz="457200">
              <a:spcBef>
                <a:spcPct val="0"/>
              </a:spcBef>
              <a:buClrTx/>
              <a:buSzTx/>
              <a:buFontTx/>
              <a:buNone/>
            </a:pPr>
            <a:endParaRPr lang="en-US" altLang="en-US" sz="3600" dirty="0" smtClean="0">
              <a:solidFill>
                <a:prstClr val="white"/>
              </a:solidFill>
            </a:endParaRPr>
          </a:p>
        </p:txBody>
      </p:sp>
    </p:spTree>
    <p:extLst>
      <p:ext uri="{BB962C8B-B14F-4D97-AF65-F5344CB8AC3E}">
        <p14:creationId xmlns:p14="http://schemas.microsoft.com/office/powerpoint/2010/main" val="301240789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smtClean="0">
                <a:ea typeface="ヒラギノ角ゴ Pro W3" pitchFamily="124" charset="-128"/>
              </a:rPr>
              <a:t>Medical Services</a:t>
            </a:r>
          </a:p>
        </p:txBody>
      </p:sp>
      <p:sp>
        <p:nvSpPr>
          <p:cNvPr id="24579" name="Content Placeholder 2"/>
          <p:cNvSpPr>
            <a:spLocks noGrp="1"/>
          </p:cNvSpPr>
          <p:nvPr>
            <p:ph idx="1"/>
          </p:nvPr>
        </p:nvSpPr>
        <p:spPr>
          <a:xfrm>
            <a:off x="866776" y="2514600"/>
            <a:ext cx="4698206" cy="3505200"/>
          </a:xfrm>
        </p:spPr>
        <p:txBody>
          <a:bodyPr/>
          <a:lstStyle/>
          <a:p>
            <a:pPr eaLnBrk="1" hangingPunct="1"/>
            <a:r>
              <a:rPr lang="en-US" altLang="en-US" sz="1600" dirty="0" smtClean="0">
                <a:ea typeface="ヒラギノ角ゴ Pro W3" pitchFamily="124" charset="-128"/>
              </a:rPr>
              <a:t>Informed consent model of care</a:t>
            </a:r>
          </a:p>
          <a:p>
            <a:pPr eaLnBrk="1" hangingPunct="1"/>
            <a:r>
              <a:rPr lang="en-US" altLang="en-US" sz="1600" dirty="0" smtClean="0">
                <a:ea typeface="ヒラギノ角ゴ Pro W3" pitchFamily="124" charset="-128"/>
              </a:rPr>
              <a:t>Welcome video for new clients</a:t>
            </a:r>
          </a:p>
          <a:p>
            <a:pPr eaLnBrk="1" hangingPunct="1"/>
            <a:r>
              <a:rPr lang="en-US" altLang="en-US" sz="1600" dirty="0" smtClean="0">
                <a:ea typeface="ヒラギノ角ゴ Pro W3" pitchFamily="124" charset="-128"/>
              </a:rPr>
              <a:t>Ongoing primary care services/routine health maintenance</a:t>
            </a:r>
          </a:p>
          <a:p>
            <a:pPr lvl="1" eaLnBrk="1" hangingPunct="1"/>
            <a:r>
              <a:rPr lang="en-US" altLang="en-US" dirty="0" smtClean="0">
                <a:ea typeface="ヒラギノ角ゴ Pro W3" pitchFamily="124" charset="-128"/>
              </a:rPr>
              <a:t>Culturally competent Pap/prostate screening</a:t>
            </a:r>
          </a:p>
          <a:p>
            <a:pPr eaLnBrk="1" hangingPunct="1"/>
            <a:r>
              <a:rPr lang="en-US" altLang="en-US" sz="1600" dirty="0" smtClean="0">
                <a:ea typeface="ヒラギノ角ゴ Pro W3" pitchFamily="124" charset="-128"/>
              </a:rPr>
              <a:t>Hormone management</a:t>
            </a:r>
          </a:p>
          <a:p>
            <a:pPr eaLnBrk="1" hangingPunct="1"/>
            <a:r>
              <a:rPr lang="en-US" altLang="en-US" sz="1600" dirty="0" smtClean="0">
                <a:ea typeface="ヒラギノ角ゴ Pro W3" pitchFamily="124" charset="-128"/>
              </a:rPr>
              <a:t>Pre-operative medical assessment</a:t>
            </a:r>
          </a:p>
          <a:p>
            <a:pPr eaLnBrk="1" hangingPunct="1"/>
            <a:r>
              <a:rPr lang="en-US" altLang="en-US" sz="1600" dirty="0" smtClean="0">
                <a:ea typeface="ヒラギノ角ゴ Pro W3" pitchFamily="124" charset="-128"/>
              </a:rPr>
              <a:t>Post-operative assessment, care and monitoring</a:t>
            </a:r>
          </a:p>
          <a:p>
            <a:pPr eaLnBrk="1" hangingPunct="1"/>
            <a:r>
              <a:rPr lang="en-US" altLang="en-US" sz="1600" dirty="0" smtClean="0">
                <a:ea typeface="ヒラギノ角ゴ Pro W3" pitchFamily="124" charset="-128"/>
              </a:rPr>
              <a:t>Medications (on-site pharmacy)</a:t>
            </a:r>
          </a:p>
          <a:p>
            <a:pPr eaLnBrk="1" hangingPunct="1"/>
            <a:r>
              <a:rPr lang="en-US" altLang="en-US" sz="1600" dirty="0" smtClean="0">
                <a:ea typeface="ヒラギノ角ゴ Pro W3" pitchFamily="124" charset="-128"/>
              </a:rPr>
              <a:t>Appropriate referrals</a:t>
            </a:r>
          </a:p>
        </p:txBody>
      </p:sp>
      <p:pic>
        <p:nvPicPr>
          <p:cNvPr id="24580" name="Picture 6" descr="doctor with patient " title="photo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7344" y="2778329"/>
            <a:ext cx="3371850" cy="2479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mtClean="0">
                <a:ea typeface="ヒラギノ角ゴ Pro W3" pitchFamily="124" charset="-128"/>
              </a:rPr>
              <a:t>Behavioral Health Services</a:t>
            </a:r>
          </a:p>
        </p:txBody>
      </p:sp>
      <p:sp>
        <p:nvSpPr>
          <p:cNvPr id="25603" name="Content Placeholder 2"/>
          <p:cNvSpPr>
            <a:spLocks noGrp="1"/>
          </p:cNvSpPr>
          <p:nvPr>
            <p:ph idx="1"/>
          </p:nvPr>
        </p:nvSpPr>
        <p:spPr>
          <a:xfrm>
            <a:off x="866867" y="2586223"/>
            <a:ext cx="5101829" cy="3805237"/>
          </a:xfrm>
        </p:spPr>
        <p:txBody>
          <a:bodyPr/>
          <a:lstStyle/>
          <a:p>
            <a:pPr eaLnBrk="1" hangingPunct="1"/>
            <a:r>
              <a:rPr lang="en-US" altLang="en-US" dirty="0" smtClean="0">
                <a:ea typeface="ヒラギノ角ゴ Pro W3" pitchFamily="124" charset="-128"/>
              </a:rPr>
              <a:t>New clients meet with psychologist to greet and assess psychosocial needs</a:t>
            </a:r>
          </a:p>
          <a:p>
            <a:pPr eaLnBrk="1" hangingPunct="1"/>
            <a:r>
              <a:rPr lang="en-US" altLang="en-US" dirty="0" smtClean="0">
                <a:ea typeface="ヒラギノ角ゴ Pro W3" pitchFamily="124" charset="-128"/>
              </a:rPr>
              <a:t>Warm hand-off to medical provider</a:t>
            </a:r>
          </a:p>
          <a:p>
            <a:pPr eaLnBrk="1" hangingPunct="1"/>
            <a:r>
              <a:rPr lang="en-US" altLang="en-US" dirty="0" smtClean="0">
                <a:ea typeface="ヒラギノ角ゴ Pro W3" pitchFamily="124" charset="-128"/>
              </a:rPr>
              <a:t>Individual therapy</a:t>
            </a:r>
          </a:p>
          <a:p>
            <a:pPr eaLnBrk="1" hangingPunct="1"/>
            <a:r>
              <a:rPr lang="en-US" altLang="en-US" dirty="0" smtClean="0">
                <a:ea typeface="ヒラギノ角ゴ Pro W3" pitchFamily="124" charset="-128"/>
              </a:rPr>
              <a:t>Group therapy (weekly MTF and FTM groups)</a:t>
            </a:r>
          </a:p>
          <a:p>
            <a:pPr eaLnBrk="1" hangingPunct="1"/>
            <a:r>
              <a:rPr lang="en-US" altLang="en-US" dirty="0" smtClean="0">
                <a:ea typeface="ヒラギノ角ゴ Pro W3" pitchFamily="124" charset="-128"/>
              </a:rPr>
              <a:t>Substance abuse services</a:t>
            </a:r>
          </a:p>
          <a:p>
            <a:pPr eaLnBrk="1" hangingPunct="1"/>
            <a:r>
              <a:rPr lang="en-US" altLang="en-US" dirty="0" smtClean="0">
                <a:ea typeface="ヒラギノ角ゴ Pro W3" pitchFamily="124" charset="-128"/>
              </a:rPr>
              <a:t>Genital Reassignment Surgery (GRS) letter-writing protocol </a:t>
            </a:r>
          </a:p>
          <a:p>
            <a:pPr eaLnBrk="1" hangingPunct="1"/>
            <a:r>
              <a:rPr lang="en-US" altLang="en-US" dirty="0" smtClean="0">
                <a:ea typeface="ヒラギノ角ゴ Pro W3" pitchFamily="124" charset="-128"/>
              </a:rPr>
              <a:t>Capacity-building initiative/provider consultation group </a:t>
            </a:r>
          </a:p>
          <a:p>
            <a:pPr eaLnBrk="1" hangingPunct="1"/>
            <a:endParaRPr lang="en-US" altLang="en-US" dirty="0" smtClean="0">
              <a:ea typeface="ヒラギノ角ゴ Pro W3" pitchFamily="124" charset="-128"/>
            </a:endParaRPr>
          </a:p>
        </p:txBody>
      </p:sp>
      <p:pic>
        <p:nvPicPr>
          <p:cNvPr id="25604" name="Picture 1" descr="GroupTherapy" title="phot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68696" y="3352800"/>
            <a:ext cx="2868215" cy="203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mtClean="0">
                <a:ea typeface="ヒラギノ角ゴ Pro W3" pitchFamily="124" charset="-128"/>
              </a:rPr>
              <a:t>Social Services and Housing</a:t>
            </a:r>
          </a:p>
        </p:txBody>
      </p:sp>
      <p:sp>
        <p:nvSpPr>
          <p:cNvPr id="3" name="Content Placeholder 2"/>
          <p:cNvSpPr>
            <a:spLocks noGrp="1"/>
          </p:cNvSpPr>
          <p:nvPr>
            <p:ph idx="1"/>
          </p:nvPr>
        </p:nvSpPr>
        <p:spPr>
          <a:xfrm>
            <a:off x="866857" y="2490788"/>
            <a:ext cx="4911329" cy="3529012"/>
          </a:xfrm>
        </p:spPr>
        <p:txBody>
          <a:bodyPr rtlCol="0">
            <a:normAutofit/>
          </a:bodyPr>
          <a:lstStyle/>
          <a:p>
            <a:pPr marL="0" indent="0" eaLnBrk="1" fontAlgn="auto" hangingPunct="1">
              <a:spcAft>
                <a:spcPts val="0"/>
              </a:spcAft>
              <a:buFont typeface="Wingdings 3" charset="2"/>
              <a:buNone/>
              <a:defRPr/>
            </a:pPr>
            <a:endParaRPr lang="en-US" dirty="0" smtClean="0">
              <a:solidFill>
                <a:schemeClr val="tx1">
                  <a:lumMod val="75000"/>
                  <a:lumOff val="25000"/>
                </a:schemeClr>
              </a:solidFill>
              <a:ea typeface="+mn-ea"/>
              <a:cs typeface="+mn-cs"/>
            </a:endParaRPr>
          </a:p>
          <a:p>
            <a:pPr eaLnBrk="1" fontAlgn="auto" hangingPunct="1">
              <a:spcAft>
                <a:spcPts val="0"/>
              </a:spcAft>
              <a:buFont typeface="Wingdings 3" charset="2"/>
              <a:buChar char=""/>
              <a:defRPr/>
            </a:pPr>
            <a:r>
              <a:rPr lang="en-US" dirty="0" smtClean="0">
                <a:solidFill>
                  <a:schemeClr val="tx1">
                    <a:lumMod val="75000"/>
                    <a:lumOff val="25000"/>
                  </a:schemeClr>
                </a:solidFill>
                <a:ea typeface="+mn-ea"/>
                <a:cs typeface="+mn-cs"/>
              </a:rPr>
              <a:t>Case management</a:t>
            </a:r>
          </a:p>
          <a:p>
            <a:pPr eaLnBrk="1" fontAlgn="auto" hangingPunct="1">
              <a:spcAft>
                <a:spcPts val="0"/>
              </a:spcAft>
              <a:buFont typeface="Wingdings 3" charset="2"/>
              <a:buChar char=""/>
              <a:defRPr/>
            </a:pPr>
            <a:r>
              <a:rPr lang="en-US" dirty="0" smtClean="0">
                <a:solidFill>
                  <a:schemeClr val="tx1">
                    <a:lumMod val="75000"/>
                    <a:lumOff val="25000"/>
                  </a:schemeClr>
                </a:solidFill>
                <a:ea typeface="+mn-ea"/>
                <a:cs typeface="+mn-cs"/>
              </a:rPr>
              <a:t>Legal services</a:t>
            </a:r>
          </a:p>
          <a:p>
            <a:pPr eaLnBrk="1" fontAlgn="auto" hangingPunct="1">
              <a:spcAft>
                <a:spcPts val="0"/>
              </a:spcAft>
              <a:buFont typeface="Wingdings 3" charset="2"/>
              <a:buChar char=""/>
              <a:defRPr/>
            </a:pPr>
            <a:r>
              <a:rPr lang="en-US" dirty="0" smtClean="0">
                <a:solidFill>
                  <a:schemeClr val="tx1">
                    <a:lumMod val="75000"/>
                    <a:lumOff val="25000"/>
                  </a:schemeClr>
                </a:solidFill>
                <a:ea typeface="+mn-ea"/>
                <a:cs typeface="+mn-cs"/>
              </a:rPr>
              <a:t>Anti-Violence Project</a:t>
            </a:r>
          </a:p>
          <a:p>
            <a:pPr eaLnBrk="1" fontAlgn="auto" hangingPunct="1">
              <a:spcAft>
                <a:spcPts val="0"/>
              </a:spcAft>
              <a:buFont typeface="Wingdings 3" charset="2"/>
              <a:buChar char=""/>
              <a:defRPr/>
            </a:pPr>
            <a:r>
              <a:rPr lang="en-US" dirty="0" smtClean="0">
                <a:solidFill>
                  <a:schemeClr val="tx1">
                    <a:lumMod val="75000"/>
                    <a:lumOff val="25000"/>
                  </a:schemeClr>
                </a:solidFill>
                <a:ea typeface="+mn-ea"/>
                <a:cs typeface="+mn-cs"/>
              </a:rPr>
              <a:t>Emergency, transitional and independent-living housing</a:t>
            </a:r>
          </a:p>
          <a:p>
            <a:pPr eaLnBrk="1" fontAlgn="auto" hangingPunct="1">
              <a:spcAft>
                <a:spcPts val="0"/>
              </a:spcAft>
              <a:buFont typeface="Wingdings 3" charset="2"/>
              <a:buChar char=""/>
              <a:defRPr/>
            </a:pPr>
            <a:r>
              <a:rPr lang="en-US" dirty="0" smtClean="0">
                <a:solidFill>
                  <a:schemeClr val="tx1">
                    <a:lumMod val="75000"/>
                    <a:lumOff val="25000"/>
                  </a:schemeClr>
                </a:solidFill>
                <a:ea typeface="+mn-ea"/>
                <a:cs typeface="+mn-cs"/>
              </a:rPr>
              <a:t>Employment services</a:t>
            </a:r>
          </a:p>
          <a:p>
            <a:pPr eaLnBrk="1" fontAlgn="auto" hangingPunct="1">
              <a:spcAft>
                <a:spcPts val="0"/>
              </a:spcAft>
              <a:buFont typeface="Wingdings 3" charset="2"/>
              <a:buChar char=""/>
              <a:defRPr/>
            </a:pPr>
            <a:r>
              <a:rPr lang="en-US" dirty="0" smtClean="0">
                <a:solidFill>
                  <a:schemeClr val="tx1">
                    <a:lumMod val="75000"/>
                    <a:lumOff val="25000"/>
                  </a:schemeClr>
                </a:solidFill>
                <a:ea typeface="+mn-ea"/>
                <a:cs typeface="+mn-cs"/>
              </a:rPr>
              <a:t>Cultural competency </a:t>
            </a:r>
            <a:r>
              <a:rPr lang="en-US" dirty="0">
                <a:solidFill>
                  <a:schemeClr val="tx1">
                    <a:lumMod val="75000"/>
                    <a:lumOff val="25000"/>
                  </a:schemeClr>
                </a:solidFill>
                <a:ea typeface="+mn-ea"/>
                <a:cs typeface="+mn-cs"/>
              </a:rPr>
              <a:t>a</a:t>
            </a:r>
            <a:r>
              <a:rPr lang="en-US" dirty="0" smtClean="0">
                <a:solidFill>
                  <a:schemeClr val="tx1">
                    <a:lumMod val="75000"/>
                    <a:lumOff val="25000"/>
                  </a:schemeClr>
                </a:solidFill>
                <a:ea typeface="+mn-ea"/>
                <a:cs typeface="+mn-cs"/>
              </a:rPr>
              <a:t>ssistance</a:t>
            </a:r>
          </a:p>
          <a:p>
            <a:pPr eaLnBrk="1" fontAlgn="auto" hangingPunct="1">
              <a:spcAft>
                <a:spcPts val="0"/>
              </a:spcAft>
              <a:buFont typeface="Wingdings 3" charset="2"/>
              <a:buChar char=""/>
              <a:defRPr/>
            </a:pPr>
            <a:r>
              <a:rPr lang="en-US" dirty="0" smtClean="0">
                <a:solidFill>
                  <a:schemeClr val="tx1">
                    <a:lumMod val="75000"/>
                    <a:lumOff val="25000"/>
                  </a:schemeClr>
                </a:solidFill>
                <a:ea typeface="+mn-ea"/>
                <a:cs typeface="+mn-cs"/>
              </a:rPr>
              <a:t>Transition assistance</a:t>
            </a:r>
            <a:endParaRPr lang="en-US" dirty="0">
              <a:solidFill>
                <a:schemeClr val="tx1">
                  <a:lumMod val="75000"/>
                  <a:lumOff val="25000"/>
                </a:schemeClr>
              </a:solidFill>
              <a:ea typeface="+mn-ea"/>
              <a:cs typeface="+mn-cs"/>
            </a:endParaRPr>
          </a:p>
        </p:txBody>
      </p:sp>
      <p:pic>
        <p:nvPicPr>
          <p:cNvPr id="26628" name="Picture 1" descr="Transgender Legal Services - two people sitting and reviewing a binder" title="photo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8105" y="3146591"/>
            <a:ext cx="2911078" cy="233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ea typeface="ヒラギノ角ゴ Pro W3" pitchFamily="124" charset="-128"/>
              </a:rPr>
              <a:t>Client Experiences</a:t>
            </a:r>
          </a:p>
        </p:txBody>
      </p:sp>
      <p:sp>
        <p:nvSpPr>
          <p:cNvPr id="27651" name="Content Placeholder 2"/>
          <p:cNvSpPr>
            <a:spLocks noGrp="1"/>
          </p:cNvSpPr>
          <p:nvPr>
            <p:ph idx="1"/>
          </p:nvPr>
        </p:nvSpPr>
        <p:spPr>
          <a:xfrm>
            <a:off x="866846" y="2603500"/>
            <a:ext cx="6618685" cy="3416300"/>
          </a:xfrm>
        </p:spPr>
        <p:txBody>
          <a:bodyPr/>
          <a:lstStyle/>
          <a:p>
            <a:r>
              <a:rPr lang="en-US" altLang="en-US" dirty="0" smtClean="0">
                <a:ea typeface="ヒラギノ角ゴ Pro W3" pitchFamily="124" charset="-128"/>
              </a:rPr>
              <a:t>30-year-old MTF from Nevada (travels 290 miles)</a:t>
            </a:r>
          </a:p>
          <a:p>
            <a:r>
              <a:rPr lang="en-US" altLang="en-US" dirty="0" smtClean="0">
                <a:ea typeface="ヒラギノ角ゴ Pro W3" pitchFamily="124" charset="-128"/>
              </a:rPr>
              <a:t>History of:</a:t>
            </a:r>
          </a:p>
          <a:p>
            <a:pPr lvl="1"/>
            <a:r>
              <a:rPr lang="en-US" altLang="en-US" dirty="0" smtClean="0">
                <a:ea typeface="ヒラギノ角ゴ Pro W3" pitchFamily="124" charset="-128"/>
              </a:rPr>
              <a:t>high blood pressure, substance abuse, suicide attempts</a:t>
            </a:r>
          </a:p>
          <a:p>
            <a:pPr lvl="1"/>
            <a:r>
              <a:rPr lang="en-US" altLang="en-US" dirty="0" smtClean="0">
                <a:ea typeface="ヒラギノ角ゴ Pro W3" pitchFamily="124" charset="-128"/>
              </a:rPr>
              <a:t>negative experiences with health care providers</a:t>
            </a:r>
          </a:p>
          <a:p>
            <a:r>
              <a:rPr lang="en-US" altLang="en-US" dirty="0" smtClean="0">
                <a:ea typeface="ヒラギノ角ゴ Pro W3" pitchFamily="124" charset="-128"/>
              </a:rPr>
              <a:t>In 2010, after a recent suicide attempt, she began receiving care at the Center:</a:t>
            </a:r>
          </a:p>
          <a:p>
            <a:pPr lvl="1"/>
            <a:r>
              <a:rPr lang="en-US" altLang="en-US" dirty="0" smtClean="0">
                <a:ea typeface="ヒラギノ角ゴ Pro W3" pitchFamily="124" charset="-128"/>
              </a:rPr>
              <a:t>trans-specific individual and group substance abuse and mental health services </a:t>
            </a:r>
          </a:p>
          <a:p>
            <a:pPr lvl="1"/>
            <a:r>
              <a:rPr lang="en-US" altLang="en-US" dirty="0" smtClean="0">
                <a:ea typeface="ヒラギノ角ゴ Pro W3" pitchFamily="124" charset="-128"/>
              </a:rPr>
              <a:t>primary care and hormone maintenance services </a:t>
            </a:r>
          </a:p>
          <a:p>
            <a:r>
              <a:rPr lang="en-US" altLang="en-US" dirty="0" smtClean="0">
                <a:ea typeface="ヒラギノ角ゴ Pro W3" pitchFamily="124" charset="-128"/>
              </a:rPr>
              <a:t>Client is currently stable, seen once a year</a:t>
            </a:r>
          </a:p>
        </p:txBody>
      </p:sp>
      <p:pic>
        <p:nvPicPr>
          <p:cNvPr id="27652" name="Picture 5" descr="transgender" title="symbol"/>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1888" y="3144838"/>
            <a:ext cx="1276350"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ea typeface="ヒラギノ角ゴ Pro W3" pitchFamily="124" charset="-128"/>
              </a:rPr>
              <a:t>Client Experiences</a:t>
            </a:r>
          </a:p>
        </p:txBody>
      </p:sp>
      <p:sp>
        <p:nvSpPr>
          <p:cNvPr id="28675" name="Content Placeholder 2"/>
          <p:cNvSpPr>
            <a:spLocks noGrp="1"/>
          </p:cNvSpPr>
          <p:nvPr>
            <p:ph idx="1"/>
          </p:nvPr>
        </p:nvSpPr>
        <p:spPr>
          <a:xfrm>
            <a:off x="866834" y="2514600"/>
            <a:ext cx="6524566" cy="3505200"/>
          </a:xfrm>
        </p:spPr>
        <p:txBody>
          <a:bodyPr/>
          <a:lstStyle/>
          <a:p>
            <a:r>
              <a:rPr lang="en-US" altLang="en-US" dirty="0" smtClean="0">
                <a:ea typeface="ヒラギノ角ゴ Pro W3" pitchFamily="124" charset="-128"/>
              </a:rPr>
              <a:t>19-year-old FTM client from Oklahoma</a:t>
            </a:r>
          </a:p>
          <a:p>
            <a:r>
              <a:rPr lang="en-US" altLang="en-US" dirty="0" smtClean="0">
                <a:ea typeface="ヒラギノ角ゴ Pro W3" pitchFamily="124" charset="-128"/>
              </a:rPr>
              <a:t>Came to drop-in youth center for food and emergency shelter </a:t>
            </a:r>
          </a:p>
          <a:p>
            <a:r>
              <a:rPr lang="en-US" altLang="en-US" dirty="0" smtClean="0">
                <a:ea typeface="ヒラギノ角ゴ Pro W3" pitchFamily="124" charset="-128"/>
              </a:rPr>
              <a:t>Client received transition support and accessed many Center services including: </a:t>
            </a:r>
          </a:p>
          <a:p>
            <a:pPr lvl="1"/>
            <a:r>
              <a:rPr lang="en-US" altLang="en-US" dirty="0" smtClean="0">
                <a:ea typeface="ヒラギノ角ゴ Pro W3" pitchFamily="124" charset="-128"/>
              </a:rPr>
              <a:t>mental health counseling and substance abuse services</a:t>
            </a:r>
          </a:p>
          <a:p>
            <a:pPr lvl="1"/>
            <a:r>
              <a:rPr lang="en-US" altLang="en-US" dirty="0" smtClean="0">
                <a:ea typeface="ヒラギノ角ゴ Pro W3" pitchFamily="124" charset="-128"/>
              </a:rPr>
              <a:t>primary care and hormone therapy</a:t>
            </a:r>
          </a:p>
          <a:p>
            <a:pPr lvl="1"/>
            <a:r>
              <a:rPr lang="en-US" altLang="en-US" dirty="0" smtClean="0">
                <a:ea typeface="ヒラギノ角ゴ Pro W3" pitchFamily="124" charset="-128"/>
              </a:rPr>
              <a:t>legal name-change assistance</a:t>
            </a:r>
          </a:p>
          <a:p>
            <a:pPr lvl="1"/>
            <a:r>
              <a:rPr lang="en-US" altLang="en-US" dirty="0" smtClean="0">
                <a:ea typeface="ヒラギノ角ゴ Pro W3" pitchFamily="124" charset="-128"/>
              </a:rPr>
              <a:t>GED program and job placement</a:t>
            </a:r>
          </a:p>
          <a:p>
            <a:r>
              <a:rPr lang="en-US" altLang="en-US" dirty="0" smtClean="0">
                <a:ea typeface="ヒラギノ角ゴ Pro W3" pitchFamily="124" charset="-128"/>
              </a:rPr>
              <a:t>He is now in Center’s transitional living program, attending community college, and working             part time. He plans to major in social work.</a:t>
            </a:r>
          </a:p>
        </p:txBody>
      </p:sp>
      <p:pic>
        <p:nvPicPr>
          <p:cNvPr id="28676" name="Picture 5" descr="transgender" title="symb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1888" y="3144838"/>
            <a:ext cx="1276350"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905000"/>
          </a:xfrm>
        </p:spPr>
        <p:txBody>
          <a:bodyPr>
            <a:noAutofit/>
          </a:bodyPr>
          <a:lstStyle/>
          <a:p>
            <a:r>
              <a:rPr lang="en-US" sz="2400" dirty="0" smtClean="0">
                <a:solidFill>
                  <a:schemeClr val="bg1"/>
                </a:solidFill>
              </a:rPr>
              <a:t>Don Wright, MD, MPH </a:t>
            </a:r>
            <a:br>
              <a:rPr lang="en-US" sz="2400" dirty="0" smtClean="0">
                <a:solidFill>
                  <a:schemeClr val="bg1"/>
                </a:solidFill>
              </a:rPr>
            </a:br>
            <a:r>
              <a:rPr lang="en-US" sz="2400" dirty="0" smtClean="0">
                <a:solidFill>
                  <a:schemeClr val="bg1"/>
                </a:solidFill>
              </a:rPr>
              <a:t>Deputy Assistant Secretary for Health </a:t>
            </a:r>
            <a:br>
              <a:rPr lang="en-US" sz="2400" dirty="0" smtClean="0">
                <a:solidFill>
                  <a:schemeClr val="bg1"/>
                </a:solidFill>
              </a:rPr>
            </a:br>
            <a:r>
              <a:rPr lang="en-US" sz="2400" dirty="0" smtClean="0">
                <a:solidFill>
                  <a:schemeClr val="bg1"/>
                </a:solidFill>
              </a:rPr>
              <a:t>Director, Office of Disease Prevention and Health Promotion </a:t>
            </a:r>
            <a:br>
              <a:rPr lang="en-US" sz="2400" dirty="0" smtClean="0">
                <a:solidFill>
                  <a:schemeClr val="bg1"/>
                </a:solidFill>
              </a:rPr>
            </a:br>
            <a:r>
              <a:rPr lang="en-US" sz="2400" dirty="0" smtClean="0">
                <a:solidFill>
                  <a:schemeClr val="bg1"/>
                </a:solidFill>
              </a:rPr>
              <a:t>U.S. Department of Health and Human Services</a:t>
            </a:r>
            <a:endParaRPr lang="en-US" sz="2400" dirty="0">
              <a:solidFill>
                <a:schemeClr val="bg1"/>
              </a:solidFill>
            </a:endParaRPr>
          </a:p>
        </p:txBody>
      </p:sp>
      <p:sp>
        <p:nvSpPr>
          <p:cNvPr id="3" name="TextBox 2"/>
          <p:cNvSpPr txBox="1"/>
          <p:nvPr/>
        </p:nvSpPr>
        <p:spPr>
          <a:xfrm>
            <a:off x="3124200" y="6172200"/>
            <a:ext cx="2895600" cy="369332"/>
          </a:xfrm>
          <a:prstGeom prst="rect">
            <a:avLst/>
          </a:prstGeom>
          <a:noFill/>
        </p:spPr>
        <p:txBody>
          <a:bodyPr wrap="square" rtlCol="0">
            <a:spAutoFit/>
          </a:bodyPr>
          <a:lstStyle/>
          <a:p>
            <a:pPr algn="ctr"/>
            <a:r>
              <a:rPr lang="en-US" b="1" dirty="0" smtClean="0">
                <a:solidFill>
                  <a:schemeClr val="tx2"/>
                </a:solidFill>
              </a:rPr>
              <a:t>February 5, 2015</a:t>
            </a:r>
            <a:endParaRPr lang="en-US" b="1" dirty="0">
              <a:solidFill>
                <a:schemeClr val="tx2"/>
              </a:solidFill>
            </a:endParaRPr>
          </a:p>
        </p:txBody>
      </p:sp>
    </p:spTree>
    <p:extLst>
      <p:ext uri="{BB962C8B-B14F-4D97-AF65-F5344CB8AC3E}">
        <p14:creationId xmlns:p14="http://schemas.microsoft.com/office/powerpoint/2010/main" val="109022084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smtClean="0">
                <a:ea typeface="ヒラギノ角ゴ Pro W3" pitchFamily="124" charset="-128"/>
              </a:rPr>
              <a:t>Challenges</a:t>
            </a:r>
          </a:p>
        </p:txBody>
      </p:sp>
      <p:sp>
        <p:nvSpPr>
          <p:cNvPr id="29699" name="Content Placeholder 2"/>
          <p:cNvSpPr>
            <a:spLocks noGrp="1"/>
          </p:cNvSpPr>
          <p:nvPr>
            <p:ph idx="1"/>
          </p:nvPr>
        </p:nvSpPr>
        <p:spPr>
          <a:xfrm>
            <a:off x="866776" y="2660650"/>
            <a:ext cx="5416154" cy="3416300"/>
          </a:xfrm>
        </p:spPr>
        <p:txBody>
          <a:bodyPr/>
          <a:lstStyle/>
          <a:p>
            <a:pPr eaLnBrk="1" hangingPunct="1">
              <a:lnSpc>
                <a:spcPct val="90000"/>
              </a:lnSpc>
            </a:pPr>
            <a:r>
              <a:rPr lang="en-US" altLang="en-US" sz="1700" smtClean="0">
                <a:ea typeface="ヒラギノ角ゴ Pro W3" pitchFamily="124" charset="-128"/>
              </a:rPr>
              <a:t>Lack of local and national data</a:t>
            </a:r>
          </a:p>
          <a:p>
            <a:pPr eaLnBrk="1" hangingPunct="1">
              <a:lnSpc>
                <a:spcPct val="90000"/>
              </a:lnSpc>
            </a:pPr>
            <a:r>
              <a:rPr lang="en-US" altLang="en-US" sz="1700" smtClean="0">
                <a:ea typeface="ヒラギノ角ゴ Pro W3" pitchFamily="124" charset="-128"/>
              </a:rPr>
              <a:t>A-Z cultural competency (parking lot to check out)</a:t>
            </a:r>
          </a:p>
          <a:p>
            <a:pPr eaLnBrk="1" hangingPunct="1">
              <a:lnSpc>
                <a:spcPct val="90000"/>
              </a:lnSpc>
            </a:pPr>
            <a:r>
              <a:rPr lang="en-US" altLang="en-US" sz="1700" smtClean="0">
                <a:ea typeface="ヒラギノ角ゴ Pro W3" pitchFamily="124" charset="-128"/>
              </a:rPr>
              <a:t>Overcoming service provider apprehension</a:t>
            </a:r>
          </a:p>
          <a:p>
            <a:pPr eaLnBrk="1" hangingPunct="1">
              <a:lnSpc>
                <a:spcPct val="90000"/>
              </a:lnSpc>
            </a:pPr>
            <a:r>
              <a:rPr lang="en-US" altLang="en-US" sz="1700" smtClean="0">
                <a:ea typeface="ヒラギノ角ゴ Pro W3" pitchFamily="124" charset="-128"/>
              </a:rPr>
              <a:t>Electronic health record (EHR) </a:t>
            </a:r>
          </a:p>
          <a:p>
            <a:pPr lvl="1" eaLnBrk="1" hangingPunct="1">
              <a:lnSpc>
                <a:spcPct val="90000"/>
              </a:lnSpc>
            </a:pPr>
            <a:r>
              <a:rPr lang="en-US" altLang="en-US" sz="1500" smtClean="0">
                <a:ea typeface="ヒラギノ角ゴ Pro W3" pitchFamily="124" charset="-128"/>
              </a:rPr>
              <a:t>mismatched legal/insurance name and gender identity</a:t>
            </a:r>
          </a:p>
          <a:p>
            <a:pPr lvl="1" eaLnBrk="1" hangingPunct="1">
              <a:lnSpc>
                <a:spcPct val="90000"/>
              </a:lnSpc>
            </a:pPr>
            <a:r>
              <a:rPr lang="en-US" altLang="en-US" sz="1500" smtClean="0">
                <a:ea typeface="ヒラギノ角ゴ Pro W3" pitchFamily="124" charset="-128"/>
              </a:rPr>
              <a:t>disconnect with physiology and pre-generated medical tests and reference lab values</a:t>
            </a:r>
            <a:endParaRPr lang="en-US" altLang="en-US" sz="1700" smtClean="0">
              <a:ea typeface="ヒラギノ角ゴ Pro W3" pitchFamily="124" charset="-128"/>
            </a:endParaRPr>
          </a:p>
          <a:p>
            <a:pPr eaLnBrk="1" hangingPunct="1"/>
            <a:r>
              <a:rPr lang="en-US" altLang="en-US" sz="1700" smtClean="0">
                <a:ea typeface="ヒラギノ角ゴ Pro W3" pitchFamily="124" charset="-128"/>
              </a:rPr>
              <a:t>Meeting unique needs of clients</a:t>
            </a:r>
          </a:p>
          <a:p>
            <a:pPr lvl="1" eaLnBrk="1" hangingPunct="1"/>
            <a:r>
              <a:rPr lang="en-US" altLang="en-US" sz="1500" smtClean="0">
                <a:ea typeface="ヒラギノ角ゴ Pro W3" pitchFamily="124" charset="-128"/>
              </a:rPr>
              <a:t>surgery and specialty care referrals</a:t>
            </a:r>
          </a:p>
          <a:p>
            <a:pPr lvl="1" eaLnBrk="1" hangingPunct="1"/>
            <a:r>
              <a:rPr lang="en-US" altLang="en-US" sz="1500" smtClean="0">
                <a:ea typeface="ヒラギノ角ゴ Pro W3" pitchFamily="124" charset="-128"/>
              </a:rPr>
              <a:t>medications on insurance formularies</a:t>
            </a:r>
          </a:p>
          <a:p>
            <a:pPr eaLnBrk="1" hangingPunct="1">
              <a:lnSpc>
                <a:spcPct val="90000"/>
              </a:lnSpc>
            </a:pPr>
            <a:endParaRPr lang="en-US" altLang="en-US" sz="1700" smtClean="0">
              <a:ea typeface="ヒラギノ角ゴ Pro W3" pitchFamily="124" charset="-128"/>
            </a:endParaRPr>
          </a:p>
        </p:txBody>
      </p:sp>
      <p:pic>
        <p:nvPicPr>
          <p:cNvPr id="29700" name="Picture 4" descr="innovation" title="symbol"/>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46" y="2609850"/>
            <a:ext cx="2370535"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smtClean="0">
                <a:ea typeface="ヒラギノ角ゴ Pro W3" pitchFamily="124" charset="-128"/>
              </a:rPr>
              <a:t>Initiating Change</a:t>
            </a:r>
            <a:endParaRPr lang="en-US" altLang="en-US" sz="1200" smtClean="0">
              <a:ea typeface="ヒラギノ角ゴ Pro W3" pitchFamily="124" charset="-128"/>
            </a:endParaRPr>
          </a:p>
        </p:txBody>
      </p:sp>
      <p:sp>
        <p:nvSpPr>
          <p:cNvPr id="3" name="Content Placeholder 2"/>
          <p:cNvSpPr>
            <a:spLocks noGrp="1"/>
          </p:cNvSpPr>
          <p:nvPr>
            <p:ph idx="1"/>
          </p:nvPr>
        </p:nvSpPr>
        <p:spPr>
          <a:xfrm>
            <a:off x="782242" y="2803525"/>
            <a:ext cx="5661422" cy="3416300"/>
          </a:xfrm>
        </p:spPr>
        <p:txBody>
          <a:bodyPr rtlCol="0">
            <a:normAutofit fontScale="92500" lnSpcReduction="20000"/>
          </a:bodyPr>
          <a:lstStyle/>
          <a:p>
            <a:pPr eaLnBrk="1" fontAlgn="auto" hangingPunct="1">
              <a:spcAft>
                <a:spcPts val="0"/>
              </a:spcAft>
              <a:buFont typeface="Wingdings 3" charset="2"/>
              <a:buChar char=""/>
              <a:defRPr/>
            </a:pPr>
            <a:r>
              <a:rPr lang="en-US" dirty="0" smtClean="0">
                <a:solidFill>
                  <a:schemeClr val="tx1">
                    <a:lumMod val="75000"/>
                    <a:lumOff val="25000"/>
                  </a:schemeClr>
                </a:solidFill>
                <a:ea typeface="+mn-ea"/>
                <a:cs typeface="+mn-cs"/>
              </a:rPr>
              <a:t>Community engagement in planning, policy and advocacy</a:t>
            </a:r>
          </a:p>
          <a:p>
            <a:pPr eaLnBrk="1" fontAlgn="auto" hangingPunct="1">
              <a:spcAft>
                <a:spcPts val="0"/>
              </a:spcAft>
              <a:buFont typeface="Wingdings 3" charset="2"/>
              <a:buChar char=""/>
              <a:defRPr/>
            </a:pPr>
            <a:r>
              <a:rPr lang="en-US" dirty="0">
                <a:cs typeface="+mn-cs"/>
              </a:rPr>
              <a:t>Networking with </a:t>
            </a:r>
            <a:r>
              <a:rPr lang="en-US" dirty="0" smtClean="0">
                <a:cs typeface="+mn-cs"/>
              </a:rPr>
              <a:t>LGBT organizations</a:t>
            </a:r>
            <a:endParaRPr lang="en-US" dirty="0" smtClean="0">
              <a:solidFill>
                <a:schemeClr val="tx1">
                  <a:lumMod val="75000"/>
                  <a:lumOff val="25000"/>
                </a:schemeClr>
              </a:solidFill>
              <a:ea typeface="+mn-ea"/>
              <a:cs typeface="+mn-cs"/>
            </a:endParaRPr>
          </a:p>
          <a:p>
            <a:pPr eaLnBrk="1" fontAlgn="auto" hangingPunct="1">
              <a:spcAft>
                <a:spcPts val="0"/>
              </a:spcAft>
              <a:buFont typeface="Wingdings 3" charset="2"/>
              <a:buChar char=""/>
              <a:defRPr/>
            </a:pPr>
            <a:r>
              <a:rPr lang="en-US" dirty="0" smtClean="0">
                <a:solidFill>
                  <a:schemeClr val="tx1">
                    <a:lumMod val="75000"/>
                    <a:lumOff val="25000"/>
                  </a:schemeClr>
                </a:solidFill>
                <a:ea typeface="+mn-ea"/>
                <a:cs typeface="+mn-cs"/>
              </a:rPr>
              <a:t>Federally supported technical assistance providers</a:t>
            </a:r>
          </a:p>
          <a:p>
            <a:pPr eaLnBrk="1" fontAlgn="auto" hangingPunct="1">
              <a:spcAft>
                <a:spcPts val="0"/>
              </a:spcAft>
              <a:buFont typeface="Wingdings 3" charset="2"/>
              <a:buChar char=""/>
              <a:defRPr/>
            </a:pPr>
            <a:r>
              <a:rPr lang="en-US" dirty="0" smtClean="0">
                <a:solidFill>
                  <a:schemeClr val="tx1">
                    <a:lumMod val="75000"/>
                    <a:lumOff val="25000"/>
                  </a:schemeClr>
                </a:solidFill>
                <a:ea typeface="+mn-ea"/>
                <a:cs typeface="+mn-cs"/>
              </a:rPr>
              <a:t>Federal and state requirements and standards of care</a:t>
            </a:r>
          </a:p>
          <a:p>
            <a:pPr eaLnBrk="1" fontAlgn="auto" hangingPunct="1">
              <a:spcAft>
                <a:spcPts val="0"/>
              </a:spcAft>
              <a:buFont typeface="Wingdings 3" charset="2"/>
              <a:buChar char=""/>
              <a:defRPr/>
            </a:pPr>
            <a:r>
              <a:rPr lang="en-US" dirty="0" smtClean="0">
                <a:solidFill>
                  <a:schemeClr val="tx1">
                    <a:lumMod val="75000"/>
                    <a:lumOff val="25000"/>
                  </a:schemeClr>
                </a:solidFill>
                <a:ea typeface="+mn-ea"/>
                <a:cs typeface="+mn-cs"/>
              </a:rPr>
              <a:t>Collecting and reporting of LGBT health statistics</a:t>
            </a:r>
          </a:p>
          <a:p>
            <a:pPr eaLnBrk="1" fontAlgn="auto" hangingPunct="1">
              <a:spcAft>
                <a:spcPts val="0"/>
              </a:spcAft>
              <a:buFont typeface="Wingdings 3" charset="2"/>
              <a:buChar char=""/>
              <a:defRPr/>
            </a:pPr>
            <a:r>
              <a:rPr lang="en-US" dirty="0">
                <a:solidFill>
                  <a:schemeClr val="tx1">
                    <a:lumMod val="75000"/>
                    <a:lumOff val="25000"/>
                  </a:schemeClr>
                </a:solidFill>
                <a:ea typeface="+mn-ea"/>
                <a:cs typeface="+mn-cs"/>
              </a:rPr>
              <a:t>Incorporate </a:t>
            </a:r>
            <a:r>
              <a:rPr lang="en-US" dirty="0" smtClean="0">
                <a:solidFill>
                  <a:schemeClr val="tx1">
                    <a:lumMod val="75000"/>
                    <a:lumOff val="25000"/>
                  </a:schemeClr>
                </a:solidFill>
                <a:ea typeface="+mn-ea"/>
                <a:cs typeface="+mn-cs"/>
              </a:rPr>
              <a:t>LGBT </a:t>
            </a:r>
            <a:r>
              <a:rPr lang="en-US" dirty="0">
                <a:solidFill>
                  <a:schemeClr val="tx1">
                    <a:lumMod val="75000"/>
                    <a:lumOff val="25000"/>
                  </a:schemeClr>
                </a:solidFill>
                <a:ea typeface="+mn-ea"/>
                <a:cs typeface="+mn-cs"/>
              </a:rPr>
              <a:t>variables into EHR platforms</a:t>
            </a:r>
          </a:p>
          <a:p>
            <a:pPr eaLnBrk="1" fontAlgn="auto" hangingPunct="1">
              <a:spcAft>
                <a:spcPts val="0"/>
              </a:spcAft>
              <a:buFont typeface="Wingdings 3" charset="2"/>
              <a:buChar char=""/>
              <a:defRPr/>
            </a:pPr>
            <a:r>
              <a:rPr lang="en-US" dirty="0" smtClean="0">
                <a:solidFill>
                  <a:schemeClr val="tx1">
                    <a:lumMod val="75000"/>
                    <a:lumOff val="25000"/>
                  </a:schemeClr>
                </a:solidFill>
                <a:ea typeface="+mn-ea"/>
                <a:cs typeface="+mn-cs"/>
              </a:rPr>
              <a:t>Cultural </a:t>
            </a:r>
            <a:r>
              <a:rPr lang="en-US" dirty="0">
                <a:solidFill>
                  <a:schemeClr val="tx1">
                    <a:lumMod val="75000"/>
                    <a:lumOff val="25000"/>
                  </a:schemeClr>
                </a:solidFill>
                <a:ea typeface="+mn-ea"/>
                <a:cs typeface="+mn-cs"/>
              </a:rPr>
              <a:t>and medical competence is of utmost importance</a:t>
            </a:r>
          </a:p>
          <a:p>
            <a:pPr marL="0" indent="0" eaLnBrk="1" fontAlgn="auto" hangingPunct="1">
              <a:spcAft>
                <a:spcPts val="0"/>
              </a:spcAft>
              <a:buFont typeface="Wingdings 3" charset="2"/>
              <a:buNone/>
              <a:defRPr/>
            </a:pPr>
            <a:endParaRPr lang="en-US" dirty="0">
              <a:solidFill>
                <a:schemeClr val="tx1">
                  <a:lumMod val="75000"/>
                  <a:lumOff val="25000"/>
                </a:schemeClr>
              </a:solidFill>
              <a:ea typeface="+mn-ea"/>
              <a:cs typeface="+mn-cs"/>
            </a:endParaRPr>
          </a:p>
        </p:txBody>
      </p:sp>
      <p:pic>
        <p:nvPicPr>
          <p:cNvPr id="30724" name="Picture 1" descr="two road signs: &quot;solutions ahead&quot; and &quot;increase speed&quot;" title="pictur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2743200"/>
            <a:ext cx="21145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smtClean="0">
                <a:ea typeface="ヒラギノ角ゴ Pro W3" pitchFamily="124" charset="-128"/>
              </a:rPr>
              <a:t>Resources</a:t>
            </a:r>
          </a:p>
        </p:txBody>
      </p:sp>
      <p:sp>
        <p:nvSpPr>
          <p:cNvPr id="31747" name="Content Placeholder 2"/>
          <p:cNvSpPr>
            <a:spLocks noGrp="1"/>
          </p:cNvSpPr>
          <p:nvPr>
            <p:ph idx="1"/>
          </p:nvPr>
        </p:nvSpPr>
        <p:spPr>
          <a:xfrm>
            <a:off x="1165622" y="2717800"/>
            <a:ext cx="6619875" cy="3416300"/>
          </a:xfrm>
        </p:spPr>
        <p:txBody>
          <a:bodyPr/>
          <a:lstStyle/>
          <a:p>
            <a:pPr eaLnBrk="1" hangingPunct="1"/>
            <a:r>
              <a:rPr lang="en-US" altLang="en-US" dirty="0" smtClean="0">
                <a:ea typeface="ヒラギノ角ゴ Pro W3" pitchFamily="124" charset="-128"/>
              </a:rPr>
              <a:t>National Center for Transgender Equality</a:t>
            </a:r>
          </a:p>
          <a:p>
            <a:pPr marL="457200" lvl="1" indent="0" eaLnBrk="1" hangingPunct="1">
              <a:buFont typeface="Wingdings 3" pitchFamily="18" charset="2"/>
              <a:buNone/>
            </a:pPr>
            <a:r>
              <a:rPr lang="en-US" altLang="en-US" u="sng" dirty="0" smtClean="0">
                <a:ea typeface="ヒラギノ角ゴ Pro W3" pitchFamily="124" charset="-128"/>
                <a:hlinkClick r:id="rId3"/>
              </a:rPr>
              <a:t>http://transequality.org</a:t>
            </a:r>
            <a:endParaRPr lang="en-US" altLang="en-US" u="sng" dirty="0" smtClean="0">
              <a:ea typeface="ヒラギノ角ゴ Pro W3" pitchFamily="124" charset="-128"/>
            </a:endParaRPr>
          </a:p>
          <a:p>
            <a:pPr marL="457200" lvl="1" indent="0" eaLnBrk="1" hangingPunct="1">
              <a:buFont typeface="Wingdings 3" pitchFamily="18" charset="2"/>
              <a:buNone/>
            </a:pPr>
            <a:endParaRPr lang="en-US" altLang="en-US" sz="1400" u="sng" dirty="0" smtClean="0">
              <a:ea typeface="ヒラギノ角ゴ Pro W3" pitchFamily="124" charset="-128"/>
            </a:endParaRPr>
          </a:p>
          <a:p>
            <a:pPr eaLnBrk="1" hangingPunct="1"/>
            <a:r>
              <a:rPr lang="en-US" altLang="en-US" dirty="0" smtClean="0">
                <a:ea typeface="ヒラギノ角ゴ Pro W3" pitchFamily="124" charset="-128"/>
              </a:rPr>
              <a:t>Transgender Law Center</a:t>
            </a:r>
          </a:p>
          <a:p>
            <a:pPr marL="457200" lvl="1" indent="0" eaLnBrk="1" hangingPunct="1">
              <a:buFont typeface="Wingdings 3" pitchFamily="18" charset="2"/>
              <a:buNone/>
            </a:pPr>
            <a:r>
              <a:rPr lang="en-US" altLang="en-US" u="sng" dirty="0" smtClean="0">
                <a:ea typeface="ヒラギノ角ゴ Pro W3" pitchFamily="124" charset="-128"/>
                <a:hlinkClick r:id="rId4"/>
              </a:rPr>
              <a:t>http://transgenderlawcenter.org</a:t>
            </a:r>
            <a:endParaRPr lang="en-US" altLang="en-US" u="sng" dirty="0" smtClean="0">
              <a:ea typeface="ヒラギノ角ゴ Pro W3" pitchFamily="124" charset="-128"/>
            </a:endParaRPr>
          </a:p>
          <a:p>
            <a:pPr eaLnBrk="1" hangingPunct="1">
              <a:buFont typeface="Wingdings 3" pitchFamily="18" charset="2"/>
              <a:buNone/>
            </a:pPr>
            <a:endParaRPr lang="en-US" altLang="en-US" sz="1400" dirty="0" smtClean="0">
              <a:ea typeface="ヒラギノ角ゴ Pro W3" pitchFamily="124" charset="-128"/>
            </a:endParaRPr>
          </a:p>
          <a:p>
            <a:pPr eaLnBrk="1" hangingPunct="1"/>
            <a:r>
              <a:rPr lang="en-US" altLang="en-US" dirty="0" smtClean="0">
                <a:ea typeface="ヒラギノ角ゴ Pro W3" pitchFamily="124" charset="-128"/>
              </a:rPr>
              <a:t>Los Angeles LGBT Center</a:t>
            </a:r>
          </a:p>
          <a:p>
            <a:pPr marL="457200" lvl="1" indent="0" eaLnBrk="1" hangingPunct="1">
              <a:buFont typeface="Wingdings 3" pitchFamily="18" charset="2"/>
              <a:buNone/>
            </a:pPr>
            <a:r>
              <a:rPr lang="en-US" altLang="en-US" u="sng" dirty="0" smtClean="0">
                <a:ea typeface="ヒラギノ角ゴ Pro W3" pitchFamily="124" charset="-128"/>
                <a:hlinkClick r:id="rId5"/>
              </a:rPr>
              <a:t>http://www.lalgbtcenter.org/transgender_people</a:t>
            </a:r>
            <a:endParaRPr lang="en-US" altLang="en-US" u="sng" dirty="0" smtClean="0">
              <a:ea typeface="ヒラギノ角ゴ Pro W3" pitchFamily="124" charset="-128"/>
            </a:endParaRPr>
          </a:p>
          <a:p>
            <a:pPr marL="457200" lvl="1" indent="0" eaLnBrk="1" hangingPunct="1">
              <a:buFont typeface="Wingdings 3" pitchFamily="18" charset="2"/>
              <a:buNone/>
            </a:pPr>
            <a:r>
              <a:rPr lang="en-US" altLang="en-US" dirty="0" smtClean="0">
                <a:ea typeface="ヒラギノ角ゴ Pro W3" pitchFamily="124" charset="-128"/>
              </a:rPr>
              <a:t>	Contact: Lisa </a:t>
            </a:r>
            <a:r>
              <a:rPr lang="en-US" altLang="en-US" dirty="0" err="1" smtClean="0">
                <a:ea typeface="ヒラギノ角ゴ Pro W3" pitchFamily="124" charset="-128"/>
              </a:rPr>
              <a:t>Kimsey</a:t>
            </a:r>
            <a:r>
              <a:rPr lang="en-US" altLang="en-US" dirty="0" smtClean="0">
                <a:ea typeface="ヒラギノ角ゴ Pro W3" pitchFamily="124" charset="-128"/>
              </a:rPr>
              <a:t>, lkimsey@lalgbtcenter.org</a:t>
            </a:r>
          </a:p>
          <a:p>
            <a:pPr eaLnBrk="1" hangingPunct="1">
              <a:buFont typeface="Wingdings 3" pitchFamily="18" charset="2"/>
              <a:buNone/>
            </a:pPr>
            <a:endParaRPr lang="en-US" altLang="en-US" dirty="0" smtClean="0">
              <a:ea typeface="ヒラギノ角ゴ Pro W3" pitchFamily="124" charset="-128"/>
            </a:endParaRPr>
          </a:p>
          <a:p>
            <a:pPr eaLnBrk="1" hangingPunct="1">
              <a:buFont typeface="Wingdings 3" pitchFamily="18" charset="2"/>
              <a:buNone/>
            </a:pPr>
            <a:endParaRPr lang="en-US" altLang="en-US" dirty="0" smtClean="0">
              <a:ea typeface="ヒラギノ角ゴ Pro W3" pitchFamily="124" charset="-128"/>
            </a:endParaRPr>
          </a:p>
          <a:p>
            <a:pPr eaLnBrk="1" hangingPunct="1">
              <a:buFont typeface="Wingdings 3" pitchFamily="18" charset="2"/>
              <a:buNone/>
            </a:pPr>
            <a:endParaRPr lang="en-US" altLang="en-US" dirty="0" smtClean="0">
              <a:ea typeface="ヒラギノ角ゴ Pro W3" pitchFamily="124" charset="-128"/>
            </a:endParaRPr>
          </a:p>
          <a:p>
            <a:pPr eaLnBrk="1" hangingPunct="1">
              <a:buFont typeface="Wingdings 3" pitchFamily="18" charset="2"/>
              <a:buNone/>
            </a:pPr>
            <a:endParaRPr lang="en-US" altLang="en-US" dirty="0" smtClean="0">
              <a:ea typeface="ヒラギノ角ゴ Pro W3" pitchFamily="124" charset="-128"/>
            </a:endParaRPr>
          </a:p>
        </p:txBody>
      </p:sp>
      <p:pic>
        <p:nvPicPr>
          <p:cNvPr id="31748" name="Picture 7" descr="physician smiling " title="photo"/>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3048000"/>
            <a:ext cx="2091946"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9144000" cy="1600200"/>
          </a:xfrm>
        </p:spPr>
        <p:txBody>
          <a:bodyPr>
            <a:normAutofit/>
          </a:bodyPr>
          <a:lstStyle/>
          <a:p>
            <a:pPr lvl="0">
              <a:defRPr/>
            </a:pPr>
            <a:r>
              <a:rPr lang="en-US" sz="3400" kern="1200" dirty="0">
                <a:solidFill>
                  <a:schemeClr val="bg1"/>
                </a:solidFill>
                <a:latin typeface="Arial Black" panose="020B0A04020102020204" pitchFamily="34" charset="0"/>
                <a:ea typeface="+mj-ea"/>
              </a:rPr>
              <a:t>Roundtable Discussion</a:t>
            </a:r>
            <a:r>
              <a:rPr lang="en-US" sz="2800" kern="1200" dirty="0">
                <a:solidFill>
                  <a:schemeClr val="bg1"/>
                </a:solidFill>
                <a:latin typeface="Arial Black" panose="020B0A04020102020204" pitchFamily="34" charset="0"/>
                <a:ea typeface="+mj-ea"/>
              </a:rPr>
              <a:t/>
            </a:r>
            <a:br>
              <a:rPr lang="en-US" sz="2800" kern="1200" dirty="0">
                <a:solidFill>
                  <a:schemeClr val="bg1"/>
                </a:solidFill>
                <a:latin typeface="Arial Black" panose="020B0A04020102020204" pitchFamily="34" charset="0"/>
                <a:ea typeface="+mj-ea"/>
              </a:rPr>
            </a:br>
            <a:r>
              <a:rPr lang="en-US" sz="2400" kern="1200" dirty="0">
                <a:solidFill>
                  <a:schemeClr val="bg1"/>
                </a:solidFill>
                <a:latin typeface="Arial Black" panose="020B0A04020102020204" pitchFamily="34" charset="0"/>
                <a:ea typeface="+mj-ea"/>
              </a:rPr>
              <a:t>Please take a moment to fill out our brief survey </a:t>
            </a:r>
            <a:r>
              <a:rPr lang="en-US" sz="1600" dirty="0"/>
              <a:t/>
            </a:r>
            <a:br>
              <a:rPr lang="en-US" sz="1600" dirty="0"/>
            </a:br>
            <a:endParaRPr lang="en-US" sz="2200" dirty="0"/>
          </a:p>
        </p:txBody>
      </p:sp>
    </p:spTree>
    <p:extLst>
      <p:ext uri="{BB962C8B-B14F-4D97-AF65-F5344CB8AC3E}">
        <p14:creationId xmlns:p14="http://schemas.microsoft.com/office/powerpoint/2010/main" val="418108167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600200" y="0"/>
            <a:ext cx="7543800" cy="1371600"/>
          </a:xfrm>
        </p:spPr>
        <p:txBody>
          <a:bodyPr anchor="ctr"/>
          <a:lstStyle/>
          <a:p>
            <a:pPr eaLnBrk="1" hangingPunct="1">
              <a:defRPr/>
            </a:pPr>
            <a:r>
              <a:rPr lang="en-US" dirty="0" smtClean="0"/>
              <a:t>Healthy People 2020 </a:t>
            </a:r>
            <a:br>
              <a:rPr lang="en-US" dirty="0" smtClean="0"/>
            </a:br>
            <a:r>
              <a:rPr lang="en-US" dirty="0" smtClean="0"/>
              <a:t>Stories from the Field</a:t>
            </a:r>
          </a:p>
        </p:txBody>
      </p:sp>
      <p:sp>
        <p:nvSpPr>
          <p:cNvPr id="7" name="Rectangle 6"/>
          <p:cNvSpPr/>
          <p:nvPr/>
        </p:nvSpPr>
        <p:spPr>
          <a:xfrm>
            <a:off x="1600200" y="1752605"/>
            <a:ext cx="2057400" cy="3477875"/>
          </a:xfrm>
          <a:prstGeom prst="rect">
            <a:avLst/>
          </a:prstGeom>
        </p:spPr>
        <p:txBody>
          <a:bodyPr wrap="square">
            <a:spAutoFit/>
          </a:bodyPr>
          <a:lstStyle/>
          <a:p>
            <a:r>
              <a:rPr lang="en-US" sz="2200" b="1" i="1" dirty="0">
                <a:solidFill>
                  <a:prstClr val="black"/>
                </a:solidFill>
                <a:latin typeface="Calibri"/>
                <a:cs typeface="Calibri"/>
              </a:rPr>
              <a:t>A library of stories highlighting ways organizations across the country are implementing Healthy People 2020</a:t>
            </a:r>
          </a:p>
        </p:txBody>
      </p:sp>
      <p:sp>
        <p:nvSpPr>
          <p:cNvPr id="10" name="Title 4"/>
          <p:cNvSpPr txBox="1">
            <a:spLocks/>
          </p:cNvSpPr>
          <p:nvPr/>
        </p:nvSpPr>
        <p:spPr bwMode="auto">
          <a:xfrm>
            <a:off x="-3175" y="5988935"/>
            <a:ext cx="9147175" cy="830997"/>
          </a:xfrm>
          <a:prstGeom prst="rect">
            <a:avLst/>
          </a:prstGeom>
          <a:solidFill>
            <a:srgbClr val="FFCC00"/>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defRPr/>
            </a:pPr>
            <a:r>
              <a:rPr lang="en-US" sz="2800" b="1" dirty="0">
                <a:solidFill>
                  <a:srgbClr val="FFFFFF"/>
                </a:solidFill>
                <a:latin typeface="Calibri" pitchFamily="34" charset="0"/>
                <a:ea typeface="+mj-ea"/>
                <a:cs typeface="Calibri" pitchFamily="34" charset="0"/>
              </a:rPr>
              <a:t>Healthy People in Action </a:t>
            </a:r>
            <a:endParaRPr lang="en-US" sz="2800" b="1" dirty="0" smtClean="0">
              <a:solidFill>
                <a:srgbClr val="FFFFFF"/>
              </a:solidFill>
              <a:latin typeface="Calibri" pitchFamily="34" charset="0"/>
              <a:ea typeface="+mj-ea"/>
              <a:cs typeface="Calibri" pitchFamily="34" charset="0"/>
            </a:endParaRPr>
          </a:p>
          <a:p>
            <a:pPr algn="ctr" eaLnBrk="0" fontAlgn="base" hangingPunct="0">
              <a:spcBef>
                <a:spcPct val="0"/>
              </a:spcBef>
              <a:spcAft>
                <a:spcPct val="0"/>
              </a:spcAft>
              <a:defRPr/>
            </a:pPr>
            <a:r>
              <a:rPr lang="en-US" sz="2000" dirty="0" smtClean="0">
                <a:solidFill>
                  <a:srgbClr val="000000"/>
                </a:solidFill>
                <a:latin typeface="Calibri" pitchFamily="34" charset="0"/>
                <a:ea typeface="+mj-ea"/>
                <a:cs typeface="+mj-cs"/>
                <a:hlinkClick r:id="rId3"/>
              </a:rPr>
              <a:t>http</a:t>
            </a:r>
            <a:r>
              <a:rPr lang="en-US" sz="2000" dirty="0">
                <a:solidFill>
                  <a:srgbClr val="000000"/>
                </a:solidFill>
                <a:latin typeface="Calibri" pitchFamily="34" charset="0"/>
                <a:ea typeface="+mj-ea"/>
                <a:cs typeface="+mj-cs"/>
                <a:hlinkClick r:id="rId3"/>
              </a:rPr>
              <a:t>://www.healthypeople.gov/2020/healthy-people-in-action/Stories-from-the-Field</a:t>
            </a:r>
          </a:p>
        </p:txBody>
      </p:sp>
      <p:pic>
        <p:nvPicPr>
          <p:cNvPr id="1026" name="Picture 2" descr="Pins on map of U.S. indicating where stories are located." title="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1" y="1500142"/>
            <a:ext cx="3810000" cy="4214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893456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fontScale="85000" lnSpcReduction="20000"/>
          </a:bodyPr>
          <a:lstStyle/>
          <a:p>
            <a:pPr lvl="0"/>
            <a:endParaRPr lang="en-US" smtClean="0"/>
          </a:p>
          <a:p>
            <a:r>
              <a:rPr lang="en-US" smtClean="0"/>
              <a:t>2015 Healthy Aging Summit Registration is Open!</a:t>
            </a:r>
          </a:p>
          <a:p>
            <a:pPr lvl="1"/>
            <a:r>
              <a:rPr lang="en-US" smtClean="0"/>
              <a:t>July 27-28, 2015 in Washington, DC</a:t>
            </a:r>
          </a:p>
          <a:p>
            <a:pPr lvl="1"/>
            <a:r>
              <a:rPr lang="en-US" smtClean="0"/>
              <a:t>State of the Science meeting</a:t>
            </a:r>
          </a:p>
          <a:p>
            <a:pPr lvl="1"/>
            <a:r>
              <a:rPr lang="en-US" smtClean="0"/>
              <a:t>Social Determinants of Health Framework</a:t>
            </a:r>
          </a:p>
          <a:p>
            <a:pPr lvl="1"/>
            <a:endParaRPr lang="en-US" smtClean="0"/>
          </a:p>
          <a:p>
            <a:pPr lvl="0"/>
            <a:r>
              <a:rPr lang="en-US" smtClean="0"/>
              <a:t>ODPHP encourages all sectors to submit abstracts online through  11:59 p.m. EST, Monday, February 9</a:t>
            </a:r>
          </a:p>
          <a:p>
            <a:pPr lvl="0"/>
            <a:endParaRPr lang="en-US" smtClean="0"/>
          </a:p>
          <a:p>
            <a:pPr lvl="0"/>
            <a:r>
              <a:rPr lang="en-US" smtClean="0"/>
              <a:t>To get the most current information visit </a:t>
            </a:r>
            <a:r>
              <a:rPr lang="en-US" smtClean="0">
                <a:hlinkClick r:id="rId3"/>
              </a:rPr>
              <a:t>www.2015HealthyAgingSummit.org</a:t>
            </a:r>
            <a:r>
              <a:rPr lang="en-US" smtClean="0"/>
              <a:t> and follow us  @gohealthypeople #HealthyAging2015 </a:t>
            </a:r>
          </a:p>
          <a:p>
            <a:pPr lvl="0"/>
            <a:endParaRPr lang="en-US" dirty="0"/>
          </a:p>
        </p:txBody>
      </p:sp>
      <p:pic>
        <p:nvPicPr>
          <p:cNvPr id="4" name="Picture 4" descr="Healthy Aging Summit, July 27-28, 2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137" y="76200"/>
            <a:ext cx="860926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ODPHP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599" y="5943601"/>
            <a:ext cx="656273" cy="668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ACP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6019800"/>
            <a:ext cx="1227841" cy="580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line&#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6686550"/>
            <a:ext cx="8534400" cy="9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126079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38" y="609600"/>
            <a:ext cx="7546975" cy="609600"/>
          </a:xfrm>
        </p:spPr>
        <p:txBody>
          <a:bodyPr/>
          <a:lstStyle/>
          <a:p>
            <a:r>
              <a:rPr lang="en-US" dirty="0" smtClean="0">
                <a:cs typeface="Arial" pitchFamily="34" charset="0"/>
              </a:rPr>
              <a:t>LHI </a:t>
            </a:r>
            <a:r>
              <a:rPr lang="en-US" dirty="0" err="1" smtClean="0">
                <a:cs typeface="Arial" pitchFamily="34" charset="0"/>
              </a:rPr>
              <a:t>Infographic</a:t>
            </a:r>
            <a:r>
              <a:rPr lang="en-US" dirty="0" smtClean="0">
                <a:cs typeface="Arial" pitchFamily="34" charset="0"/>
              </a:rPr>
              <a:t> gallery </a:t>
            </a:r>
            <a:r>
              <a:rPr lang="en-US" dirty="0">
                <a:cs typeface="Arial" pitchFamily="34" charset="0"/>
              </a:rPr>
              <a:t/>
            </a:r>
            <a:br>
              <a:rPr lang="en-US" dirty="0">
                <a:cs typeface="Arial" pitchFamily="34" charset="0"/>
              </a:rPr>
            </a:br>
            <a:endParaRPr lang="en-US" dirty="0"/>
          </a:p>
        </p:txBody>
      </p:sp>
      <p:pic>
        <p:nvPicPr>
          <p:cNvPr id="1026" name="Picture 2" descr="Healthy People 2020 LHI Info Graphic Page " title="Screen sho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9" y="30180"/>
            <a:ext cx="9212411" cy="6195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0" y="6172200"/>
            <a:ext cx="9144000" cy="6858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800" u="sng" dirty="0" smtClean="0">
              <a:solidFill>
                <a:schemeClr val="bg1"/>
              </a:solidFill>
              <a:latin typeface="Calibri" panose="020F0502020204030204" pitchFamily="34" charset="0"/>
            </a:endParaRPr>
          </a:p>
          <a:p>
            <a:pPr algn="ctr"/>
            <a:r>
              <a:rPr lang="en-US" u="sng" dirty="0" smtClean="0">
                <a:solidFill>
                  <a:schemeClr val="bg1"/>
                </a:solidFill>
                <a:latin typeface="Calibri" panose="020F0502020204030204" pitchFamily="34" charset="0"/>
              </a:rPr>
              <a:t>www.healthypeople.gov/2020/leading-health-indicators/LHI-Infographic-Gallery</a:t>
            </a:r>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343549602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152400"/>
            <a:ext cx="7546848" cy="1066800"/>
          </a:xfrm>
        </p:spPr>
        <p:txBody>
          <a:bodyPr/>
          <a:lstStyle/>
          <a:p>
            <a:r>
              <a:rPr lang="en-US" dirty="0" smtClean="0"/>
              <a:t>Healthy People 2020 </a:t>
            </a:r>
            <a:r>
              <a:rPr lang="en-US" dirty="0"/>
              <a:t/>
            </a:r>
            <a:br>
              <a:rPr lang="en-US" dirty="0"/>
            </a:br>
            <a:r>
              <a:rPr lang="en-US" dirty="0" smtClean="0"/>
              <a:t>Progress Review Planning Group</a:t>
            </a:r>
            <a:endParaRPr lang="en-US" dirty="0"/>
          </a:p>
        </p:txBody>
      </p:sp>
      <p:sp>
        <p:nvSpPr>
          <p:cNvPr id="4" name="Content Placeholder 2"/>
          <p:cNvSpPr txBox="1">
            <a:spLocks/>
          </p:cNvSpPr>
          <p:nvPr/>
        </p:nvSpPr>
        <p:spPr bwMode="auto">
          <a:xfrm>
            <a:off x="1447800" y="1435100"/>
            <a:ext cx="7543800" cy="5270500"/>
          </a:xfrm>
          <a:prstGeom prst="rect">
            <a:avLst/>
          </a:prstGeom>
          <a:noFill/>
          <a:ln w="9525">
            <a:noFill/>
            <a:miter lim="800000"/>
            <a:headEnd/>
            <a:tailEnd/>
          </a:ln>
        </p:spPr>
        <p:txBody>
          <a:bodyPr numCol="2"/>
          <a:lstStyle/>
          <a:p>
            <a:pPr marL="0" lvl="1" indent="-346075">
              <a:buClr>
                <a:srgbClr val="97233F"/>
              </a:buClr>
              <a:buFont typeface="Arial" pitchFamily="34" charset="0"/>
              <a:buChar char="■"/>
              <a:defRPr/>
            </a:pPr>
            <a:r>
              <a:rPr lang="en-US" sz="1500" dirty="0">
                <a:solidFill>
                  <a:srgbClr val="000000"/>
                </a:solidFill>
              </a:rPr>
              <a:t>Chipper Dean (SAMHSA/</a:t>
            </a:r>
            <a:r>
              <a:rPr lang="en-US" sz="1500" dirty="0"/>
              <a:t>CBHSQ</a:t>
            </a:r>
            <a:r>
              <a:rPr lang="en-US" sz="1500" dirty="0">
                <a:solidFill>
                  <a:srgbClr val="000000"/>
                </a:solidFill>
              </a:rPr>
              <a:t>)</a:t>
            </a:r>
          </a:p>
          <a:p>
            <a:pPr marL="0" lvl="1" indent="-346075">
              <a:buClr>
                <a:srgbClr val="97233F"/>
              </a:buClr>
              <a:buFont typeface="Arial" pitchFamily="34" charset="0"/>
              <a:buChar char="■"/>
              <a:defRPr/>
            </a:pPr>
            <a:endParaRPr lang="en-US" sz="1500" dirty="0" smtClean="0">
              <a:solidFill>
                <a:srgbClr val="000000"/>
              </a:solidFill>
            </a:endParaRPr>
          </a:p>
          <a:p>
            <a:pPr marL="0" lvl="1" indent="-346075">
              <a:buClr>
                <a:srgbClr val="97233F"/>
              </a:buClr>
              <a:buFont typeface="Arial" pitchFamily="34" charset="0"/>
              <a:buChar char="■"/>
              <a:defRPr/>
            </a:pPr>
            <a:r>
              <a:rPr lang="en-US" sz="1500" dirty="0" smtClean="0"/>
              <a:t>Gem Daus (HRSA) </a:t>
            </a:r>
          </a:p>
          <a:p>
            <a:pPr marL="0" lvl="1" indent="-346075">
              <a:buClr>
                <a:srgbClr val="97233F"/>
              </a:buClr>
              <a:buFont typeface="Arial" pitchFamily="34" charset="0"/>
              <a:buChar char="■"/>
              <a:defRPr/>
            </a:pPr>
            <a:endParaRPr lang="en-US" sz="1500" dirty="0" smtClean="0">
              <a:solidFill>
                <a:srgbClr val="000000"/>
              </a:solidFill>
            </a:endParaRPr>
          </a:p>
          <a:p>
            <a:pPr marL="0" lvl="1" indent="-346075">
              <a:buClr>
                <a:srgbClr val="97233F"/>
              </a:buClr>
              <a:buFont typeface="Arial" pitchFamily="34" charset="0"/>
              <a:buChar char="■"/>
              <a:defRPr/>
            </a:pPr>
            <a:r>
              <a:rPr lang="en-US" sz="1500" dirty="0" smtClean="0">
                <a:solidFill>
                  <a:srgbClr val="000000"/>
                </a:solidFill>
              </a:rPr>
              <a:t>Emily </a:t>
            </a:r>
            <a:r>
              <a:rPr lang="en-US" sz="1500" dirty="0"/>
              <a:t>DeCoster (HRSA) </a:t>
            </a:r>
          </a:p>
          <a:p>
            <a:pPr marL="0" lvl="1" indent="-346075">
              <a:buClr>
                <a:srgbClr val="97233F"/>
              </a:buClr>
              <a:buFont typeface="Arial" pitchFamily="34" charset="0"/>
              <a:buChar char="■"/>
              <a:defRPr/>
            </a:pPr>
            <a:endParaRPr lang="en-US" sz="1500" dirty="0" smtClean="0">
              <a:solidFill>
                <a:srgbClr val="FF0000"/>
              </a:solidFill>
            </a:endParaRPr>
          </a:p>
          <a:p>
            <a:pPr marL="0" lvl="1" indent="-346075">
              <a:buClr>
                <a:srgbClr val="97233F"/>
              </a:buClr>
              <a:buFont typeface="Arial" pitchFamily="34" charset="0"/>
              <a:buChar char="■"/>
              <a:defRPr/>
            </a:pPr>
            <a:r>
              <a:rPr lang="en-US" sz="1500" dirty="0">
                <a:solidFill>
                  <a:srgbClr val="000000"/>
                </a:solidFill>
              </a:rPr>
              <a:t>George Roberts (CDC/OMHHE)</a:t>
            </a:r>
          </a:p>
          <a:p>
            <a:pPr marL="0" lvl="1" indent="-346075">
              <a:buClr>
                <a:srgbClr val="97233F"/>
              </a:buClr>
              <a:buFont typeface="Arial" pitchFamily="34" charset="0"/>
              <a:buChar char="■"/>
              <a:defRPr/>
            </a:pPr>
            <a:endParaRPr lang="en-US" sz="1500" dirty="0" smtClean="0"/>
          </a:p>
          <a:p>
            <a:pPr marL="0" lvl="1" indent="-346075">
              <a:buClr>
                <a:srgbClr val="97233F"/>
              </a:buClr>
              <a:buFont typeface="Arial" pitchFamily="34" charset="0"/>
              <a:buChar char="■"/>
              <a:defRPr/>
            </a:pPr>
            <a:r>
              <a:rPr lang="en-US" sz="1500" dirty="0" smtClean="0">
                <a:solidFill>
                  <a:srgbClr val="000000"/>
                </a:solidFill>
              </a:rPr>
              <a:t>Julio </a:t>
            </a:r>
            <a:r>
              <a:rPr lang="en-US" sz="1500" dirty="0"/>
              <a:t>Dicent </a:t>
            </a:r>
            <a:r>
              <a:rPr lang="en-US" sz="1500" dirty="0" smtClean="0"/>
              <a:t>Taillepierre (CDC/</a:t>
            </a:r>
            <a:r>
              <a:rPr lang="en-US" sz="1500" dirty="0" smtClean="0">
                <a:solidFill>
                  <a:srgbClr val="000000"/>
                </a:solidFill>
              </a:rPr>
              <a:t>OMHHE) </a:t>
            </a:r>
          </a:p>
          <a:p>
            <a:pPr marL="0" lvl="1" indent="-346075">
              <a:buClr>
                <a:srgbClr val="97233F"/>
              </a:buClr>
              <a:buFont typeface="Arial" pitchFamily="34" charset="0"/>
              <a:buChar char="■"/>
              <a:defRPr/>
            </a:pPr>
            <a:endParaRPr lang="en-US" sz="1500" dirty="0" smtClean="0">
              <a:solidFill>
                <a:srgbClr val="000000"/>
              </a:solidFill>
            </a:endParaRPr>
          </a:p>
          <a:p>
            <a:pPr marL="0" lvl="1" indent="-346075">
              <a:buClr>
                <a:srgbClr val="97233F"/>
              </a:buClr>
              <a:buFont typeface="Arial" pitchFamily="34" charset="0"/>
              <a:buChar char="■"/>
              <a:defRPr/>
            </a:pPr>
            <a:r>
              <a:rPr lang="en-US" sz="1500" dirty="0"/>
              <a:t>Francisco Sy (NIH/NIMHD)</a:t>
            </a:r>
            <a:endParaRPr lang="en-US" sz="1500" dirty="0">
              <a:solidFill>
                <a:srgbClr val="FF0000"/>
              </a:solidFill>
            </a:endParaRPr>
          </a:p>
          <a:p>
            <a:pPr marL="0" lvl="1" indent="-346075">
              <a:buClr>
                <a:srgbClr val="97233F"/>
              </a:buClr>
              <a:buFont typeface="Arial" pitchFamily="34" charset="0"/>
              <a:buChar char="■"/>
              <a:defRPr/>
            </a:pPr>
            <a:endParaRPr lang="en-US" sz="1500" dirty="0" smtClean="0">
              <a:solidFill>
                <a:srgbClr val="000000"/>
              </a:solidFill>
            </a:endParaRPr>
          </a:p>
          <a:p>
            <a:pPr marL="0" lvl="1" indent="-346075" fontAlgn="base">
              <a:buClr>
                <a:srgbClr val="97233F"/>
              </a:buClr>
              <a:buFont typeface="Arial" pitchFamily="34" charset="0"/>
              <a:buChar char="■"/>
              <a:defRPr/>
            </a:pPr>
            <a:r>
              <a:rPr lang="en-US" sz="1500" dirty="0" smtClean="0">
                <a:solidFill>
                  <a:srgbClr val="000000"/>
                </a:solidFill>
              </a:rPr>
              <a:t>Stan </a:t>
            </a:r>
            <a:r>
              <a:rPr lang="en-US" sz="1500" dirty="0">
                <a:solidFill>
                  <a:srgbClr val="000000"/>
                </a:solidFill>
              </a:rPr>
              <a:t>Lehman (CDC/OD</a:t>
            </a:r>
            <a:r>
              <a:rPr lang="en-US" sz="1500" dirty="0" smtClean="0">
                <a:solidFill>
                  <a:srgbClr val="000000"/>
                </a:solidFill>
              </a:rPr>
              <a:t>)</a:t>
            </a:r>
          </a:p>
          <a:p>
            <a:pPr marL="0" lvl="1" indent="-346075" fontAlgn="base">
              <a:buClr>
                <a:srgbClr val="97233F"/>
              </a:buClr>
              <a:buFont typeface="Arial" pitchFamily="34" charset="0"/>
              <a:buChar char="■"/>
              <a:defRPr/>
            </a:pPr>
            <a:endParaRPr lang="en-US" sz="1500" dirty="0" smtClean="0">
              <a:solidFill>
                <a:srgbClr val="000000"/>
              </a:solidFill>
            </a:endParaRPr>
          </a:p>
          <a:p>
            <a:pPr marL="0" lvl="1" indent="-346075" fontAlgn="base">
              <a:buClr>
                <a:srgbClr val="97233F"/>
              </a:buClr>
              <a:buFont typeface="Arial" pitchFamily="34" charset="0"/>
              <a:buChar char="■"/>
              <a:defRPr/>
            </a:pPr>
            <a:r>
              <a:rPr lang="en-US" sz="1500" dirty="0" smtClean="0">
                <a:solidFill>
                  <a:srgbClr val="000000"/>
                </a:solidFill>
              </a:rPr>
              <a:t>Minh Wendt (HHS/OMH)</a:t>
            </a:r>
          </a:p>
          <a:p>
            <a:pPr marL="0" lvl="1" indent="-346075" fontAlgn="base">
              <a:buClr>
                <a:srgbClr val="97233F"/>
              </a:buClr>
              <a:buFont typeface="Arial" pitchFamily="34" charset="0"/>
              <a:buChar char="■"/>
              <a:defRPr/>
            </a:pPr>
            <a:endParaRPr lang="en-US" sz="1500" dirty="0">
              <a:solidFill>
                <a:srgbClr val="000000"/>
              </a:solidFill>
            </a:endParaRPr>
          </a:p>
          <a:p>
            <a:pPr marL="0" lvl="1" indent="-346075" fontAlgn="base">
              <a:buClr>
                <a:srgbClr val="97233F"/>
              </a:buClr>
              <a:buFont typeface="Arial" pitchFamily="34" charset="0"/>
              <a:buChar char="■"/>
              <a:defRPr/>
            </a:pPr>
            <a:r>
              <a:rPr lang="en-US" sz="1500" dirty="0" smtClean="0">
                <a:solidFill>
                  <a:srgbClr val="000000"/>
                </a:solidFill>
              </a:rPr>
              <a:t>Lenee Simon (HHS/OASH)</a:t>
            </a:r>
          </a:p>
          <a:p>
            <a:pPr marL="0" lvl="1" indent="-346075" fontAlgn="base">
              <a:buClr>
                <a:srgbClr val="97233F"/>
              </a:buClr>
              <a:buFont typeface="Arial" pitchFamily="34" charset="0"/>
              <a:buChar char="■"/>
              <a:defRPr/>
            </a:pPr>
            <a:endParaRPr lang="en-US" sz="1500" dirty="0">
              <a:solidFill>
                <a:srgbClr val="000000"/>
              </a:solidFill>
            </a:endParaRPr>
          </a:p>
          <a:p>
            <a:pPr marL="0" lvl="1" indent="-346075">
              <a:buClr>
                <a:srgbClr val="97233F"/>
              </a:buClr>
              <a:buFont typeface="Arial" pitchFamily="34" charset="0"/>
              <a:buChar char="■"/>
              <a:defRPr/>
            </a:pPr>
            <a:r>
              <a:rPr lang="en-US" sz="1500" dirty="0" smtClean="0">
                <a:solidFill>
                  <a:srgbClr val="000000"/>
                </a:solidFill>
              </a:rPr>
              <a:t>Susan </a:t>
            </a:r>
            <a:r>
              <a:rPr lang="en-US" sz="1500" dirty="0">
                <a:solidFill>
                  <a:srgbClr val="000000"/>
                </a:solidFill>
              </a:rPr>
              <a:t>Queen (HHS/ASPE)</a:t>
            </a:r>
          </a:p>
          <a:p>
            <a:pPr marL="0" lvl="1" indent="-346075" fontAlgn="base">
              <a:buClr>
                <a:srgbClr val="97233F"/>
              </a:buClr>
              <a:buFont typeface="Arial" pitchFamily="34" charset="0"/>
              <a:buChar char="■"/>
              <a:defRPr/>
            </a:pPr>
            <a:endParaRPr lang="en-US" sz="1500" dirty="0" smtClean="0">
              <a:solidFill>
                <a:srgbClr val="000000"/>
              </a:solidFill>
            </a:endParaRPr>
          </a:p>
          <a:p>
            <a:pPr marL="0" lvl="1" indent="-346075" fontAlgn="base">
              <a:buClr>
                <a:srgbClr val="97233F"/>
              </a:buClr>
              <a:buFont typeface="Arial" pitchFamily="34" charset="0"/>
              <a:buChar char="■"/>
              <a:defRPr/>
            </a:pPr>
            <a:r>
              <a:rPr lang="en-US" sz="1500" dirty="0" smtClean="0">
                <a:solidFill>
                  <a:srgbClr val="000000"/>
                </a:solidFill>
              </a:rPr>
              <a:t>Suzanne Haynes (HHS/OWH)</a:t>
            </a:r>
          </a:p>
          <a:p>
            <a:pPr marL="0" lvl="1" indent="-346075" fontAlgn="base">
              <a:buClr>
                <a:srgbClr val="97233F"/>
              </a:buClr>
              <a:buFont typeface="Arial" pitchFamily="34" charset="0"/>
              <a:buChar char="■"/>
              <a:defRPr/>
            </a:pPr>
            <a:endParaRPr lang="en-US" sz="1500" dirty="0">
              <a:solidFill>
                <a:srgbClr val="000000"/>
              </a:solidFill>
            </a:endParaRPr>
          </a:p>
          <a:p>
            <a:pPr marL="0" lvl="1" indent="-346075" fontAlgn="base">
              <a:buClr>
                <a:srgbClr val="97233F"/>
              </a:buClr>
              <a:buFont typeface="Arial" pitchFamily="34" charset="0"/>
              <a:buChar char="■"/>
              <a:defRPr/>
            </a:pPr>
            <a:r>
              <a:rPr lang="en-US" sz="1500" dirty="0" smtClean="0">
                <a:solidFill>
                  <a:srgbClr val="000000"/>
                </a:solidFill>
              </a:rPr>
              <a:t>Rebecca Hines (CDC/NCHS)</a:t>
            </a:r>
          </a:p>
          <a:p>
            <a:pPr marL="0" lvl="1" indent="-346075" fontAlgn="base">
              <a:buClr>
                <a:srgbClr val="97233F"/>
              </a:buClr>
              <a:buFont typeface="Arial" pitchFamily="34" charset="0"/>
              <a:buChar char="■"/>
              <a:defRPr/>
            </a:pPr>
            <a:endParaRPr lang="en-US" sz="1500" dirty="0" smtClean="0">
              <a:solidFill>
                <a:srgbClr val="000000"/>
              </a:solidFill>
            </a:endParaRPr>
          </a:p>
          <a:p>
            <a:pPr marL="0" lvl="1" indent="-346075">
              <a:buClr>
                <a:srgbClr val="97233F"/>
              </a:buClr>
              <a:buFont typeface="Arial" pitchFamily="34" charset="0"/>
              <a:buChar char="■"/>
              <a:defRPr/>
            </a:pPr>
            <a:r>
              <a:rPr lang="en-US" sz="1500" dirty="0" smtClean="0">
                <a:solidFill>
                  <a:srgbClr val="000000"/>
                </a:solidFill>
              </a:rPr>
              <a:t>David </a:t>
            </a:r>
            <a:r>
              <a:rPr lang="en-US" sz="1500" dirty="0">
                <a:solidFill>
                  <a:srgbClr val="000000"/>
                </a:solidFill>
              </a:rPr>
              <a:t>Huang (CDC/NCHS</a:t>
            </a:r>
            <a:r>
              <a:rPr lang="en-US" sz="1500" dirty="0" smtClean="0">
                <a:solidFill>
                  <a:srgbClr val="000000"/>
                </a:solidFill>
              </a:rPr>
              <a:t>)</a:t>
            </a:r>
          </a:p>
          <a:p>
            <a:pPr marL="0" lvl="1" indent="-346075">
              <a:buClr>
                <a:srgbClr val="97233F"/>
              </a:buClr>
              <a:buFont typeface="Arial" pitchFamily="34" charset="0"/>
              <a:buChar char="■"/>
              <a:defRPr/>
            </a:pPr>
            <a:endParaRPr lang="en-US" sz="1500" dirty="0">
              <a:solidFill>
                <a:srgbClr val="000000"/>
              </a:solidFill>
            </a:endParaRPr>
          </a:p>
          <a:p>
            <a:pPr marL="0" lvl="1" indent="-346075" fontAlgn="base">
              <a:buClr>
                <a:srgbClr val="97233F"/>
              </a:buClr>
              <a:buFont typeface="Arial" pitchFamily="34" charset="0"/>
              <a:buChar char="■"/>
              <a:defRPr/>
            </a:pPr>
            <a:r>
              <a:rPr lang="en-US" sz="1500" dirty="0" smtClean="0">
                <a:solidFill>
                  <a:srgbClr val="000000"/>
                </a:solidFill>
              </a:rPr>
              <a:t>Leda Gurley (CDC/NCHS)</a:t>
            </a:r>
          </a:p>
          <a:p>
            <a:pPr marL="0" lvl="1" indent="-346075" fontAlgn="base">
              <a:buClr>
                <a:srgbClr val="97233F"/>
              </a:buClr>
              <a:buFont typeface="Arial" pitchFamily="34" charset="0"/>
              <a:buChar char="■"/>
              <a:defRPr/>
            </a:pPr>
            <a:endParaRPr lang="en-US" sz="1500" dirty="0" smtClean="0">
              <a:solidFill>
                <a:srgbClr val="000000"/>
              </a:solidFill>
            </a:endParaRPr>
          </a:p>
          <a:p>
            <a:pPr marL="0" lvl="1" indent="-346075">
              <a:buClr>
                <a:srgbClr val="97233F"/>
              </a:buClr>
              <a:buFont typeface="Arial" pitchFamily="34" charset="0"/>
              <a:buChar char="■"/>
              <a:defRPr/>
            </a:pPr>
            <a:r>
              <a:rPr lang="en-US" sz="1500" dirty="0" smtClean="0">
                <a:solidFill>
                  <a:srgbClr val="000000"/>
                </a:solidFill>
              </a:rPr>
              <a:t>Christina Dragon (CDC/NCHS) </a:t>
            </a:r>
          </a:p>
          <a:p>
            <a:pPr marL="0" lvl="1" indent="-346075" fontAlgn="base">
              <a:buClr>
                <a:srgbClr val="97233F"/>
              </a:buClr>
              <a:buFont typeface="Arial" pitchFamily="34" charset="0"/>
              <a:buChar char="■"/>
              <a:defRPr/>
            </a:pPr>
            <a:endParaRPr lang="en-US" sz="1500" dirty="0">
              <a:solidFill>
                <a:srgbClr val="000000"/>
              </a:solidFill>
            </a:endParaRPr>
          </a:p>
          <a:p>
            <a:pPr marL="0" lvl="1" indent="-346075" fontAlgn="base">
              <a:buClr>
                <a:srgbClr val="97233F"/>
              </a:buClr>
              <a:buFont typeface="Arial" pitchFamily="34" charset="0"/>
              <a:buChar char="■"/>
              <a:defRPr/>
            </a:pPr>
            <a:r>
              <a:rPr lang="en-US" sz="1500" dirty="0" smtClean="0">
                <a:solidFill>
                  <a:srgbClr val="000000"/>
                </a:solidFill>
              </a:rPr>
              <a:t>Carter Blakey (HHS/ODPHP)</a:t>
            </a:r>
            <a:endParaRPr lang="en-US" sz="1500" dirty="0">
              <a:solidFill>
                <a:srgbClr val="000000"/>
              </a:solidFill>
            </a:endParaRPr>
          </a:p>
          <a:p>
            <a:pPr marL="0" lvl="1" indent="-346075" fontAlgn="base">
              <a:buClr>
                <a:srgbClr val="97233F"/>
              </a:buClr>
              <a:buFont typeface="Arial" pitchFamily="34" charset="0"/>
              <a:buChar char="■"/>
              <a:defRPr/>
            </a:pPr>
            <a:endParaRPr lang="en-US" sz="1500" dirty="0">
              <a:solidFill>
                <a:srgbClr val="000000"/>
              </a:solidFill>
            </a:endParaRPr>
          </a:p>
          <a:p>
            <a:pPr marL="0" lvl="1" indent="-346075">
              <a:buClr>
                <a:srgbClr val="97233F"/>
              </a:buClr>
              <a:buFont typeface="Arial" pitchFamily="34" charset="0"/>
              <a:buChar char="■"/>
              <a:defRPr/>
            </a:pPr>
            <a:r>
              <a:rPr lang="en-US" sz="1500" dirty="0" smtClean="0">
                <a:solidFill>
                  <a:srgbClr val="000000"/>
                </a:solidFill>
              </a:rPr>
              <a:t>Allison </a:t>
            </a:r>
            <a:r>
              <a:rPr lang="en-US" sz="1500" dirty="0">
                <a:solidFill>
                  <a:srgbClr val="000000"/>
                </a:solidFill>
              </a:rPr>
              <a:t>Roper (HHS/ODPHP)</a:t>
            </a:r>
          </a:p>
          <a:p>
            <a:pPr marL="0" lvl="1" indent="-346075" fontAlgn="base">
              <a:buClr>
                <a:srgbClr val="97233F"/>
              </a:buClr>
              <a:buFont typeface="Arial" pitchFamily="34" charset="0"/>
              <a:buChar char="■"/>
              <a:defRPr/>
            </a:pPr>
            <a:endParaRPr lang="en-US" sz="1500" dirty="0" smtClean="0">
              <a:solidFill>
                <a:srgbClr val="000000"/>
              </a:solidFill>
            </a:endParaRPr>
          </a:p>
          <a:p>
            <a:pPr marL="0" lvl="1" indent="-346075" fontAlgn="base">
              <a:buClr>
                <a:srgbClr val="97233F"/>
              </a:buClr>
              <a:buFont typeface="Arial" pitchFamily="34" charset="0"/>
              <a:buChar char="■"/>
              <a:defRPr/>
            </a:pPr>
            <a:r>
              <a:rPr lang="en-US" sz="1500" dirty="0" smtClean="0">
                <a:solidFill>
                  <a:srgbClr val="000000"/>
                </a:solidFill>
              </a:rPr>
              <a:t>Emmeline Ochiai (HHS/ODPHP)</a:t>
            </a:r>
          </a:p>
          <a:p>
            <a:pPr marL="0" lvl="1" indent="-346075" fontAlgn="base">
              <a:buClr>
                <a:srgbClr val="97233F"/>
              </a:buClr>
              <a:buFont typeface="Arial" pitchFamily="34" charset="0"/>
              <a:buChar char="■"/>
              <a:defRPr/>
            </a:pPr>
            <a:endParaRPr lang="en-US" sz="1500" dirty="0">
              <a:solidFill>
                <a:srgbClr val="000000"/>
              </a:solidFill>
            </a:endParaRPr>
          </a:p>
          <a:p>
            <a:pPr marL="0" lvl="1" indent="-346075">
              <a:buClr>
                <a:srgbClr val="97233F"/>
              </a:buClr>
              <a:buFont typeface="Arial" pitchFamily="34" charset="0"/>
              <a:buChar char="■"/>
              <a:defRPr/>
            </a:pPr>
            <a:r>
              <a:rPr lang="en-US" sz="1500" dirty="0" smtClean="0">
                <a:solidFill>
                  <a:srgbClr val="000000"/>
                </a:solidFill>
              </a:rPr>
              <a:t>Debbie </a:t>
            </a:r>
            <a:r>
              <a:rPr lang="en-US" sz="1500" dirty="0">
                <a:solidFill>
                  <a:srgbClr val="000000"/>
                </a:solidFill>
              </a:rPr>
              <a:t>Hoyer (HHS/ODPHP)</a:t>
            </a:r>
          </a:p>
          <a:p>
            <a:pPr marL="0" lvl="1" indent="-346075" fontAlgn="base">
              <a:buClr>
                <a:srgbClr val="97233F"/>
              </a:buClr>
              <a:buFont typeface="Arial" pitchFamily="34" charset="0"/>
              <a:buChar char="■"/>
              <a:defRPr/>
            </a:pPr>
            <a:endParaRPr lang="en-US" sz="1500" dirty="0" smtClean="0">
              <a:solidFill>
                <a:srgbClr val="000000"/>
              </a:solidFill>
            </a:endParaRPr>
          </a:p>
          <a:p>
            <a:pPr marL="0" lvl="1" indent="-346075" fontAlgn="base">
              <a:buClr>
                <a:srgbClr val="97233F"/>
              </a:buClr>
              <a:buFont typeface="Arial" pitchFamily="34" charset="0"/>
              <a:buChar char="■"/>
              <a:defRPr/>
            </a:pPr>
            <a:r>
              <a:rPr lang="en-US" sz="1500" dirty="0" smtClean="0">
                <a:solidFill>
                  <a:srgbClr val="000000"/>
                </a:solidFill>
              </a:rPr>
              <a:t>Theresa Devine (HHS/ODPHP)</a:t>
            </a:r>
            <a:endParaRPr lang="en-US" sz="1500" dirty="0">
              <a:solidFill>
                <a:srgbClr val="000000"/>
              </a:solidFill>
            </a:endParaRPr>
          </a:p>
          <a:p>
            <a:pPr marL="0" lvl="1" indent="-346075" fontAlgn="base">
              <a:buClr>
                <a:srgbClr val="97233F"/>
              </a:buClr>
              <a:buFont typeface="Arial" pitchFamily="34" charset="0"/>
              <a:buChar char="■"/>
              <a:defRPr/>
            </a:pPr>
            <a:endParaRPr lang="en-US" sz="1500" dirty="0" smtClean="0">
              <a:solidFill>
                <a:srgbClr val="000000"/>
              </a:solidFill>
            </a:endParaRPr>
          </a:p>
          <a:p>
            <a:pPr marL="0" lvl="1" indent="-346075" fontAlgn="base">
              <a:buClr>
                <a:srgbClr val="97233F"/>
              </a:buClr>
              <a:buFont typeface="Arial" pitchFamily="34" charset="0"/>
              <a:buChar char="■"/>
              <a:defRPr/>
            </a:pPr>
            <a:r>
              <a:rPr lang="en-US" sz="1500" dirty="0" smtClean="0">
                <a:solidFill>
                  <a:srgbClr val="000000"/>
                </a:solidFill>
              </a:rPr>
              <a:t>Yen Luong (HHS/ODPHP)</a:t>
            </a:r>
          </a:p>
        </p:txBody>
      </p:sp>
      <p:pic>
        <p:nvPicPr>
          <p:cNvPr id="5" name="Picture 5" descr="odphplogo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724400"/>
            <a:ext cx="914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771637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524038" y="152400"/>
            <a:ext cx="7546975" cy="1066800"/>
          </a:xfrm>
        </p:spPr>
        <p:txBody>
          <a:bodyPr/>
          <a:lstStyle/>
          <a:p>
            <a:pPr eaLnBrk="1" hangingPunct="1"/>
            <a:r>
              <a:rPr lang="en-US" dirty="0" smtClean="0">
                <a:ea typeface="ＭＳ Ｐゴシック" pitchFamily="34" charset="-128"/>
              </a:rPr>
              <a:t>Stay Connected</a:t>
            </a:r>
          </a:p>
        </p:txBody>
      </p:sp>
      <p:sp>
        <p:nvSpPr>
          <p:cNvPr id="34819" name="Content Placeholder 2"/>
          <p:cNvSpPr>
            <a:spLocks noGrp="1"/>
          </p:cNvSpPr>
          <p:nvPr>
            <p:ph type="body" idx="1"/>
          </p:nvPr>
        </p:nvSpPr>
        <p:spPr>
          <a:xfrm>
            <a:off x="1524000" y="1444630"/>
            <a:ext cx="7467600" cy="4879975"/>
          </a:xfrm>
        </p:spPr>
        <p:txBody>
          <a:bodyPr/>
          <a:lstStyle/>
          <a:p>
            <a:pPr marL="0" indent="0" algn="ctr" eaLnBrk="1" hangingPunct="1">
              <a:spcBef>
                <a:spcPts val="0"/>
              </a:spcBef>
              <a:buFont typeface="Arial" charset="0"/>
              <a:buNone/>
              <a:defRPr/>
            </a:pPr>
            <a:endParaRPr lang="en-US" b="1" cap="small" dirty="0" smtClean="0">
              <a:ea typeface="ＭＳ Ｐゴシック"/>
              <a:cs typeface="Arial" charset="0"/>
            </a:endParaRPr>
          </a:p>
          <a:p>
            <a:pPr marL="0" indent="0" algn="ctr" eaLnBrk="1" hangingPunct="1">
              <a:spcBef>
                <a:spcPts val="0"/>
              </a:spcBef>
              <a:buFont typeface="Arial" charset="0"/>
              <a:buNone/>
              <a:defRPr/>
            </a:pPr>
            <a:endParaRPr lang="en-US" b="1" cap="small" dirty="0" smtClean="0">
              <a:ea typeface="ＭＳ Ｐゴシック"/>
              <a:cs typeface="Arial" charset="0"/>
            </a:endParaRPr>
          </a:p>
          <a:p>
            <a:pPr eaLnBrk="1" hangingPunct="1">
              <a:spcBef>
                <a:spcPts val="3000"/>
              </a:spcBef>
              <a:buFont typeface="Arial" charset="0"/>
              <a:buNone/>
              <a:defRPr/>
            </a:pPr>
            <a:r>
              <a:rPr lang="en-US" dirty="0" smtClean="0">
                <a:ea typeface="ＭＳ Ｐゴシック"/>
              </a:rPr>
              <a:t>			</a:t>
            </a:r>
            <a:r>
              <a:rPr lang="en-US" cap="small" dirty="0" smtClean="0">
                <a:ea typeface="ＭＳ Ｐゴシック"/>
              </a:rPr>
              <a:t>Web</a:t>
            </a:r>
            <a:r>
              <a:rPr lang="en-US" dirty="0" smtClean="0">
                <a:ea typeface="ＭＳ Ｐゴシック"/>
              </a:rPr>
              <a:t>	      healthypeople.gov</a:t>
            </a:r>
          </a:p>
          <a:p>
            <a:pPr eaLnBrk="1" hangingPunct="1">
              <a:spcBef>
                <a:spcPts val="3000"/>
              </a:spcBef>
              <a:buFont typeface="Arial" charset="0"/>
              <a:buNone/>
              <a:defRPr/>
            </a:pPr>
            <a:r>
              <a:rPr lang="en-US" dirty="0" smtClean="0">
                <a:ea typeface="ＭＳ Ｐゴシック"/>
              </a:rPr>
              <a:t>			</a:t>
            </a:r>
            <a:r>
              <a:rPr lang="en-US" cap="small" dirty="0" smtClean="0">
                <a:ea typeface="ＭＳ Ｐゴシック"/>
              </a:rPr>
              <a:t>Email</a:t>
            </a:r>
            <a:r>
              <a:rPr lang="en-US" dirty="0" smtClean="0">
                <a:ea typeface="ＭＳ Ｐゴシック"/>
              </a:rPr>
              <a:t>	      healthypeople@hhs.gov</a:t>
            </a:r>
          </a:p>
          <a:p>
            <a:pPr eaLnBrk="1" hangingPunct="1">
              <a:spcBef>
                <a:spcPts val="3000"/>
              </a:spcBef>
              <a:buFont typeface="Arial" charset="0"/>
              <a:buNone/>
              <a:defRPr/>
            </a:pPr>
            <a:r>
              <a:rPr lang="en-US" dirty="0" smtClean="0">
                <a:ea typeface="ＭＳ Ｐゴシック"/>
              </a:rPr>
              <a:t>			</a:t>
            </a:r>
            <a:r>
              <a:rPr lang="en-US" cap="small" dirty="0" smtClean="0">
                <a:ea typeface="ＭＳ Ｐゴシック"/>
              </a:rPr>
              <a:t>Twitter      </a:t>
            </a:r>
            <a:r>
              <a:rPr lang="en-US" dirty="0" smtClean="0">
                <a:ea typeface="ＭＳ Ｐゴシック"/>
              </a:rPr>
              <a:t>@gohealthypeople</a:t>
            </a:r>
          </a:p>
          <a:p>
            <a:pPr eaLnBrk="1" hangingPunct="1">
              <a:spcBef>
                <a:spcPts val="3000"/>
              </a:spcBef>
              <a:buFont typeface="Arial" pitchFamily="34" charset="0"/>
              <a:buNone/>
              <a:defRPr/>
            </a:pPr>
            <a:r>
              <a:rPr lang="en-US" dirty="0" smtClean="0">
                <a:ea typeface="ＭＳ Ｐゴシック"/>
              </a:rPr>
              <a:t>			</a:t>
            </a:r>
            <a:r>
              <a:rPr lang="en-US" cap="small" dirty="0" smtClean="0">
                <a:ea typeface="ＭＳ Ｐゴシック"/>
              </a:rPr>
              <a:t>LinkedIn</a:t>
            </a:r>
            <a:r>
              <a:rPr lang="en-US" dirty="0" smtClean="0">
                <a:ea typeface="ＭＳ Ｐゴシック"/>
              </a:rPr>
              <a:t>     Healthy People 2020</a:t>
            </a:r>
          </a:p>
          <a:p>
            <a:pPr eaLnBrk="1" hangingPunct="1">
              <a:spcBef>
                <a:spcPts val="3000"/>
              </a:spcBef>
              <a:buFont typeface="Arial" pitchFamily="34" charset="0"/>
              <a:buNone/>
              <a:defRPr/>
            </a:pPr>
            <a:r>
              <a:rPr lang="en-US" dirty="0" smtClean="0">
                <a:ea typeface="ＭＳ Ｐゴシック"/>
              </a:rPr>
              <a:t>			</a:t>
            </a:r>
            <a:r>
              <a:rPr lang="en-US" cap="small" dirty="0" smtClean="0">
                <a:ea typeface="ＭＳ Ｐゴシック"/>
              </a:rPr>
              <a:t>YouTube</a:t>
            </a:r>
            <a:r>
              <a:rPr lang="en-US" dirty="0" smtClean="0">
                <a:ea typeface="ＭＳ Ｐゴシック"/>
              </a:rPr>
              <a:t>    ODPHP (search “healthy people”)</a:t>
            </a:r>
          </a:p>
        </p:txBody>
      </p:sp>
      <p:sp>
        <p:nvSpPr>
          <p:cNvPr id="18" name="Content Placeholder 2"/>
          <p:cNvSpPr txBox="1">
            <a:spLocks/>
          </p:cNvSpPr>
          <p:nvPr/>
        </p:nvSpPr>
        <p:spPr bwMode="auto">
          <a:xfrm>
            <a:off x="1371600" y="1752600"/>
            <a:ext cx="7772400" cy="838200"/>
          </a:xfrm>
          <a:prstGeom prst="rect">
            <a:avLst/>
          </a:prstGeom>
          <a:noFill/>
          <a:ln w="9525">
            <a:noFill/>
            <a:miter lim="800000"/>
            <a:headEnd/>
            <a:tailEnd/>
          </a:ln>
        </p:spPr>
        <p:txBody>
          <a:bodyPr/>
          <a:lstStyle/>
          <a:p>
            <a:pPr algn="ctr">
              <a:buClr>
                <a:srgbClr val="97233F"/>
              </a:buClr>
              <a:buFont typeface="Arial" charset="0"/>
              <a:buNone/>
              <a:defRPr/>
            </a:pPr>
            <a:r>
              <a:rPr lang="en-US" sz="2800" b="1" kern="0" cap="small" dirty="0">
                <a:solidFill>
                  <a:srgbClr val="000000"/>
                </a:solidFill>
                <a:latin typeface="Calibri" pitchFamily="34" charset="0"/>
                <a:ea typeface="ＭＳ Ｐゴシック" pitchFamily="84" charset="-128"/>
                <a:cs typeface="Arial" charset="0"/>
              </a:rPr>
              <a:t>Join the Healthy People Listserv &amp; Consortium</a:t>
            </a:r>
            <a:endParaRPr lang="en-US" sz="2800" kern="0" dirty="0">
              <a:solidFill>
                <a:srgbClr val="000000"/>
              </a:solidFill>
              <a:latin typeface="Calibri" pitchFamily="34" charset="0"/>
              <a:ea typeface="ＭＳ Ｐゴシック" pitchFamily="84" charset="-128"/>
              <a:cs typeface="Arial" pitchFamily="34" charset="0"/>
            </a:endParaRPr>
          </a:p>
        </p:txBody>
      </p:sp>
      <p:pic>
        <p:nvPicPr>
          <p:cNvPr id="15371" name="Picture 3" descr="Web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2438400"/>
            <a:ext cx="6302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2" descr="Email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3200400"/>
            <a:ext cx="609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Twitter logo"/>
          <p:cNvPicPr>
            <a:picLocks noChangeAspect="1" noChangeArrowheads="1"/>
          </p:cNvPicPr>
          <p:nvPr/>
        </p:nvPicPr>
        <p:blipFill>
          <a:blip r:embed="rId5" cstate="print"/>
          <a:srcRect/>
          <a:stretch>
            <a:fillRect/>
          </a:stretch>
        </p:blipFill>
        <p:spPr bwMode="auto">
          <a:xfrm>
            <a:off x="2590878" y="3962400"/>
            <a:ext cx="671513" cy="654404"/>
          </a:xfrm>
          <a:prstGeom prst="rect">
            <a:avLst/>
          </a:prstGeom>
          <a:noFill/>
          <a:ln w="9525">
            <a:noFill/>
            <a:miter lim="800000"/>
            <a:headEnd/>
            <a:tailEnd/>
          </a:ln>
        </p:spPr>
      </p:pic>
      <p:pic>
        <p:nvPicPr>
          <p:cNvPr id="2050" name="Picture 2" descr="LinkedIn logo and YouTube logo"/>
          <p:cNvPicPr>
            <a:picLocks noChangeAspect="1" noChangeArrowheads="1"/>
          </p:cNvPicPr>
          <p:nvPr/>
        </p:nvPicPr>
        <p:blipFill>
          <a:blip r:embed="rId6" cstate="print"/>
          <a:srcRect/>
          <a:stretch>
            <a:fillRect/>
          </a:stretch>
        </p:blipFill>
        <p:spPr bwMode="auto">
          <a:xfrm>
            <a:off x="2514600" y="4705621"/>
            <a:ext cx="762000" cy="1582615"/>
          </a:xfrm>
          <a:prstGeom prst="rect">
            <a:avLst/>
          </a:prstGeom>
          <a:noFill/>
          <a:ln w="9525">
            <a:noFill/>
            <a:miter lim="800000"/>
            <a:headEnd/>
            <a:tailEnd/>
          </a:ln>
        </p:spPr>
      </p:pic>
      <p:pic>
        <p:nvPicPr>
          <p:cNvPr id="9" name="Picture 5" descr="odphplogocol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4724400"/>
            <a:ext cx="914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762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ctr"/>
            <a:r>
              <a:rPr lang="en-US" altLang="en-US" sz="2700" dirty="0" smtClean="0">
                <a:ea typeface="ＭＳ Ｐゴシック" pitchFamily="34" charset="-128"/>
                <a:cs typeface="Arial" charset="0"/>
              </a:rPr>
              <a:t>Healthy People 2020 </a:t>
            </a:r>
            <a:br>
              <a:rPr lang="en-US" altLang="en-US" sz="2700" dirty="0" smtClean="0">
                <a:ea typeface="ＭＳ Ｐゴシック" pitchFamily="34" charset="-128"/>
                <a:cs typeface="Arial" charset="0"/>
              </a:rPr>
            </a:br>
            <a:r>
              <a:rPr lang="en-US" altLang="en-US" sz="2700" dirty="0" smtClean="0">
                <a:ea typeface="ＭＳ Ｐゴシック" pitchFamily="34" charset="-128"/>
                <a:cs typeface="Arial" charset="0"/>
              </a:rPr>
              <a:t>Overarching Goals</a:t>
            </a:r>
          </a:p>
        </p:txBody>
      </p:sp>
      <p:sp>
        <p:nvSpPr>
          <p:cNvPr id="25603" name="Content Placeholder 2"/>
          <p:cNvSpPr>
            <a:spLocks noGrp="1"/>
          </p:cNvSpPr>
          <p:nvPr>
            <p:ph idx="1"/>
          </p:nvPr>
        </p:nvSpPr>
        <p:spPr>
          <a:xfrm>
            <a:off x="1524000" y="1524000"/>
            <a:ext cx="6858000" cy="4824984"/>
          </a:xfrm>
        </p:spPr>
        <p:txBody>
          <a:bodyPr/>
          <a:lstStyle/>
          <a:p>
            <a:pPr>
              <a:spcBef>
                <a:spcPct val="0"/>
              </a:spcBef>
              <a:buNone/>
            </a:pPr>
            <a:r>
              <a:rPr lang="en-US" altLang="en-US" dirty="0" smtClean="0">
                <a:ea typeface="ＭＳ Ｐゴシック" pitchFamily="34" charset="-128"/>
                <a:cs typeface="Arial" charset="0"/>
              </a:rPr>
              <a:t>	</a:t>
            </a:r>
          </a:p>
          <a:p>
            <a:pPr lvl="2"/>
            <a:r>
              <a:rPr lang="en-US" altLang="en-US" dirty="0" smtClean="0">
                <a:ea typeface="ＭＳ Ｐゴシック" pitchFamily="34" charset="-128"/>
                <a:cs typeface="Arial" charset="0"/>
              </a:rPr>
              <a:t>Attain high-quality, longer lives free of preventable disease, disability, injury, and premature death</a:t>
            </a:r>
          </a:p>
          <a:p>
            <a:pPr lvl="2"/>
            <a:r>
              <a:rPr lang="en-US" altLang="en-US" b="1" dirty="0" smtClean="0">
                <a:solidFill>
                  <a:srgbClr val="0000CC"/>
                </a:solidFill>
                <a:ea typeface="ＭＳ Ｐゴシック" pitchFamily="34" charset="-128"/>
                <a:cs typeface="Arial" charset="0"/>
              </a:rPr>
              <a:t>Achieve health equity, eliminate disparities, and improve the health of all groups</a:t>
            </a:r>
          </a:p>
          <a:p>
            <a:pPr lvl="2"/>
            <a:r>
              <a:rPr lang="en-US" altLang="en-US" b="1" dirty="0" smtClean="0">
                <a:solidFill>
                  <a:srgbClr val="0000CC"/>
                </a:solidFill>
                <a:ea typeface="ＭＳ Ｐゴシック" pitchFamily="34" charset="-128"/>
                <a:cs typeface="Arial" charset="0"/>
              </a:rPr>
              <a:t>Create social and physical environments that promote good health for all</a:t>
            </a:r>
          </a:p>
          <a:p>
            <a:pPr lvl="2"/>
            <a:r>
              <a:rPr lang="en-US" altLang="en-US" dirty="0" smtClean="0">
                <a:ea typeface="ＭＳ Ｐゴシック" pitchFamily="34" charset="-128"/>
                <a:cs typeface="Arial" charset="0"/>
              </a:rPr>
              <a:t>Promote quality of life, healthy development, and healthy behaviors across all life stages</a:t>
            </a:r>
          </a:p>
          <a:p>
            <a:pPr>
              <a:spcBef>
                <a:spcPct val="0"/>
              </a:spcBef>
            </a:pPr>
            <a:endParaRPr lang="en-US" altLang="en-US" dirty="0" smtClean="0">
              <a:ea typeface="ＭＳ Ｐゴシック" pitchFamily="34" charset="-128"/>
              <a:cs typeface="Arial" charset="0"/>
            </a:endParaRPr>
          </a:p>
          <a:p>
            <a:pPr>
              <a:spcBef>
                <a:spcPct val="0"/>
              </a:spcBef>
              <a:buFont typeface="Arial" charset="0"/>
              <a:buNone/>
            </a:pPr>
            <a:r>
              <a:rPr lang="en-US" altLang="en-US" dirty="0" smtClean="0">
                <a:ea typeface="ＭＳ Ｐゴシック" pitchFamily="34" charset="-128"/>
                <a:cs typeface="Arial" charset="0"/>
              </a:rPr>
              <a:t>	</a:t>
            </a:r>
          </a:p>
          <a:p>
            <a:pPr>
              <a:spcBef>
                <a:spcPct val="0"/>
              </a:spcBef>
              <a:buSzPct val="102000"/>
              <a:buFont typeface="Arial" charset="0"/>
              <a:buNone/>
            </a:pPr>
            <a:endParaRPr lang="en-US" altLang="en-US" dirty="0" smtClean="0">
              <a:ea typeface="ＭＳ Ｐゴシック" pitchFamily="34" charset="-128"/>
              <a:cs typeface="Arial" charset="0"/>
            </a:endParaRPr>
          </a:p>
          <a:p>
            <a:pPr>
              <a:spcBef>
                <a:spcPct val="0"/>
              </a:spcBef>
              <a:buSzPct val="102000"/>
              <a:buFont typeface="Arial" charset="0"/>
              <a:buNone/>
            </a:pPr>
            <a:endParaRPr lang="en-US" altLang="en-US" dirty="0" smtClean="0">
              <a:ea typeface="ＭＳ Ｐゴシック" pitchFamily="34" charset="-128"/>
              <a:cs typeface="Arial" charset="0"/>
            </a:endParaRPr>
          </a:p>
        </p:txBody>
      </p:sp>
      <p:pic>
        <p:nvPicPr>
          <p:cNvPr id="25605" name="Picture 5" descr="odphplogo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724400"/>
            <a:ext cx="914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12</a:t>
            </a:fld>
            <a:endParaRPr lang="en-US" sz="1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2858772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447800" y="152400"/>
            <a:ext cx="7623048" cy="1066800"/>
          </a:xfrm>
        </p:spPr>
        <p:txBody>
          <a:bodyPr/>
          <a:lstStyle/>
          <a:p>
            <a:pPr algn="ctr"/>
            <a:r>
              <a:rPr lang="en-US" altLang="en-US" sz="2700" dirty="0" smtClean="0">
                <a:ea typeface="ＭＳ Ｐゴシック" pitchFamily="34" charset="-128"/>
                <a:cs typeface="Arial" charset="0"/>
              </a:rPr>
              <a:t>Progression of SDOH &amp; LGBT </a:t>
            </a:r>
            <a:br>
              <a:rPr lang="en-US" altLang="en-US" sz="2700" dirty="0" smtClean="0">
                <a:ea typeface="ＭＳ Ｐゴシック" pitchFamily="34" charset="-128"/>
                <a:cs typeface="Arial" charset="0"/>
              </a:rPr>
            </a:br>
            <a:r>
              <a:rPr lang="en-US" altLang="en-US" sz="2700" dirty="0" smtClean="0">
                <a:ea typeface="ＭＳ Ｐゴシック" pitchFamily="34" charset="-128"/>
                <a:cs typeface="Arial" charset="0"/>
              </a:rPr>
              <a:t>from issues to Topic Areas </a:t>
            </a:r>
          </a:p>
        </p:txBody>
      </p:sp>
      <p:sp>
        <p:nvSpPr>
          <p:cNvPr id="25603" name="Content Placeholder 2"/>
          <p:cNvSpPr>
            <a:spLocks noGrp="1"/>
          </p:cNvSpPr>
          <p:nvPr>
            <p:ph idx="1"/>
          </p:nvPr>
        </p:nvSpPr>
        <p:spPr>
          <a:xfrm>
            <a:off x="1600200" y="1676400"/>
            <a:ext cx="5105400" cy="4672584"/>
          </a:xfrm>
        </p:spPr>
        <p:txBody>
          <a:bodyPr/>
          <a:lstStyle/>
          <a:p>
            <a:pPr>
              <a:spcBef>
                <a:spcPct val="0"/>
              </a:spcBef>
              <a:buFont typeface="Wingdings" pitchFamily="2" charset="2"/>
              <a:buChar char="§"/>
            </a:pPr>
            <a:r>
              <a:rPr lang="en-US" altLang="en-US" dirty="0" smtClean="0">
                <a:ea typeface="ＭＳ Ｐゴシック" pitchFamily="34" charset="-128"/>
                <a:cs typeface="Arial" charset="0"/>
              </a:rPr>
              <a:t>Healthy People 2010 (HP2010)</a:t>
            </a:r>
          </a:p>
          <a:p>
            <a:pPr marL="633412" lvl="3">
              <a:buFont typeface="Wingdings" pitchFamily="2" charset="2"/>
              <a:buChar char="Ø"/>
            </a:pPr>
            <a:r>
              <a:rPr lang="en-US" dirty="0" smtClean="0">
                <a:cs typeface="Tahoma" panose="020B0604030504040204" pitchFamily="34" charset="0"/>
              </a:rPr>
              <a:t>Objectives related to SDOH included in HP2010, such as increase high school graduation rates</a:t>
            </a:r>
            <a:endParaRPr lang="en-US" altLang="en-US" dirty="0" smtClean="0">
              <a:ea typeface="ＭＳ Ｐゴシック" pitchFamily="34" charset="-128"/>
              <a:cs typeface="Arial" charset="0"/>
            </a:endParaRPr>
          </a:p>
          <a:p>
            <a:pPr marL="633412" lvl="3">
              <a:buFont typeface="Wingdings" pitchFamily="2" charset="2"/>
              <a:buChar char="Ø"/>
            </a:pPr>
            <a:r>
              <a:rPr lang="en-US" altLang="en-US" dirty="0" smtClean="0">
                <a:ea typeface="ＭＳ Ｐゴシック" pitchFamily="34" charset="-128"/>
                <a:cs typeface="Arial" charset="0"/>
              </a:rPr>
              <a:t>LGB populations established in the data template for population-based objectives</a:t>
            </a:r>
          </a:p>
          <a:p>
            <a:pPr marL="633412" lvl="3">
              <a:buFont typeface="Wingdings" pitchFamily="2" charset="2"/>
              <a:buChar char="Ø"/>
            </a:pPr>
            <a:r>
              <a:rPr lang="en-US" altLang="en-US" dirty="0" smtClean="0">
                <a:ea typeface="ＭＳ Ｐゴシック" pitchFamily="34" charset="-128"/>
                <a:cs typeface="Arial" charset="0"/>
              </a:rPr>
              <a:t>Healthy People 2010 LGBT Companion Document published, </a:t>
            </a:r>
            <a:r>
              <a:rPr lang="en-US" dirty="0" smtClean="0">
                <a:cs typeface="Tahoma" panose="020B0604030504040204" pitchFamily="34" charset="0"/>
              </a:rPr>
              <a:t>identified 29 specific HP2010 objectives salient to LGBT populations</a:t>
            </a:r>
          </a:p>
          <a:p>
            <a:pPr lvl="2">
              <a:buFont typeface="Wingdings" pitchFamily="2" charset="2"/>
              <a:buChar char="§"/>
            </a:pPr>
            <a:endParaRPr lang="en-US" altLang="en-US" dirty="0" smtClean="0">
              <a:ea typeface="ＭＳ Ｐゴシック" pitchFamily="34" charset="-128"/>
              <a:cs typeface="Arial" charset="0"/>
            </a:endParaRPr>
          </a:p>
          <a:p>
            <a:pPr>
              <a:spcBef>
                <a:spcPct val="0"/>
              </a:spcBef>
            </a:pPr>
            <a:endParaRPr lang="en-US" altLang="en-US" dirty="0" smtClean="0">
              <a:ea typeface="ＭＳ Ｐゴシック" pitchFamily="34" charset="-128"/>
              <a:cs typeface="Arial" charset="0"/>
            </a:endParaRPr>
          </a:p>
          <a:p>
            <a:pPr>
              <a:spcBef>
                <a:spcPct val="0"/>
              </a:spcBef>
              <a:buFont typeface="Arial" charset="0"/>
              <a:buNone/>
            </a:pPr>
            <a:r>
              <a:rPr lang="en-US" altLang="en-US" dirty="0" smtClean="0">
                <a:ea typeface="ＭＳ Ｐゴシック" pitchFamily="34" charset="-128"/>
                <a:cs typeface="Arial" charset="0"/>
              </a:rPr>
              <a:t>	</a:t>
            </a:r>
          </a:p>
          <a:p>
            <a:pPr>
              <a:spcBef>
                <a:spcPct val="0"/>
              </a:spcBef>
              <a:buSzPct val="102000"/>
              <a:buFont typeface="Arial" charset="0"/>
              <a:buNone/>
            </a:pPr>
            <a:endParaRPr lang="en-US" altLang="en-US" dirty="0" smtClean="0">
              <a:ea typeface="ＭＳ Ｐゴシック" pitchFamily="34" charset="-128"/>
              <a:cs typeface="Arial" charset="0"/>
            </a:endParaRPr>
          </a:p>
          <a:p>
            <a:pPr>
              <a:spcBef>
                <a:spcPct val="0"/>
              </a:spcBef>
              <a:buSzPct val="102000"/>
              <a:buFont typeface="Arial" charset="0"/>
              <a:buNone/>
            </a:pPr>
            <a:endParaRPr lang="en-US" altLang="en-US" dirty="0" smtClean="0">
              <a:ea typeface="ＭＳ Ｐゴシック" pitchFamily="34" charset="-128"/>
              <a:cs typeface="Arial" charset="0"/>
            </a:endParaRPr>
          </a:p>
        </p:txBody>
      </p:sp>
      <p:pic>
        <p:nvPicPr>
          <p:cNvPr id="25605" name="Picture 5" descr="odphplogo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724400"/>
            <a:ext cx="914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13</a:t>
            </a:fld>
            <a:endParaRPr lang="en-US" sz="1200" dirty="0">
              <a:solidFill>
                <a:srgbClr val="898989"/>
              </a:solidFill>
              <a:latin typeface="Calibri" panose="020F0502020204030204" pitchFamily="34" charset="0"/>
            </a:endParaRPr>
          </a:p>
        </p:txBody>
      </p:sp>
      <p:pic>
        <p:nvPicPr>
          <p:cNvPr id="7" name="Picture 2" descr="Healthy People 2010 LGBT Health Companion Document" title="screen sh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3811" y="2437606"/>
            <a:ext cx="2287925" cy="3048794"/>
          </a:xfrm>
          <a:prstGeom prst="rect">
            <a:avLst/>
          </a:prstGeom>
          <a:noFill/>
          <a:ln w="9525">
            <a:noFill/>
            <a:miter lim="800000"/>
            <a:headEnd/>
            <a:tailEnd/>
          </a:ln>
        </p:spPr>
      </p:pic>
    </p:spTree>
    <p:extLst>
      <p:ext uri="{BB962C8B-B14F-4D97-AF65-F5344CB8AC3E}">
        <p14:creationId xmlns:p14="http://schemas.microsoft.com/office/powerpoint/2010/main" val="2858772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1600200" y="1676400"/>
            <a:ext cx="7162800" cy="4672584"/>
          </a:xfrm>
        </p:spPr>
        <p:txBody>
          <a:bodyPr/>
          <a:lstStyle/>
          <a:p>
            <a:pPr marL="346075" lvl="3" indent="-346075">
              <a:buFont typeface="Wingdings" pitchFamily="2" charset="2"/>
              <a:buChar char="§"/>
            </a:pPr>
            <a:r>
              <a:rPr lang="en-US" altLang="en-US" dirty="0" smtClean="0">
                <a:ea typeface="ＭＳ Ｐゴシック" pitchFamily="34" charset="-128"/>
                <a:cs typeface="Tahoma" panose="020B0604030504040204" pitchFamily="34" charset="0"/>
              </a:rPr>
              <a:t>Healthy People 2020</a:t>
            </a:r>
          </a:p>
          <a:p>
            <a:pPr marL="685800" lvl="4" indent="-346075">
              <a:buFont typeface="Wingdings" pitchFamily="2" charset="2"/>
              <a:buChar char="Ø"/>
            </a:pPr>
            <a:r>
              <a:rPr lang="en-US" altLang="en-US" dirty="0" smtClean="0">
                <a:ea typeface="ＭＳ Ｐゴシック" pitchFamily="34" charset="-128"/>
                <a:cs typeface="Arial" charset="0"/>
              </a:rPr>
              <a:t>SDOH and LGBT Health established as new topic areas</a:t>
            </a:r>
          </a:p>
          <a:p>
            <a:pPr marL="685800" lvl="4" indent="-346075">
              <a:buFont typeface="Wingdings" pitchFamily="2" charset="2"/>
              <a:buChar char="Ø"/>
            </a:pPr>
            <a:r>
              <a:rPr lang="en-US" altLang="en-US" dirty="0" smtClean="0">
                <a:ea typeface="ＭＳ Ｐゴシック" pitchFamily="34" charset="-128"/>
                <a:cs typeface="Arial" charset="0"/>
              </a:rPr>
              <a:t>SDOH and LGBT Health objectives established</a:t>
            </a:r>
          </a:p>
          <a:p>
            <a:pPr marL="685800" lvl="4" indent="-346075">
              <a:buFont typeface="Wingdings" pitchFamily="2" charset="2"/>
              <a:buChar char="Ø"/>
            </a:pPr>
            <a:r>
              <a:rPr lang="en-US" altLang="en-US" dirty="0" smtClean="0">
                <a:ea typeface="ＭＳ Ｐゴシック" pitchFamily="34" charset="-128"/>
                <a:cs typeface="Arial" charset="0"/>
              </a:rPr>
              <a:t>Social Determinants highlighted as a Leading Health Indicator</a:t>
            </a:r>
          </a:p>
          <a:p>
            <a:pPr marL="685800" lvl="4" indent="-346075">
              <a:buFont typeface="Wingdings" pitchFamily="2" charset="2"/>
              <a:buChar char="Ø"/>
            </a:pPr>
            <a:r>
              <a:rPr lang="en-US" altLang="en-US" dirty="0" smtClean="0">
                <a:ea typeface="ＭＳ Ｐゴシック" pitchFamily="34" charset="-128"/>
                <a:cs typeface="Arial" charset="0"/>
              </a:rPr>
              <a:t>HP2020 Spotlight on Health Webinar featuring Transgender Health (May 2012) </a:t>
            </a:r>
          </a:p>
          <a:p>
            <a:pPr marL="685800" lvl="4" indent="-346075">
              <a:buFont typeface="Wingdings" pitchFamily="2" charset="2"/>
              <a:buChar char="Ø"/>
            </a:pPr>
            <a:r>
              <a:rPr lang="en-US" altLang="en-US" dirty="0" smtClean="0">
                <a:ea typeface="ＭＳ Ｐゴシック" pitchFamily="34" charset="-128"/>
                <a:cs typeface="Arial" charset="0"/>
              </a:rPr>
              <a:t>HP2020 Spotlight on Health Webinar featuring SDOH (April 2013)</a:t>
            </a:r>
          </a:p>
          <a:p>
            <a:pPr lvl="2">
              <a:buFont typeface="Wingdings" pitchFamily="2" charset="2"/>
              <a:buChar char="§"/>
            </a:pPr>
            <a:endParaRPr lang="en-US" altLang="en-US" dirty="0" smtClean="0">
              <a:ea typeface="ＭＳ Ｐゴシック" pitchFamily="34" charset="-128"/>
              <a:cs typeface="Arial" charset="0"/>
            </a:endParaRPr>
          </a:p>
          <a:p>
            <a:pPr>
              <a:spcBef>
                <a:spcPct val="0"/>
              </a:spcBef>
            </a:pPr>
            <a:endParaRPr lang="en-US" altLang="en-US" dirty="0" smtClean="0">
              <a:ea typeface="ＭＳ Ｐゴシック" pitchFamily="34" charset="-128"/>
              <a:cs typeface="Arial" charset="0"/>
            </a:endParaRPr>
          </a:p>
          <a:p>
            <a:pPr>
              <a:spcBef>
                <a:spcPct val="0"/>
              </a:spcBef>
              <a:buFont typeface="Arial" charset="0"/>
              <a:buNone/>
            </a:pPr>
            <a:r>
              <a:rPr lang="en-US" altLang="en-US" dirty="0" smtClean="0">
                <a:ea typeface="ＭＳ Ｐゴシック" pitchFamily="34" charset="-128"/>
                <a:cs typeface="Arial" charset="0"/>
              </a:rPr>
              <a:t>	</a:t>
            </a:r>
          </a:p>
          <a:p>
            <a:pPr>
              <a:spcBef>
                <a:spcPct val="0"/>
              </a:spcBef>
              <a:buSzPct val="102000"/>
              <a:buFont typeface="Arial" charset="0"/>
              <a:buNone/>
            </a:pPr>
            <a:endParaRPr lang="en-US" altLang="en-US" dirty="0" smtClean="0">
              <a:ea typeface="ＭＳ Ｐゴシック" pitchFamily="34" charset="-128"/>
              <a:cs typeface="Arial" charset="0"/>
            </a:endParaRPr>
          </a:p>
          <a:p>
            <a:pPr>
              <a:spcBef>
                <a:spcPct val="0"/>
              </a:spcBef>
              <a:buSzPct val="102000"/>
              <a:buFont typeface="Arial" charset="0"/>
              <a:buNone/>
            </a:pPr>
            <a:endParaRPr lang="en-US" altLang="en-US" dirty="0" smtClean="0">
              <a:ea typeface="ＭＳ Ｐゴシック" pitchFamily="34" charset="-128"/>
              <a:cs typeface="Arial" charset="0"/>
            </a:endParaRPr>
          </a:p>
        </p:txBody>
      </p:sp>
      <p:pic>
        <p:nvPicPr>
          <p:cNvPr id="25605" name="Picture 5" descr="odphplogo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724400"/>
            <a:ext cx="914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14</a:t>
            </a:fld>
            <a:endParaRPr lang="en-US" sz="1200" dirty="0">
              <a:solidFill>
                <a:srgbClr val="898989"/>
              </a:solidFill>
              <a:latin typeface="Calibri" panose="020F0502020204030204" pitchFamily="34" charset="0"/>
            </a:endParaRPr>
          </a:p>
        </p:txBody>
      </p:sp>
      <p:sp>
        <p:nvSpPr>
          <p:cNvPr id="9" name="Title 1"/>
          <p:cNvSpPr>
            <a:spLocks noGrp="1"/>
          </p:cNvSpPr>
          <p:nvPr>
            <p:ph type="title"/>
          </p:nvPr>
        </p:nvSpPr>
        <p:spPr>
          <a:xfrm>
            <a:off x="1447800" y="152400"/>
            <a:ext cx="7623048" cy="1066800"/>
          </a:xfrm>
        </p:spPr>
        <p:txBody>
          <a:bodyPr/>
          <a:lstStyle/>
          <a:p>
            <a:pPr algn="ctr"/>
            <a:r>
              <a:rPr lang="en-US" altLang="en-US" sz="2700" dirty="0" smtClean="0">
                <a:ea typeface="ＭＳ Ｐゴシック" pitchFamily="34" charset="-128"/>
                <a:cs typeface="Arial" charset="0"/>
              </a:rPr>
              <a:t>Progression of SDOH &amp; LGBT </a:t>
            </a:r>
            <a:br>
              <a:rPr lang="en-US" altLang="en-US" sz="2700" dirty="0" smtClean="0">
                <a:ea typeface="ＭＳ Ｐゴシック" pitchFamily="34" charset="-128"/>
                <a:cs typeface="Arial" charset="0"/>
              </a:rPr>
            </a:br>
            <a:r>
              <a:rPr lang="en-US" altLang="en-US" sz="2700" dirty="0" smtClean="0">
                <a:ea typeface="ＭＳ Ｐゴシック" pitchFamily="34" charset="-128"/>
                <a:cs typeface="Arial" charset="0"/>
              </a:rPr>
              <a:t>from issues to Topic Areas </a:t>
            </a:r>
            <a:r>
              <a:rPr lang="en-US" altLang="en-US" sz="1400" dirty="0" smtClean="0">
                <a:ea typeface="ＭＳ Ｐゴシック" pitchFamily="34" charset="-128"/>
                <a:cs typeface="Arial" charset="0"/>
              </a:rPr>
              <a:t>continued</a:t>
            </a:r>
          </a:p>
        </p:txBody>
      </p:sp>
    </p:spTree>
    <p:extLst>
      <p:ext uri="{BB962C8B-B14F-4D97-AF65-F5344CB8AC3E}">
        <p14:creationId xmlns:p14="http://schemas.microsoft.com/office/powerpoint/2010/main" val="2858772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371602" y="152400"/>
            <a:ext cx="7699375" cy="1066800"/>
          </a:xfrm>
        </p:spPr>
        <p:txBody>
          <a:bodyPr/>
          <a:lstStyle/>
          <a:p>
            <a:pPr algn="ctr"/>
            <a:r>
              <a:rPr lang="en-US" altLang="en-US" sz="2700" dirty="0" smtClean="0">
                <a:ea typeface="ＭＳ Ｐゴシック" pitchFamily="34" charset="-128"/>
                <a:cs typeface="Arial" charset="0"/>
              </a:rPr>
              <a:t>Healthy People 2020</a:t>
            </a:r>
            <a:br>
              <a:rPr lang="en-US" altLang="en-US" sz="2700" dirty="0" smtClean="0">
                <a:ea typeface="ＭＳ Ｐゴシック" pitchFamily="34" charset="-128"/>
                <a:cs typeface="Arial" charset="0"/>
              </a:rPr>
            </a:br>
            <a:r>
              <a:rPr lang="en-US" altLang="en-US" sz="2700" dirty="0" smtClean="0">
                <a:ea typeface="ＭＳ Ｐゴシック" pitchFamily="34" charset="-128"/>
                <a:cs typeface="Arial" charset="0"/>
              </a:rPr>
              <a:t>Social Determinants of Health (SDOH) Topic Area</a:t>
            </a:r>
          </a:p>
        </p:txBody>
      </p:sp>
      <p:sp>
        <p:nvSpPr>
          <p:cNvPr id="3" name="Content Placeholder 2"/>
          <p:cNvSpPr>
            <a:spLocks noGrp="1"/>
          </p:cNvSpPr>
          <p:nvPr>
            <p:ph idx="1"/>
          </p:nvPr>
        </p:nvSpPr>
        <p:spPr>
          <a:xfrm>
            <a:off x="1473200" y="1600200"/>
            <a:ext cx="7467600" cy="4876800"/>
          </a:xfrm>
        </p:spPr>
        <p:txBody>
          <a:bodyPr/>
          <a:lstStyle/>
          <a:p>
            <a:pPr>
              <a:buFont typeface="Wingdings" pitchFamily="2" charset="2"/>
              <a:buChar char="§"/>
              <a:defRPr/>
            </a:pPr>
            <a:r>
              <a:rPr lang="en-US" sz="2700" dirty="0" smtClean="0"/>
              <a:t>A “place-based” approach</a:t>
            </a:r>
          </a:p>
          <a:p>
            <a:pPr>
              <a:buFont typeface="Wingdings" pitchFamily="2" charset="2"/>
              <a:buChar char="§"/>
              <a:defRPr/>
            </a:pPr>
            <a:r>
              <a:rPr lang="en-US" sz="2700" dirty="0" smtClean="0"/>
              <a:t>Social determinants over the life course</a:t>
            </a:r>
          </a:p>
          <a:p>
            <a:pPr>
              <a:buFont typeface="Wingdings" pitchFamily="2" charset="2"/>
              <a:buChar char="§"/>
              <a:defRPr/>
            </a:pPr>
            <a:r>
              <a:rPr lang="en-US" sz="2700" dirty="0" smtClean="0"/>
              <a:t>Prioritization of 5 key determinants and associated factors</a:t>
            </a:r>
          </a:p>
          <a:p>
            <a:pPr>
              <a:buFont typeface="Wingdings" pitchFamily="2" charset="2"/>
              <a:buChar char="§"/>
              <a:defRPr/>
            </a:pPr>
            <a:r>
              <a:rPr lang="en-US" sz="2700" dirty="0" smtClean="0"/>
              <a:t>Each determinant interacts with the other four</a:t>
            </a:r>
          </a:p>
          <a:p>
            <a:pPr>
              <a:buFont typeface="Wingdings" pitchFamily="2" charset="2"/>
              <a:buChar char="§"/>
              <a:defRPr/>
            </a:pPr>
            <a:r>
              <a:rPr lang="en-US" sz="2700" dirty="0" smtClean="0"/>
              <a:t>All affect the health of the individual</a:t>
            </a:r>
          </a:p>
          <a:p>
            <a:pPr marL="0" indent="0">
              <a:buFont typeface="Arial" charset="0"/>
              <a:buNone/>
              <a:defRPr/>
            </a:pPr>
            <a:endParaRPr lang="en-US" dirty="0"/>
          </a:p>
        </p:txBody>
      </p:sp>
      <p:pic>
        <p:nvPicPr>
          <p:cNvPr id="28677" name="Picture 5" descr="odphplogo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724400"/>
            <a:ext cx="914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15</a:t>
            </a:fld>
            <a:endParaRPr lang="en-US" sz="1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1381203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38" y="152400"/>
            <a:ext cx="7546975" cy="1066800"/>
          </a:xfrm>
        </p:spPr>
        <p:txBody>
          <a:bodyPr/>
          <a:lstStyle/>
          <a:p>
            <a:pPr algn="ctr"/>
            <a:r>
              <a:rPr lang="en-US" sz="2800" b="1" dirty="0" smtClean="0"/>
              <a:t>Healthy People 2020 </a:t>
            </a:r>
            <a:br>
              <a:rPr lang="en-US" sz="2800" b="1" dirty="0" smtClean="0"/>
            </a:br>
            <a:r>
              <a:rPr lang="en-US" sz="2800" b="1" dirty="0" smtClean="0"/>
              <a:t>SDOH Conceptual Model and </a:t>
            </a:r>
            <a:br>
              <a:rPr lang="en-US" sz="2800" b="1" dirty="0" smtClean="0"/>
            </a:br>
            <a:r>
              <a:rPr lang="en-US" sz="2800" b="1" dirty="0" smtClean="0"/>
              <a:t>Priority Issues</a:t>
            </a:r>
            <a:endParaRPr lang="en-US" sz="2800" b="1" dirty="0"/>
          </a:p>
        </p:txBody>
      </p:sp>
      <p:sp>
        <p:nvSpPr>
          <p:cNvPr id="3" name="Content Placeholder 2"/>
          <p:cNvSpPr>
            <a:spLocks noGrp="1"/>
          </p:cNvSpPr>
          <p:nvPr>
            <p:ph sz="half" idx="1"/>
          </p:nvPr>
        </p:nvSpPr>
        <p:spPr>
          <a:xfrm>
            <a:off x="1524000" y="1447800"/>
            <a:ext cx="4041648" cy="5211762"/>
          </a:xfrm>
        </p:spPr>
        <p:txBody>
          <a:bodyPr>
            <a:normAutofit fontScale="25000" lnSpcReduction="20000"/>
          </a:bodyPr>
          <a:lstStyle/>
          <a:p>
            <a:pPr>
              <a:buNone/>
            </a:pPr>
            <a:r>
              <a:rPr lang="en-US" sz="6400" b="1" dirty="0" smtClean="0"/>
              <a:t>Neighborhood/Built Environment: </a:t>
            </a:r>
          </a:p>
          <a:p>
            <a:r>
              <a:rPr lang="en-US" sz="6400" dirty="0" smtClean="0"/>
              <a:t>Quality of housing</a:t>
            </a:r>
          </a:p>
          <a:p>
            <a:r>
              <a:rPr lang="en-US" sz="6400" dirty="0" smtClean="0"/>
              <a:t>Crime and violence </a:t>
            </a:r>
          </a:p>
          <a:p>
            <a:r>
              <a:rPr lang="en-US" sz="6400" dirty="0" smtClean="0"/>
              <a:t>Environmental conditions</a:t>
            </a:r>
          </a:p>
          <a:p>
            <a:r>
              <a:rPr lang="en-US" sz="6400" dirty="0" smtClean="0"/>
              <a:t>Access to healthy foods</a:t>
            </a:r>
          </a:p>
          <a:p>
            <a:pPr>
              <a:buNone/>
            </a:pPr>
            <a:r>
              <a:rPr lang="en-US" sz="6400" b="1" dirty="0" smtClean="0"/>
              <a:t>Education:</a:t>
            </a:r>
          </a:p>
          <a:p>
            <a:r>
              <a:rPr lang="en-US" sz="6400" dirty="0" smtClean="0"/>
              <a:t>High school graduation rates</a:t>
            </a:r>
          </a:p>
          <a:p>
            <a:r>
              <a:rPr lang="en-US" sz="6400" dirty="0" smtClean="0"/>
              <a:t>Enrollment in higher education</a:t>
            </a:r>
          </a:p>
          <a:p>
            <a:r>
              <a:rPr lang="en-US" sz="6400" dirty="0" smtClean="0"/>
              <a:t>Early childhood education/development</a:t>
            </a:r>
          </a:p>
          <a:p>
            <a:r>
              <a:rPr lang="en-US" sz="6400" dirty="0" smtClean="0"/>
              <a:t>Language/literacy</a:t>
            </a:r>
          </a:p>
          <a:p>
            <a:pPr>
              <a:buNone/>
            </a:pPr>
            <a:r>
              <a:rPr lang="en-US" sz="6400" b="1" dirty="0" smtClean="0"/>
              <a:t>Economic Stability:</a:t>
            </a:r>
          </a:p>
          <a:p>
            <a:r>
              <a:rPr lang="en-US" sz="6400" dirty="0" smtClean="0"/>
              <a:t>Poverty</a:t>
            </a:r>
          </a:p>
          <a:p>
            <a:r>
              <a:rPr lang="en-US" sz="6400" dirty="0" smtClean="0"/>
              <a:t>Employment </a:t>
            </a:r>
          </a:p>
          <a:p>
            <a:r>
              <a:rPr lang="en-US" sz="6400" dirty="0"/>
              <a:t>Housing stability</a:t>
            </a:r>
          </a:p>
          <a:p>
            <a:r>
              <a:rPr lang="en-US" sz="6400" dirty="0"/>
              <a:t>Food insecurity</a:t>
            </a:r>
            <a:endParaRPr lang="en-US" sz="6400" b="1" dirty="0"/>
          </a:p>
          <a:p>
            <a:endParaRPr lang="en-US" sz="6400" dirty="0" smtClean="0"/>
          </a:p>
          <a:p>
            <a:endParaRPr lang="en-US" sz="2700" b="1" dirty="0" smtClean="0"/>
          </a:p>
          <a:p>
            <a:endParaRPr lang="en-US" sz="2700" b="1" dirty="0" smtClean="0"/>
          </a:p>
          <a:p>
            <a:pPr marL="0" indent="0">
              <a:buNone/>
            </a:pPr>
            <a:endParaRPr lang="en-US" sz="2700" b="1" dirty="0" smtClean="0"/>
          </a:p>
          <a:p>
            <a:endParaRPr lang="en-US" b="1" dirty="0" smtClean="0"/>
          </a:p>
          <a:p>
            <a:endParaRPr lang="en-US" dirty="0"/>
          </a:p>
        </p:txBody>
      </p:sp>
      <p:sp>
        <p:nvSpPr>
          <p:cNvPr id="5" name="Content Placeholder 4"/>
          <p:cNvSpPr>
            <a:spLocks noGrp="1"/>
          </p:cNvSpPr>
          <p:nvPr>
            <p:ph sz="half" idx="2"/>
          </p:nvPr>
        </p:nvSpPr>
        <p:spPr>
          <a:xfrm>
            <a:off x="5410336" y="1447800"/>
            <a:ext cx="3733799" cy="4953000"/>
          </a:xfrm>
        </p:spPr>
        <p:txBody>
          <a:bodyPr>
            <a:normAutofit fontScale="25000" lnSpcReduction="20000"/>
          </a:bodyPr>
          <a:lstStyle/>
          <a:p>
            <a:pPr>
              <a:buNone/>
            </a:pPr>
            <a:r>
              <a:rPr lang="en-US" sz="6400" b="1" dirty="0" smtClean="0"/>
              <a:t>Health and Health Care:</a:t>
            </a:r>
          </a:p>
          <a:p>
            <a:r>
              <a:rPr lang="en-US" sz="6400" dirty="0" smtClean="0"/>
              <a:t>Access to health services</a:t>
            </a:r>
          </a:p>
          <a:p>
            <a:r>
              <a:rPr lang="en-US" sz="6400" dirty="0" smtClean="0"/>
              <a:t>Access to primary care</a:t>
            </a:r>
          </a:p>
          <a:p>
            <a:r>
              <a:rPr lang="en-US" sz="6400" dirty="0" smtClean="0"/>
              <a:t>Health literacy</a:t>
            </a:r>
          </a:p>
          <a:p>
            <a:pPr>
              <a:buNone/>
            </a:pPr>
            <a:r>
              <a:rPr lang="en-US" sz="6400" b="1" dirty="0" smtClean="0"/>
              <a:t>Social and Community Context:</a:t>
            </a:r>
          </a:p>
          <a:p>
            <a:r>
              <a:rPr lang="en-US" sz="6400" dirty="0" smtClean="0"/>
              <a:t>Social cohesion</a:t>
            </a:r>
          </a:p>
          <a:p>
            <a:r>
              <a:rPr lang="en-US" sz="6400" dirty="0" smtClean="0"/>
              <a:t>Perceptions of discrimination and equity</a:t>
            </a:r>
          </a:p>
          <a:p>
            <a:r>
              <a:rPr lang="en-US" sz="6400" dirty="0" smtClean="0"/>
              <a:t>Civic participation</a:t>
            </a:r>
          </a:p>
          <a:p>
            <a:r>
              <a:rPr lang="en-US" sz="6400" dirty="0" smtClean="0"/>
              <a:t>Incarceration/institutionalization</a:t>
            </a:r>
          </a:p>
          <a:p>
            <a:endParaRPr lang="en-US" dirty="0"/>
          </a:p>
        </p:txBody>
      </p:sp>
      <p:sp>
        <p:nvSpPr>
          <p:cNvPr id="6"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16</a:t>
            </a:fld>
            <a:endParaRPr lang="en-US" sz="1200" dirty="0">
              <a:solidFill>
                <a:srgbClr val="898989"/>
              </a:solidFill>
              <a:latin typeface="Calibri" panose="020F0502020204030204" pitchFamily="34" charset="0"/>
            </a:endParaRPr>
          </a:p>
        </p:txBody>
      </p:sp>
      <p:pic>
        <p:nvPicPr>
          <p:cNvPr id="7" name="Picture 5" descr="odphplogo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724400"/>
            <a:ext cx="914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9787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543800" cy="1066800"/>
          </a:xfrm>
        </p:spPr>
        <p:txBody>
          <a:bodyPr/>
          <a:lstStyle/>
          <a:p>
            <a:pPr algn="ctr"/>
            <a:r>
              <a:rPr lang="en-US" dirty="0" smtClean="0"/>
              <a:t>Healthy People 2020 </a:t>
            </a:r>
            <a:br>
              <a:rPr lang="en-US" dirty="0" smtClean="0"/>
            </a:br>
            <a:r>
              <a:rPr lang="en-US" dirty="0" smtClean="0"/>
              <a:t>SDOH Resource Portal</a:t>
            </a:r>
            <a:endParaRPr lang="en-US" dirty="0"/>
          </a:p>
        </p:txBody>
      </p:sp>
      <p:sp>
        <p:nvSpPr>
          <p:cNvPr id="6"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17</a:t>
            </a:fld>
            <a:endParaRPr lang="en-US" sz="1200" dirty="0">
              <a:solidFill>
                <a:srgbClr val="898989"/>
              </a:solidFill>
              <a:latin typeface="Calibri" panose="020F0502020204030204" pitchFamily="34" charset="0"/>
            </a:endParaRPr>
          </a:p>
        </p:txBody>
      </p:sp>
      <p:pic>
        <p:nvPicPr>
          <p:cNvPr id="5" name="Picture 5" descr="odphplogo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724400"/>
            <a:ext cx="914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Social Determinants of Health Domains" title="screen sh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1447805"/>
            <a:ext cx="6019800" cy="5327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6655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1602" y="152400"/>
            <a:ext cx="7275513" cy="1066800"/>
          </a:xfrm>
        </p:spPr>
        <p:txBody>
          <a:bodyPr anchor="ctr"/>
          <a:lstStyle/>
          <a:p>
            <a:pPr algn="ctr"/>
            <a:r>
              <a:rPr lang="en-US" b="1" dirty="0" smtClean="0"/>
              <a:t>HP2020 &amp; LGBT Health</a:t>
            </a:r>
            <a:endParaRPr lang="en-US" dirty="0"/>
          </a:p>
        </p:txBody>
      </p:sp>
      <p:sp>
        <p:nvSpPr>
          <p:cNvPr id="7" name="Text Placeholder 6"/>
          <p:cNvSpPr>
            <a:spLocks noGrp="1"/>
          </p:cNvSpPr>
          <p:nvPr>
            <p:ph type="body" sz="half" idx="2"/>
          </p:nvPr>
        </p:nvSpPr>
        <p:spPr>
          <a:xfrm>
            <a:off x="1563689" y="1676400"/>
            <a:ext cx="6437313" cy="4800600"/>
          </a:xfrm>
        </p:spPr>
        <p:txBody>
          <a:bodyPr/>
          <a:lstStyle/>
          <a:p>
            <a:pPr marL="800100" indent="-457200">
              <a:spcAft>
                <a:spcPts val="600"/>
              </a:spcAft>
              <a:buSzPct val="100000"/>
              <a:buFont typeface="Wingdings" panose="05000000000000000000" pitchFamily="2" charset="2"/>
              <a:buChar char="§"/>
            </a:pPr>
            <a:r>
              <a:rPr lang="en-US" sz="2700" dirty="0" smtClean="0">
                <a:solidFill>
                  <a:srgbClr val="000000"/>
                </a:solidFill>
                <a:latin typeface="Calibri" panose="020F0502020204030204" pitchFamily="34" charset="0"/>
              </a:rPr>
              <a:t>Drive action to develop data systems </a:t>
            </a:r>
            <a:r>
              <a:rPr lang="en-US" sz="2700" dirty="0">
                <a:solidFill>
                  <a:srgbClr val="000000"/>
                </a:solidFill>
                <a:latin typeface="Calibri" panose="020F0502020204030204" pitchFamily="34" charset="0"/>
              </a:rPr>
              <a:t>used to monitor Healthy People 2020 objectives which collect standardized data that identify </a:t>
            </a:r>
            <a:endParaRPr lang="en-US" sz="2700" dirty="0" smtClean="0">
              <a:solidFill>
                <a:srgbClr val="000000"/>
              </a:solidFill>
              <a:latin typeface="Calibri" panose="020F0502020204030204" pitchFamily="34" charset="0"/>
            </a:endParaRPr>
          </a:p>
          <a:p>
            <a:pPr marL="1257300" lvl="1" indent="-457200">
              <a:spcAft>
                <a:spcPts val="600"/>
              </a:spcAft>
              <a:buSzPct val="137000"/>
              <a:buFont typeface="Wingdings" panose="05000000000000000000" pitchFamily="2" charset="2"/>
              <a:buChar char="ü"/>
            </a:pPr>
            <a:r>
              <a:rPr lang="en-US" sz="2700" dirty="0" smtClean="0">
                <a:solidFill>
                  <a:srgbClr val="000000"/>
                </a:solidFill>
                <a:latin typeface="Calibri" panose="020F0502020204030204" pitchFamily="34" charset="0"/>
              </a:rPr>
              <a:t>Lesbian</a:t>
            </a:r>
          </a:p>
          <a:p>
            <a:pPr marL="1257300" lvl="1" indent="-457200">
              <a:spcAft>
                <a:spcPts val="600"/>
              </a:spcAft>
              <a:buSzPct val="137000"/>
              <a:buFont typeface="Wingdings" panose="05000000000000000000" pitchFamily="2" charset="2"/>
              <a:buChar char="ü"/>
            </a:pPr>
            <a:r>
              <a:rPr lang="en-US" sz="2700" dirty="0" smtClean="0">
                <a:solidFill>
                  <a:srgbClr val="000000"/>
                </a:solidFill>
                <a:latin typeface="Calibri" panose="020F0502020204030204" pitchFamily="34" charset="0"/>
              </a:rPr>
              <a:t>Gay</a:t>
            </a:r>
          </a:p>
          <a:p>
            <a:pPr marL="1257300" lvl="1" indent="-457200">
              <a:spcAft>
                <a:spcPts val="600"/>
              </a:spcAft>
              <a:buSzPct val="137000"/>
              <a:buFont typeface="Wingdings" panose="05000000000000000000" pitchFamily="2" charset="2"/>
              <a:buChar char="ü"/>
            </a:pPr>
            <a:r>
              <a:rPr lang="en-US" sz="2700" dirty="0" smtClean="0">
                <a:solidFill>
                  <a:srgbClr val="000000"/>
                </a:solidFill>
                <a:latin typeface="Calibri" panose="020F0502020204030204" pitchFamily="34" charset="0"/>
              </a:rPr>
              <a:t>Bisexual</a:t>
            </a:r>
          </a:p>
          <a:p>
            <a:pPr marL="1257300" lvl="1" indent="-457200">
              <a:spcAft>
                <a:spcPts val="600"/>
              </a:spcAft>
              <a:buSzPct val="137000"/>
              <a:buFont typeface="Wingdings" panose="05000000000000000000" pitchFamily="2" charset="2"/>
              <a:buChar char="ü"/>
            </a:pPr>
            <a:r>
              <a:rPr lang="en-US" sz="2700" dirty="0">
                <a:solidFill>
                  <a:srgbClr val="000000"/>
                </a:solidFill>
                <a:latin typeface="Calibri" panose="020F0502020204030204" pitchFamily="34" charset="0"/>
              </a:rPr>
              <a:t>T</a:t>
            </a:r>
            <a:r>
              <a:rPr lang="en-US" sz="2700" dirty="0" smtClean="0">
                <a:solidFill>
                  <a:srgbClr val="000000"/>
                </a:solidFill>
                <a:latin typeface="Calibri" panose="020F0502020204030204" pitchFamily="34" charset="0"/>
              </a:rPr>
              <a:t>ransgender populations</a:t>
            </a:r>
            <a:endParaRPr lang="en-US" sz="2700" dirty="0">
              <a:latin typeface="Calibri" panose="020F0502020204030204" pitchFamily="34" charset="0"/>
            </a:endParaRPr>
          </a:p>
        </p:txBody>
      </p:sp>
      <p:sp>
        <p:nvSpPr>
          <p:cNvPr id="8"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18</a:t>
            </a:fld>
            <a:endParaRPr lang="en-US" sz="1200" dirty="0">
              <a:solidFill>
                <a:srgbClr val="898989"/>
              </a:solidFill>
              <a:latin typeface="Calibri" panose="020F0502020204030204" pitchFamily="34" charset="0"/>
            </a:endParaRPr>
          </a:p>
        </p:txBody>
      </p:sp>
      <p:pic>
        <p:nvPicPr>
          <p:cNvPr id="6" name="Picture 5" descr="odphplogo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724400"/>
            <a:ext cx="914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8017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2" y="228600"/>
            <a:ext cx="7699375" cy="1066800"/>
          </a:xfrm>
        </p:spPr>
        <p:txBody>
          <a:bodyPr/>
          <a:lstStyle/>
          <a:p>
            <a:r>
              <a:rPr lang="en-US" b="1" dirty="0"/>
              <a:t>Progress Review Thematic Overview </a:t>
            </a:r>
          </a:p>
        </p:txBody>
      </p:sp>
      <p:sp>
        <p:nvSpPr>
          <p:cNvPr id="7"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19</a:t>
            </a:fld>
            <a:endParaRPr lang="en-US" sz="1200" dirty="0">
              <a:solidFill>
                <a:srgbClr val="898989"/>
              </a:solidFill>
              <a:latin typeface="Calibri" panose="020F0502020204030204" pitchFamily="34" charset="0"/>
            </a:endParaRPr>
          </a:p>
        </p:txBody>
      </p:sp>
      <p:pic>
        <p:nvPicPr>
          <p:cNvPr id="2050" name="Picture 2" descr="Right hand side of image contains a table - top, states SDOH, middle - health literacy and language access, bottom - cultural competency&#10;&#10;Left hand side of image - bubbles containing - data issues, stigma, and social norms.  &#10;&#10;Between those components is a swirling diagram of rainbow colors." title="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1"/>
            <a:ext cx="9144000" cy="4926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4790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81000"/>
            <a:ext cx="9144000" cy="1295400"/>
          </a:xfrm>
        </p:spPr>
        <p:txBody>
          <a:bodyPr>
            <a:noAutofit/>
          </a:bodyPr>
          <a:lstStyle/>
          <a:p>
            <a:r>
              <a:rPr lang="en-US" sz="3400" dirty="0" smtClean="0">
                <a:solidFill>
                  <a:schemeClr val="bg1"/>
                </a:solidFill>
                <a:latin typeface="Arial Black" panose="020B0A04020102020204" pitchFamily="34" charset="0"/>
              </a:rPr>
              <a:t>Karen B. DeSalvo, MD, MPH, MSc</a:t>
            </a:r>
            <a:r>
              <a:rPr lang="en-US" sz="2600" dirty="0" smtClean="0">
                <a:solidFill>
                  <a:schemeClr val="bg1"/>
                </a:solidFill>
                <a:latin typeface="Arial Black" panose="020B0A04020102020204" pitchFamily="34" charset="0"/>
              </a:rPr>
              <a:t/>
            </a:r>
            <a:br>
              <a:rPr lang="en-US" sz="2600" dirty="0" smtClean="0">
                <a:solidFill>
                  <a:schemeClr val="bg1"/>
                </a:solidFill>
                <a:latin typeface="Arial Black" panose="020B0A04020102020204" pitchFamily="34" charset="0"/>
              </a:rPr>
            </a:br>
            <a:r>
              <a:rPr lang="en-US" sz="2600" dirty="0" smtClean="0">
                <a:solidFill>
                  <a:schemeClr val="bg1"/>
                </a:solidFill>
                <a:latin typeface="Arial Black" panose="020B0A04020102020204" pitchFamily="34" charset="0"/>
              </a:rPr>
              <a:t>Acting Assistant Secretary for Health</a:t>
            </a:r>
            <a:br>
              <a:rPr lang="en-US" sz="2600" dirty="0" smtClean="0">
                <a:solidFill>
                  <a:schemeClr val="bg1"/>
                </a:solidFill>
                <a:latin typeface="Arial Black" panose="020B0A04020102020204" pitchFamily="34" charset="0"/>
              </a:rPr>
            </a:br>
            <a:r>
              <a:rPr lang="en-US" sz="2600" dirty="0" smtClean="0">
                <a:solidFill>
                  <a:schemeClr val="bg1"/>
                </a:solidFill>
                <a:latin typeface="Arial Black" panose="020B0A04020102020204" pitchFamily="34" charset="0"/>
              </a:rPr>
              <a:t>U.S. Department of Health and Human Services</a:t>
            </a:r>
            <a:endParaRPr lang="en-US" sz="2600" dirty="0">
              <a:solidFill>
                <a:schemeClr val="bg1"/>
              </a:solidFill>
              <a:latin typeface="Arial Black" panose="020B0A04020102020204" pitchFamily="34" charset="0"/>
            </a:endParaRPr>
          </a:p>
        </p:txBody>
      </p:sp>
      <p:sp>
        <p:nvSpPr>
          <p:cNvPr id="3" name="TextBox 2"/>
          <p:cNvSpPr txBox="1"/>
          <p:nvPr/>
        </p:nvSpPr>
        <p:spPr>
          <a:xfrm>
            <a:off x="3124200" y="6172200"/>
            <a:ext cx="2895600" cy="369332"/>
          </a:xfrm>
          <a:prstGeom prst="rect">
            <a:avLst/>
          </a:prstGeom>
          <a:noFill/>
        </p:spPr>
        <p:txBody>
          <a:bodyPr wrap="square" rtlCol="0">
            <a:spAutoFit/>
          </a:bodyPr>
          <a:lstStyle/>
          <a:p>
            <a:pPr algn="ctr"/>
            <a:r>
              <a:rPr lang="en-US" b="1" dirty="0" smtClean="0">
                <a:solidFill>
                  <a:schemeClr val="tx2"/>
                </a:solidFill>
              </a:rPr>
              <a:t>February 5, 2015</a:t>
            </a:r>
            <a:endParaRPr lang="en-US" b="1" dirty="0">
              <a:solidFill>
                <a:schemeClr val="tx2"/>
              </a:solidFill>
            </a:endParaRPr>
          </a:p>
        </p:txBody>
      </p:sp>
    </p:spTree>
    <p:extLst>
      <p:ext uri="{BB962C8B-B14F-4D97-AF65-F5344CB8AC3E}">
        <p14:creationId xmlns:p14="http://schemas.microsoft.com/office/powerpoint/2010/main" val="2143038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905000"/>
          </a:xfrm>
        </p:spPr>
        <p:txBody>
          <a:bodyPr>
            <a:noAutofit/>
          </a:bodyPr>
          <a:lstStyle/>
          <a:p>
            <a:r>
              <a:rPr lang="en-US" dirty="0">
                <a:latin typeface="Tahoma" panose="020B0604030504040204" pitchFamily="34" charset="0"/>
                <a:cs typeface="Tahoma" panose="020B0604030504040204" pitchFamily="34" charset="0"/>
              </a:rPr>
              <a:t>Irma Arispe, PhD</a:t>
            </a:r>
            <a:br>
              <a:rPr lang="en-US" dirty="0">
                <a:latin typeface="Tahoma" panose="020B0604030504040204" pitchFamily="34" charset="0"/>
                <a:cs typeface="Tahoma" panose="020B0604030504040204" pitchFamily="34" charset="0"/>
              </a:rPr>
            </a:br>
            <a:r>
              <a:rPr lang="en-US" sz="2400" dirty="0">
                <a:latin typeface="Tahoma" panose="020B0604030504040204" pitchFamily="34" charset="0"/>
                <a:cs typeface="Tahoma" panose="020B0604030504040204" pitchFamily="34" charset="0"/>
              </a:rPr>
              <a:t>Associate Director, National Center for Health </a:t>
            </a:r>
            <a:r>
              <a:rPr lang="en-US" sz="2400" dirty="0" smtClean="0">
                <a:latin typeface="Tahoma" panose="020B0604030504040204" pitchFamily="34" charset="0"/>
                <a:cs typeface="Tahoma" panose="020B0604030504040204" pitchFamily="34" charset="0"/>
              </a:rPr>
              <a:t>Statistics Centers </a:t>
            </a:r>
            <a:r>
              <a:rPr lang="en-US" sz="2400" dirty="0">
                <a:latin typeface="Tahoma" panose="020B0604030504040204" pitchFamily="34" charset="0"/>
                <a:cs typeface="Tahoma" panose="020B0604030504040204" pitchFamily="34" charset="0"/>
              </a:rPr>
              <a:t>for Disease Control and Prevention</a:t>
            </a:r>
          </a:p>
        </p:txBody>
      </p:sp>
      <p:sp>
        <p:nvSpPr>
          <p:cNvPr id="3" name="TextBox 2"/>
          <p:cNvSpPr txBox="1"/>
          <p:nvPr/>
        </p:nvSpPr>
        <p:spPr>
          <a:xfrm>
            <a:off x="3124200" y="6172200"/>
            <a:ext cx="2895600" cy="369332"/>
          </a:xfrm>
          <a:prstGeom prst="rect">
            <a:avLst/>
          </a:prstGeom>
          <a:noFill/>
        </p:spPr>
        <p:txBody>
          <a:bodyPr wrap="square" rtlCol="0">
            <a:spAutoFit/>
          </a:bodyPr>
          <a:lstStyle/>
          <a:p>
            <a:pPr algn="ctr"/>
            <a:r>
              <a:rPr lang="en-US" b="1" dirty="0" smtClean="0">
                <a:solidFill>
                  <a:srgbClr val="424456"/>
                </a:solidFill>
              </a:rPr>
              <a:t>February 5, 2015</a:t>
            </a:r>
            <a:endParaRPr lang="en-US" b="1" dirty="0">
              <a:solidFill>
                <a:srgbClr val="424456"/>
              </a:solidFill>
            </a:endParaRPr>
          </a:p>
        </p:txBody>
      </p:sp>
    </p:spTree>
    <p:extLst>
      <p:ext uri="{BB962C8B-B14F-4D97-AF65-F5344CB8AC3E}">
        <p14:creationId xmlns:p14="http://schemas.microsoft.com/office/powerpoint/2010/main" val="407153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latin typeface="+mj-lt"/>
              </a:rPr>
              <a:t>Presentation Overview</a:t>
            </a:r>
            <a:endParaRPr lang="en-US" b="1" dirty="0">
              <a:latin typeface="+mj-lt"/>
            </a:endParaRPr>
          </a:p>
        </p:txBody>
      </p:sp>
      <p:sp>
        <p:nvSpPr>
          <p:cNvPr id="6" name="Content Placeholder 5"/>
          <p:cNvSpPr>
            <a:spLocks noGrp="1"/>
          </p:cNvSpPr>
          <p:nvPr>
            <p:ph idx="1"/>
          </p:nvPr>
        </p:nvSpPr>
        <p:spPr>
          <a:xfrm>
            <a:off x="1371600" y="1524000"/>
            <a:ext cx="7620000" cy="5181600"/>
          </a:xfrm>
        </p:spPr>
        <p:txBody>
          <a:bodyPr/>
          <a:lstStyle/>
          <a:p>
            <a:pPr>
              <a:spcAft>
                <a:spcPts val="0"/>
              </a:spcAft>
            </a:pPr>
            <a:r>
              <a:rPr lang="en-US" sz="2600" dirty="0">
                <a:latin typeface="+mj-lt"/>
                <a:cs typeface="Tahoma" panose="020B0604030504040204" pitchFamily="34" charset="0"/>
              </a:rPr>
              <a:t>Tracking the Nation’s </a:t>
            </a:r>
            <a:r>
              <a:rPr lang="en-US" sz="2600" dirty="0" smtClean="0">
                <a:latin typeface="+mj-lt"/>
                <a:cs typeface="Tahoma" panose="020B0604030504040204" pitchFamily="34" charset="0"/>
              </a:rPr>
              <a:t>Progress</a:t>
            </a:r>
          </a:p>
          <a:p>
            <a:pPr>
              <a:spcAft>
                <a:spcPts val="0"/>
              </a:spcAft>
            </a:pPr>
            <a:r>
              <a:rPr lang="en-US" sz="2600" dirty="0" smtClean="0">
                <a:latin typeface="+mj-lt"/>
                <a:cs typeface="Tahoma" panose="020B0604030504040204" pitchFamily="34" charset="0"/>
              </a:rPr>
              <a:t>Lesbian, Gay, Bisexual, and Transgender (LGBT) Health</a:t>
            </a:r>
          </a:p>
          <a:p>
            <a:pPr>
              <a:spcAft>
                <a:spcPts val="0"/>
              </a:spcAft>
            </a:pPr>
            <a:r>
              <a:rPr lang="en-US" sz="2600" dirty="0">
                <a:latin typeface="+mj-lt"/>
                <a:cs typeface="Tahoma" panose="020B0604030504040204" pitchFamily="34" charset="0"/>
              </a:rPr>
              <a:t>Social Determinants of </a:t>
            </a:r>
            <a:r>
              <a:rPr lang="en-US" sz="2600" dirty="0" smtClean="0">
                <a:latin typeface="+mj-lt"/>
                <a:cs typeface="Tahoma" panose="020B0604030504040204" pitchFamily="34" charset="0"/>
              </a:rPr>
              <a:t>Health (SDOH)</a:t>
            </a:r>
            <a:endParaRPr lang="en-US" sz="2600" dirty="0">
              <a:latin typeface="+mj-lt"/>
              <a:cs typeface="Tahoma" panose="020B0604030504040204" pitchFamily="34" charset="0"/>
            </a:endParaRPr>
          </a:p>
          <a:p>
            <a:pPr lvl="1">
              <a:spcAft>
                <a:spcPts val="0"/>
              </a:spcAft>
              <a:buFont typeface="Wingdings" panose="05000000000000000000" pitchFamily="2" charset="2"/>
              <a:buChar char="§"/>
            </a:pPr>
            <a:r>
              <a:rPr lang="en-US" sz="2600" dirty="0"/>
              <a:t>Health and Health Care</a:t>
            </a:r>
          </a:p>
          <a:p>
            <a:pPr lvl="1">
              <a:spcAft>
                <a:spcPts val="0"/>
              </a:spcAft>
              <a:buFont typeface="Wingdings" panose="05000000000000000000" pitchFamily="2" charset="2"/>
              <a:buChar char="§"/>
            </a:pPr>
            <a:r>
              <a:rPr lang="en-US" sz="2600" dirty="0"/>
              <a:t>Education</a:t>
            </a:r>
          </a:p>
          <a:p>
            <a:pPr lvl="1">
              <a:spcAft>
                <a:spcPts val="0"/>
              </a:spcAft>
              <a:buFont typeface="Wingdings" panose="05000000000000000000" pitchFamily="2" charset="2"/>
              <a:buChar char="§"/>
            </a:pPr>
            <a:r>
              <a:rPr lang="en-US" sz="2600" dirty="0"/>
              <a:t>Economic Stability</a:t>
            </a:r>
          </a:p>
          <a:p>
            <a:pPr lvl="1">
              <a:spcAft>
                <a:spcPts val="0"/>
              </a:spcAft>
              <a:buFont typeface="Wingdings" panose="05000000000000000000" pitchFamily="2" charset="2"/>
              <a:buChar char="§"/>
            </a:pPr>
            <a:r>
              <a:rPr lang="en-US" sz="2600" dirty="0"/>
              <a:t>Social and Community Context</a:t>
            </a:r>
          </a:p>
          <a:p>
            <a:pPr lvl="1">
              <a:spcAft>
                <a:spcPts val="0"/>
              </a:spcAft>
              <a:buFont typeface="Wingdings" panose="05000000000000000000" pitchFamily="2" charset="2"/>
              <a:buChar char="§"/>
            </a:pPr>
            <a:r>
              <a:rPr lang="en-US" sz="2600" dirty="0"/>
              <a:t>Neighborhood and Built </a:t>
            </a:r>
            <a:r>
              <a:rPr lang="en-US" sz="2600" dirty="0" smtClean="0"/>
              <a:t>Environment</a:t>
            </a:r>
          </a:p>
          <a:p>
            <a:pPr>
              <a:spcAft>
                <a:spcPts val="0"/>
              </a:spcAft>
            </a:pPr>
            <a:r>
              <a:rPr lang="en-US" sz="2600" dirty="0">
                <a:latin typeface="+mj-lt"/>
                <a:cs typeface="Tahoma" panose="020B0604030504040204" pitchFamily="34" charset="0"/>
              </a:rPr>
              <a:t>Viewing LGBT Health through the Social Determinants Lens</a:t>
            </a:r>
          </a:p>
        </p:txBody>
      </p:sp>
      <p:sp>
        <p:nvSpPr>
          <p:cNvPr id="7"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000000"/>
                </a:solidFill>
                <a:latin typeface="Calibri" panose="020F0502020204030204" pitchFamily="34" charset="0"/>
              </a:rPr>
              <a:pPr algn="r" fontAlgn="auto">
                <a:spcBef>
                  <a:spcPts val="0"/>
                </a:spcBef>
                <a:spcAft>
                  <a:spcPts val="0"/>
                </a:spcAft>
                <a:defRPr/>
              </a:pPr>
              <a:t>21</a:t>
            </a:fld>
            <a:endParaRPr lang="en-US" sz="12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7389204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7772400" cy="1219200"/>
          </a:xfrm>
        </p:spPr>
        <p: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Tracking the Nation’s Progress</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half" idx="1"/>
          </p:nvPr>
        </p:nvSpPr>
        <p:spPr>
          <a:xfrm>
            <a:off x="1381500" y="1447801"/>
            <a:ext cx="7620000" cy="4495800"/>
          </a:xfrm>
        </p:spPr>
        <p:txBody>
          <a:bodyPr/>
          <a:lstStyle/>
          <a:p>
            <a:pPr>
              <a:spcBef>
                <a:spcPts val="0"/>
              </a:spcBef>
              <a:buSzPct val="115000"/>
            </a:pPr>
            <a:r>
              <a:rPr lang="en-US" dirty="0"/>
              <a:t>2 HP2020 Measurable Lesbian, Gay, Bisexual and Transgender Health Objectives:</a:t>
            </a:r>
          </a:p>
          <a:p>
            <a:pPr marL="346075" lvl="1" indent="0">
              <a:spcBef>
                <a:spcPts val="0"/>
              </a:spcBef>
              <a:buNone/>
            </a:pPr>
            <a:r>
              <a:rPr lang="en-US" dirty="0" smtClean="0"/>
              <a:t>	0 </a:t>
            </a:r>
            <a:r>
              <a:rPr lang="en-US" dirty="0"/>
              <a:t>Targets met</a:t>
            </a:r>
          </a:p>
          <a:p>
            <a:pPr marL="346075" lvl="1" indent="0">
              <a:spcBef>
                <a:spcPts val="0"/>
              </a:spcBef>
              <a:buNone/>
            </a:pPr>
            <a:r>
              <a:rPr lang="en-US" dirty="0"/>
              <a:t>	1  Improving</a:t>
            </a:r>
          </a:p>
          <a:p>
            <a:pPr marL="346075" lvl="1" indent="0">
              <a:spcBef>
                <a:spcPts val="0"/>
              </a:spcBef>
              <a:buNone/>
            </a:pPr>
            <a:r>
              <a:rPr lang="en-US" dirty="0"/>
              <a:t>	1 Little or No change</a:t>
            </a:r>
          </a:p>
          <a:p>
            <a:pPr marL="346075" lvl="1" indent="0">
              <a:spcBef>
                <a:spcPts val="0"/>
              </a:spcBef>
              <a:buNone/>
            </a:pPr>
            <a:r>
              <a:rPr lang="en-US" dirty="0"/>
              <a:t>	0  Getting worse</a:t>
            </a:r>
          </a:p>
          <a:p>
            <a:pPr marL="346075" lvl="1" indent="0">
              <a:spcBef>
                <a:spcPts val="0"/>
              </a:spcBef>
              <a:buNone/>
            </a:pPr>
            <a:r>
              <a:rPr lang="en-US" dirty="0"/>
              <a:t>	</a:t>
            </a:r>
            <a:endParaRPr lang="en-US" dirty="0" smtClean="0"/>
          </a:p>
          <a:p>
            <a:pPr>
              <a:spcBef>
                <a:spcPts val="0"/>
              </a:spcBef>
              <a:buSzPct val="115000"/>
            </a:pPr>
            <a:r>
              <a:rPr lang="en-US" dirty="0" smtClean="0"/>
              <a:t>26 </a:t>
            </a:r>
            <a:r>
              <a:rPr lang="en-US" dirty="0"/>
              <a:t>HP2020 Measurable Social Determinants of Health </a:t>
            </a:r>
            <a:r>
              <a:rPr lang="en-US" dirty="0" smtClean="0"/>
              <a:t>Objectives*:</a:t>
            </a:r>
            <a:endParaRPr lang="en-US" dirty="0"/>
          </a:p>
          <a:p>
            <a:pPr marL="346075" lvl="1" indent="0">
              <a:spcBef>
                <a:spcPts val="0"/>
              </a:spcBef>
              <a:buClr>
                <a:srgbClr val="008000"/>
              </a:buClr>
              <a:buSzPct val="150000"/>
              <a:buNone/>
            </a:pP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a:t>4</a:t>
            </a:r>
            <a:r>
              <a:rPr lang="en-US" dirty="0" smtClean="0">
                <a:latin typeface="Tahoma" panose="020B0604030504040204" pitchFamily="34" charset="0"/>
                <a:ea typeface="Tahoma" panose="020B0604030504040204" pitchFamily="34" charset="0"/>
                <a:cs typeface="Tahoma" panose="020B0604030504040204" pitchFamily="34" charset="0"/>
              </a:rPr>
              <a:t> Targets met</a:t>
            </a:r>
          </a:p>
          <a:p>
            <a:pPr marL="346075" lvl="1" indent="0">
              <a:spcBef>
                <a:spcPts val="0"/>
              </a:spcBef>
              <a:buNone/>
            </a:pPr>
            <a:r>
              <a:rPr lang="en-US" dirty="0" smtClean="0">
                <a:latin typeface="Tahoma" panose="020B0604030504040204" pitchFamily="34" charset="0"/>
                <a:ea typeface="Tahoma" panose="020B0604030504040204" pitchFamily="34" charset="0"/>
                <a:cs typeface="Tahoma" panose="020B0604030504040204" pitchFamily="34" charset="0"/>
              </a:rPr>
              <a:t>	4 Improving</a:t>
            </a:r>
          </a:p>
          <a:p>
            <a:pPr marL="346075" lvl="1" indent="0">
              <a:spcBef>
                <a:spcPts val="0"/>
              </a:spcBef>
              <a:buNone/>
            </a:pPr>
            <a:r>
              <a:rPr lang="en-US" dirty="0" smtClean="0">
                <a:latin typeface="Tahoma" panose="020B0604030504040204" pitchFamily="34" charset="0"/>
                <a:ea typeface="Tahoma" panose="020B0604030504040204" pitchFamily="34" charset="0"/>
                <a:cs typeface="Tahoma" panose="020B0604030504040204" pitchFamily="34" charset="0"/>
              </a:rPr>
              <a:t>	10 Little or No change</a:t>
            </a:r>
          </a:p>
          <a:p>
            <a:pPr marL="346075" lvl="1" indent="0">
              <a:spcBef>
                <a:spcPts val="0"/>
              </a:spcBef>
              <a:buNone/>
            </a:pPr>
            <a:r>
              <a:rPr lang="en-US" dirty="0" smtClean="0">
                <a:latin typeface="Tahoma" panose="020B0604030504040204" pitchFamily="34" charset="0"/>
                <a:ea typeface="Tahoma" panose="020B0604030504040204" pitchFamily="34" charset="0"/>
                <a:cs typeface="Tahoma" panose="020B0604030504040204" pitchFamily="34" charset="0"/>
              </a:rPr>
              <a:t>	0 Getting worse</a:t>
            </a:r>
          </a:p>
          <a:p>
            <a:pPr marL="346075" lvl="1" indent="0">
              <a:spcBef>
                <a:spcPts val="0"/>
              </a:spcBef>
              <a:buNone/>
            </a:pPr>
            <a:r>
              <a:rPr lang="en-US" dirty="0"/>
              <a:t>	</a:t>
            </a:r>
            <a:r>
              <a:rPr lang="en-US" dirty="0" smtClean="0"/>
              <a:t>8 Informational</a:t>
            </a:r>
            <a:endParaRPr lang="en-US" dirty="0" smtClean="0">
              <a:latin typeface="Tahoma" panose="020B0604030504040204" pitchFamily="34" charset="0"/>
              <a:ea typeface="Tahoma" panose="020B0604030504040204" pitchFamily="34" charset="0"/>
              <a:cs typeface="Tahoma" panose="020B0604030504040204" pitchFamily="34" charset="0"/>
            </a:endParaRPr>
          </a:p>
          <a:p>
            <a:pPr marL="346075" lvl="1" indent="0">
              <a:spcBef>
                <a:spcPts val="0"/>
              </a:spcBef>
              <a:buNone/>
            </a:pPr>
            <a:r>
              <a:rPr lang="en-US" dirty="0" smtClean="0">
                <a:latin typeface="Tahoma" panose="020B0604030504040204" pitchFamily="34" charset="0"/>
                <a:ea typeface="Tahoma" panose="020B0604030504040204" pitchFamily="34" charset="0"/>
                <a:cs typeface="Tahoma" panose="020B0604030504040204" pitchFamily="34" charset="0"/>
              </a:rPr>
              <a:t>	</a:t>
            </a:r>
          </a:p>
          <a:p>
            <a:pPr marL="346075" lvl="1" indent="0">
              <a:spcBef>
                <a:spcPts val="0"/>
              </a:spcBef>
              <a:buNone/>
            </a:pPr>
            <a:endParaRPr lang="en-US" dirty="0" smtClean="0">
              <a:latin typeface="Tahoma" panose="020B0604030504040204" pitchFamily="34" charset="0"/>
              <a:ea typeface="Tahoma" panose="020B0604030504040204" pitchFamily="34" charset="0"/>
              <a:cs typeface="Tahoma" panose="020B0604030504040204" pitchFamily="34" charset="0"/>
            </a:endParaRPr>
          </a:p>
        </p:txBody>
      </p:sp>
      <p:sp>
        <p:nvSpPr>
          <p:cNvPr id="8" name="Text Placeholder 16"/>
          <p:cNvSpPr txBox="1">
            <a:spLocks/>
          </p:cNvSpPr>
          <p:nvPr/>
        </p:nvSpPr>
        <p:spPr bwMode="auto">
          <a:xfrm>
            <a:off x="1295400" y="58674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6075" indent="-346075" algn="l" rtl="0" eaLnBrk="0" fontAlgn="base" hangingPunct="0">
              <a:spcBef>
                <a:spcPts val="1200"/>
              </a:spcBef>
              <a:spcAft>
                <a:spcPct val="0"/>
              </a:spcAft>
              <a:buClr>
                <a:srgbClr val="97233F"/>
              </a:buClr>
              <a:buFont typeface="Arial" pitchFamily="34" charset="0"/>
              <a:buChar char="■"/>
              <a:defRPr sz="2400">
                <a:solidFill>
                  <a:schemeClr val="tx1"/>
                </a:solidFill>
                <a:latin typeface="Calibri" pitchFamily="34" charset="0"/>
                <a:ea typeface="ＭＳ Ｐゴシック" pitchFamily="84" charset="-128"/>
                <a:cs typeface="ＭＳ Ｐゴシック" pitchFamily="84" charset="-128"/>
              </a:defRPr>
            </a:lvl1pPr>
            <a:lvl2pPr marL="623888" indent="-277813" algn="l" rtl="0" eaLnBrk="0" fontAlgn="base" hangingPunct="0">
              <a:spcBef>
                <a:spcPts val="6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2pPr>
            <a:lvl3pPr marL="973138" indent="-346075" algn="l" rtl="0" eaLnBrk="0" fontAlgn="base" hangingPunct="0">
              <a:spcBef>
                <a:spcPts val="600"/>
              </a:spcBef>
              <a:spcAft>
                <a:spcPct val="0"/>
              </a:spcAft>
              <a:buClr>
                <a:schemeClr val="tx1"/>
              </a:buClr>
              <a:buSzPct val="80000"/>
              <a:buFont typeface="Wingdings" pitchFamily="2" charset="2"/>
              <a:buChar char="v"/>
              <a:defRPr sz="2400">
                <a:solidFill>
                  <a:schemeClr val="tx1"/>
                </a:solidFill>
                <a:latin typeface="Calibri" pitchFamily="34" charset="0"/>
                <a:ea typeface="ＭＳ Ｐゴシック" pitchFamily="84" charset="-128"/>
                <a:cs typeface="ＭＳ Ｐゴシック"/>
              </a:defRPr>
            </a:lvl3pPr>
            <a:lvl4pPr marL="1260475"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4pPr>
            <a:lvl5pPr marL="1600200"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5pPr>
            <a:lvl6pPr marL="18462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6pPr>
            <a:lvl7pPr marL="23034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7pPr>
            <a:lvl8pPr marL="27606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8pPr>
            <a:lvl9pPr marL="32178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9pPr>
          </a:lstStyle>
          <a:p>
            <a:pPr marL="0" indent="0">
              <a:buFont typeface="Arial" pitchFamily="34" charset="0"/>
              <a:buNone/>
            </a:pPr>
            <a:r>
              <a:rPr lang="en-US" sz="1200" kern="0" dirty="0" smtClean="0">
                <a:solidFill>
                  <a:srgbClr val="000000"/>
                </a:solidFill>
                <a:latin typeface="Tahoma" pitchFamily="34" charset="0"/>
                <a:ea typeface="Tahoma" pitchFamily="34" charset="0"/>
                <a:cs typeface="Tahoma" pitchFamily="34" charset="0"/>
              </a:rPr>
              <a:t>NOTES: *The 26 SDOH objectives include those specific to SDOH as well as some which are located in other topic areas. LGBT Health has 2 Developmental objectives. </a:t>
            </a:r>
            <a:r>
              <a:rPr lang="en-US" sz="1200" kern="0" dirty="0">
                <a:solidFill>
                  <a:srgbClr val="000000"/>
                </a:solidFill>
                <a:latin typeface="Tahoma" pitchFamily="34" charset="0"/>
                <a:ea typeface="Tahoma" pitchFamily="34" charset="0"/>
                <a:cs typeface="Tahoma" pitchFamily="34" charset="0"/>
              </a:rPr>
              <a:t>Measurable objectives are defined as having at least one data point currently available, and </a:t>
            </a:r>
            <a:r>
              <a:rPr lang="en-US" sz="1200" kern="0" dirty="0" smtClean="0">
                <a:solidFill>
                  <a:srgbClr val="000000"/>
                </a:solidFill>
                <a:latin typeface="Tahoma" pitchFamily="34" charset="0"/>
                <a:ea typeface="Tahoma" pitchFamily="34" charset="0"/>
                <a:cs typeface="Tahoma" pitchFamily="34" charset="0"/>
              </a:rPr>
              <a:t>anticipate at least 1 </a:t>
            </a:r>
            <a:r>
              <a:rPr lang="en-US" sz="1200" kern="0" dirty="0">
                <a:solidFill>
                  <a:srgbClr val="000000"/>
                </a:solidFill>
                <a:latin typeface="Tahoma" pitchFamily="34" charset="0"/>
                <a:ea typeface="Tahoma" pitchFamily="34" charset="0"/>
                <a:cs typeface="Tahoma" pitchFamily="34" charset="0"/>
              </a:rPr>
              <a:t>additional data </a:t>
            </a:r>
            <a:r>
              <a:rPr lang="en-US" sz="1200" kern="0" dirty="0" smtClean="0">
                <a:solidFill>
                  <a:srgbClr val="000000"/>
                </a:solidFill>
                <a:latin typeface="Tahoma" pitchFamily="34" charset="0"/>
                <a:ea typeface="Tahoma" pitchFamily="34" charset="0"/>
                <a:cs typeface="Tahoma" pitchFamily="34" charset="0"/>
              </a:rPr>
              <a:t>point </a:t>
            </a:r>
            <a:r>
              <a:rPr lang="en-US" sz="1200" kern="0" dirty="0">
                <a:solidFill>
                  <a:srgbClr val="000000"/>
                </a:solidFill>
                <a:latin typeface="Tahoma" pitchFamily="34" charset="0"/>
                <a:ea typeface="Tahoma" pitchFamily="34" charset="0"/>
                <a:cs typeface="Tahoma" pitchFamily="34" charset="0"/>
              </a:rPr>
              <a:t>throughout the decade to track progress. Informational </a:t>
            </a:r>
            <a:r>
              <a:rPr lang="en-US" sz="1200" kern="0" dirty="0" smtClean="0">
                <a:solidFill>
                  <a:srgbClr val="000000"/>
                </a:solidFill>
                <a:latin typeface="Tahoma" pitchFamily="34" charset="0"/>
                <a:ea typeface="Tahoma" pitchFamily="34" charset="0"/>
                <a:cs typeface="Tahoma" pitchFamily="34" charset="0"/>
              </a:rPr>
              <a:t>objectives are </a:t>
            </a:r>
            <a:r>
              <a:rPr lang="en-US" sz="1200" kern="0" dirty="0">
                <a:solidFill>
                  <a:srgbClr val="000000"/>
                </a:solidFill>
                <a:latin typeface="Tahoma" pitchFamily="34" charset="0"/>
                <a:ea typeface="Tahoma" pitchFamily="34" charset="0"/>
                <a:cs typeface="Tahoma" pitchFamily="34" charset="0"/>
              </a:rPr>
              <a:t>a subset of measurable objectives that do not have a target.  Developmental objectives lack baseline data and targets</a:t>
            </a:r>
            <a:r>
              <a:rPr lang="en-US" altLang="en-US" sz="1200" kern="0" dirty="0">
                <a:solidFill>
                  <a:srgbClr val="000000"/>
                </a:solidFill>
              </a:rPr>
              <a:t>.</a:t>
            </a:r>
            <a:endParaRPr lang="en-US" sz="1200" kern="0" dirty="0">
              <a:solidFill>
                <a:srgbClr val="000000"/>
              </a:solidFill>
              <a:latin typeface="Tahoma" pitchFamily="34" charset="0"/>
              <a:ea typeface="Tahoma" pitchFamily="34" charset="0"/>
              <a:cs typeface="Tahoma" pitchFamily="34" charset="0"/>
            </a:endParaRPr>
          </a:p>
        </p:txBody>
      </p:sp>
      <p:sp>
        <p:nvSpPr>
          <p:cNvPr id="17"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000000"/>
                </a:solidFill>
                <a:latin typeface="Calibri" panose="020F0502020204030204" pitchFamily="34" charset="0"/>
              </a:rPr>
              <a:pPr algn="r" fontAlgn="auto">
                <a:spcBef>
                  <a:spcPts val="0"/>
                </a:spcBef>
                <a:spcAft>
                  <a:spcPts val="0"/>
                </a:spcAft>
                <a:defRPr/>
              </a:pPr>
              <a:t>22</a:t>
            </a:fld>
            <a:endParaRPr lang="en-US" sz="1200" dirty="0">
              <a:solidFill>
                <a:srgbClr val="000000"/>
              </a:solidFill>
              <a:latin typeface="Calibri" panose="020F0502020204030204" pitchFamily="34" charset="0"/>
            </a:endParaRPr>
          </a:p>
        </p:txBody>
      </p:sp>
      <p:grpSp>
        <p:nvGrpSpPr>
          <p:cNvPr id="11" name="Group 10" descr="Progress traffic light graphic."/>
          <p:cNvGrpSpPr/>
          <p:nvPr/>
        </p:nvGrpSpPr>
        <p:grpSpPr>
          <a:xfrm>
            <a:off x="2028498" y="4282952"/>
            <a:ext cx="243854" cy="1432034"/>
            <a:chOff x="2028498" y="4282952"/>
            <a:chExt cx="243854" cy="1432034"/>
          </a:xfrm>
        </p:grpSpPr>
        <p:sp>
          <p:nvSpPr>
            <p:cNvPr id="4" name="Oval 3"/>
            <p:cNvSpPr/>
            <p:nvPr/>
          </p:nvSpPr>
          <p:spPr bwMode="auto">
            <a:xfrm>
              <a:off x="2028498" y="4282952"/>
              <a:ext cx="228600" cy="228600"/>
            </a:xfrm>
            <a:prstGeom prst="ellipse">
              <a:avLst/>
            </a:prstGeom>
            <a:solidFill>
              <a:srgbClr val="0070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mtClean="0">
                <a:solidFill>
                  <a:srgbClr val="000000"/>
                </a:solidFill>
                <a:latin typeface="Arial" charset="0"/>
              </a:endParaRPr>
            </a:p>
          </p:txBody>
        </p:sp>
        <p:sp>
          <p:nvSpPr>
            <p:cNvPr id="6" name="Oval 5"/>
            <p:cNvSpPr/>
            <p:nvPr/>
          </p:nvSpPr>
          <p:spPr bwMode="auto">
            <a:xfrm>
              <a:off x="2028498" y="4587752"/>
              <a:ext cx="228600" cy="228600"/>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mtClean="0">
                <a:solidFill>
                  <a:srgbClr val="000000"/>
                </a:solidFill>
                <a:latin typeface="Arial" charset="0"/>
              </a:endParaRPr>
            </a:p>
          </p:txBody>
        </p:sp>
        <p:sp>
          <p:nvSpPr>
            <p:cNvPr id="7" name="Oval 6"/>
            <p:cNvSpPr/>
            <p:nvPr/>
          </p:nvSpPr>
          <p:spPr bwMode="auto">
            <a:xfrm>
              <a:off x="2028498" y="4892552"/>
              <a:ext cx="228600" cy="228600"/>
            </a:xfrm>
            <a:prstGeom prst="ellipse">
              <a:avLst/>
            </a:prstGeom>
            <a:solidFill>
              <a:srgbClr val="FF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mtClean="0">
                <a:solidFill>
                  <a:srgbClr val="000000"/>
                </a:solidFill>
                <a:latin typeface="Arial" charset="0"/>
              </a:endParaRPr>
            </a:p>
          </p:txBody>
        </p:sp>
        <p:sp>
          <p:nvSpPr>
            <p:cNvPr id="9" name="Oval 8"/>
            <p:cNvSpPr/>
            <p:nvPr/>
          </p:nvSpPr>
          <p:spPr bwMode="auto">
            <a:xfrm>
              <a:off x="2028498" y="5197352"/>
              <a:ext cx="228600" cy="228600"/>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mtClean="0">
                <a:solidFill>
                  <a:srgbClr val="000000"/>
                </a:solidFill>
                <a:latin typeface="Arial" charset="0"/>
              </a:endParaRPr>
            </a:p>
          </p:txBody>
        </p:sp>
        <p:sp>
          <p:nvSpPr>
            <p:cNvPr id="13" name="Oval 12"/>
            <p:cNvSpPr/>
            <p:nvPr/>
          </p:nvSpPr>
          <p:spPr bwMode="auto">
            <a:xfrm>
              <a:off x="2043752" y="5486386"/>
              <a:ext cx="228600" cy="228600"/>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dirty="0">
                <a:solidFill>
                  <a:srgbClr val="000000"/>
                </a:solidFill>
                <a:latin typeface="Arial" charset="0"/>
              </a:endParaRPr>
            </a:p>
          </p:txBody>
        </p:sp>
      </p:grpSp>
      <p:grpSp>
        <p:nvGrpSpPr>
          <p:cNvPr id="10" name="Group 9" descr="Progress traffic light graphic."/>
          <p:cNvGrpSpPr/>
          <p:nvPr/>
        </p:nvGrpSpPr>
        <p:grpSpPr>
          <a:xfrm>
            <a:off x="2057400" y="2149366"/>
            <a:ext cx="228600" cy="1143000"/>
            <a:chOff x="2057400" y="2149366"/>
            <a:chExt cx="228600" cy="1143000"/>
          </a:xfrm>
        </p:grpSpPr>
        <p:sp>
          <p:nvSpPr>
            <p:cNvPr id="22" name="Oval 21"/>
            <p:cNvSpPr/>
            <p:nvPr/>
          </p:nvSpPr>
          <p:spPr bwMode="auto">
            <a:xfrm>
              <a:off x="2057400" y="2149366"/>
              <a:ext cx="228600" cy="228600"/>
            </a:xfrm>
            <a:prstGeom prst="ellipse">
              <a:avLst/>
            </a:prstGeom>
            <a:solidFill>
              <a:srgbClr val="0070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mtClean="0">
                <a:solidFill>
                  <a:srgbClr val="000000"/>
                </a:solidFill>
                <a:latin typeface="Arial" charset="0"/>
              </a:endParaRPr>
            </a:p>
          </p:txBody>
        </p:sp>
        <p:sp>
          <p:nvSpPr>
            <p:cNvPr id="23" name="Oval 22"/>
            <p:cNvSpPr/>
            <p:nvPr/>
          </p:nvSpPr>
          <p:spPr bwMode="auto">
            <a:xfrm>
              <a:off x="2057400" y="2454166"/>
              <a:ext cx="228600" cy="228600"/>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mtClean="0">
                <a:solidFill>
                  <a:srgbClr val="000000"/>
                </a:solidFill>
                <a:latin typeface="Arial" charset="0"/>
              </a:endParaRPr>
            </a:p>
          </p:txBody>
        </p:sp>
        <p:sp>
          <p:nvSpPr>
            <p:cNvPr id="24" name="Oval 23"/>
            <p:cNvSpPr/>
            <p:nvPr/>
          </p:nvSpPr>
          <p:spPr bwMode="auto">
            <a:xfrm>
              <a:off x="2057400" y="2758966"/>
              <a:ext cx="228600" cy="228600"/>
            </a:xfrm>
            <a:prstGeom prst="ellipse">
              <a:avLst/>
            </a:prstGeom>
            <a:solidFill>
              <a:srgbClr val="FF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mtClean="0">
                <a:solidFill>
                  <a:srgbClr val="000000"/>
                </a:solidFill>
                <a:latin typeface="Arial" charset="0"/>
              </a:endParaRPr>
            </a:p>
          </p:txBody>
        </p:sp>
        <p:sp>
          <p:nvSpPr>
            <p:cNvPr id="25" name="Oval 24"/>
            <p:cNvSpPr/>
            <p:nvPr/>
          </p:nvSpPr>
          <p:spPr bwMode="auto">
            <a:xfrm>
              <a:off x="2057400" y="3063766"/>
              <a:ext cx="228600" cy="228600"/>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mtClean="0">
                <a:solidFill>
                  <a:srgbClr val="000000"/>
                </a:solidFill>
                <a:latin typeface="Arial" charset="0"/>
              </a:endParaRPr>
            </a:p>
          </p:txBody>
        </p:sp>
      </p:grpSp>
    </p:spTree>
    <p:extLst>
      <p:ext uri="{BB962C8B-B14F-4D97-AF65-F5344CB8AC3E}">
        <p14:creationId xmlns:p14="http://schemas.microsoft.com/office/powerpoint/2010/main" val="1633529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1143000"/>
          </a:xfrm>
        </p:spPr>
        <p:txBody>
          <a:bodyPr>
            <a:noAutofit/>
          </a:bodyPr>
          <a:lstStyle/>
          <a:p>
            <a:r>
              <a:rPr lang="en-US" sz="3200" b="1" dirty="0" smtClean="0">
                <a:solidFill>
                  <a:srgbClr val="003F72"/>
                </a:solidFill>
              </a:rPr>
              <a:t>HP2020 Data Systems That Collect Any Lesbian, Gay, or Bisexual Data</a:t>
            </a:r>
            <a:endParaRPr lang="en-US" sz="3200" b="1" dirty="0">
              <a:solidFill>
                <a:srgbClr val="003F72"/>
              </a:solidFill>
            </a:endParaRPr>
          </a:p>
        </p:txBody>
      </p:sp>
      <p:sp>
        <p:nvSpPr>
          <p:cNvPr id="3" name="Slide Number Placeholder 2"/>
          <p:cNvSpPr>
            <a:spLocks noGrp="1"/>
          </p:cNvSpPr>
          <p:nvPr>
            <p:ph type="sldNum" sz="quarter" idx="4294967295"/>
          </p:nvPr>
        </p:nvSpPr>
        <p:spPr>
          <a:xfrm>
            <a:off x="8686800" y="6461125"/>
            <a:ext cx="457200" cy="396875"/>
          </a:xfrm>
          <a:prstGeom prst="rect">
            <a:avLst/>
          </a:prstGeom>
        </p:spPr>
        <p:txBody>
          <a:bodyPr/>
          <a:lstStyle/>
          <a:p>
            <a:fld id="{C88FAF9D-AF5A-496A-B0B6-E10018E45057}" type="slidenum">
              <a:rPr lang="en-US" smtClean="0">
                <a:solidFill>
                  <a:prstClr val="black"/>
                </a:solidFill>
              </a:rPr>
              <a:pPr/>
              <a:t>23</a:t>
            </a:fld>
            <a:endParaRPr lang="en-US" dirty="0">
              <a:solidFill>
                <a:prstClr val="black"/>
              </a:solidFill>
            </a:endParaRPr>
          </a:p>
        </p:txBody>
      </p:sp>
      <p:graphicFrame>
        <p:nvGraphicFramePr>
          <p:cNvPr id="4" name="Content Placeholder 3" descr="The baseline in 2008 was six data systems that collected any data on or for LGB populations. In 2010 the number inceased to 7 with the addition of the current population survey, and then to 8 in 2014 with the addition of NHIS.&#10;The HP2020 target is 12.&#10;" title="Trends in data for objective LGBT-1.1"/>
          <p:cNvGraphicFramePr>
            <a:graphicFrameLocks/>
          </p:cNvGraphicFramePr>
          <p:nvPr>
            <p:extLst>
              <p:ext uri="{D42A27DB-BD31-4B8C-83A1-F6EECF244321}">
                <p14:modId xmlns:p14="http://schemas.microsoft.com/office/powerpoint/2010/main" val="215332449"/>
              </p:ext>
            </p:extLst>
          </p:nvPr>
        </p:nvGraphicFramePr>
        <p:xfrm>
          <a:off x="4876800" y="1452265"/>
          <a:ext cx="4114800" cy="371543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16"/>
          <p:cNvSpPr txBox="1">
            <a:spLocks/>
          </p:cNvSpPr>
          <p:nvPr/>
        </p:nvSpPr>
        <p:spPr>
          <a:xfrm>
            <a:off x="0" y="5912068"/>
            <a:ext cx="8991600" cy="685800"/>
          </a:xfrm>
          <a:prstGeom prst="rect">
            <a:avLst/>
          </a:prstGeom>
        </p:spPr>
        <p:txBody>
          <a:bodyPr>
            <a:noAutofit/>
          </a:bodyPr>
          <a:lstStyle>
            <a:lvl1pPr marL="470192" indent="-470192" algn="l" defTabSz="1253846" rtl="0" eaLnBrk="1" latinLnBrk="0" hangingPunct="1">
              <a:spcBef>
                <a:spcPct val="20000"/>
              </a:spcBef>
              <a:buFont typeface="Arial" pitchFamily="34" charset="0"/>
              <a:buChar char="•"/>
              <a:defRPr sz="4400" kern="1200">
                <a:solidFill>
                  <a:schemeClr val="tx1"/>
                </a:solidFill>
                <a:latin typeface="+mn-lt"/>
                <a:ea typeface="+mn-ea"/>
                <a:cs typeface="+mn-cs"/>
              </a:defRPr>
            </a:lvl1pPr>
            <a:lvl2pPr marL="1018750" indent="-391828" algn="l" defTabSz="1253846"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67308" indent="-313462" algn="l" defTabSz="1253846"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194231" indent="-313462" algn="l" defTabSz="1253846"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21155" indent="-313462" algn="l" defTabSz="1253846"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48077" indent="-313462" algn="l" defTabSz="1253846"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075001" indent="-313462" algn="l" defTabSz="1253846"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01925" indent="-313462" algn="l" defTabSz="1253846"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328847" indent="-313462" algn="l" defTabSz="1253846"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indent="0">
              <a:buFont typeface="Arial" pitchFamily="34" charset="0"/>
              <a:buNone/>
            </a:pPr>
            <a:r>
              <a:rPr lang="en-US" sz="1200" dirty="0" smtClean="0">
                <a:solidFill>
                  <a:prstClr val="black"/>
                </a:solidFill>
                <a:ea typeface="Tahoma" pitchFamily="34" charset="0"/>
                <a:cs typeface="Tahoma" pitchFamily="34" charset="0"/>
              </a:rPr>
              <a:t>NOTES: Surveys counts are cumulative. Sexual orientation refers to the identity term that someone may choose such as lesbian, gay, or bisexual. *Data collection systems from the Census Bureau measure same-sex couple households, but do not directly collect data on sexual orientation. </a:t>
            </a:r>
            <a:endParaRPr lang="en-US" sz="1200" dirty="0">
              <a:solidFill>
                <a:prstClr val="black"/>
              </a:solidFill>
              <a:ea typeface="Tahoma" pitchFamily="34" charset="0"/>
              <a:cs typeface="Tahoma" pitchFamily="34" charset="0"/>
            </a:endParaRPr>
          </a:p>
        </p:txBody>
      </p:sp>
      <p:sp>
        <p:nvSpPr>
          <p:cNvPr id="6" name="Text Placeholder 4"/>
          <p:cNvSpPr txBox="1">
            <a:spLocks/>
          </p:cNvSpPr>
          <p:nvPr/>
        </p:nvSpPr>
        <p:spPr>
          <a:xfrm>
            <a:off x="11789" y="6523368"/>
            <a:ext cx="8553013" cy="3188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dirty="0" smtClean="0">
                <a:solidFill>
                  <a:prstClr val="black"/>
                </a:solidFill>
                <a:ea typeface="Tahoma" pitchFamily="34" charset="0"/>
                <a:cs typeface="Tahoma" pitchFamily="34" charset="0"/>
              </a:rPr>
              <a:t>SOURCE: Healthy People 2020 Database In-House System, CDC/NCHS.</a:t>
            </a:r>
          </a:p>
        </p:txBody>
      </p:sp>
      <p:sp>
        <p:nvSpPr>
          <p:cNvPr id="7" name="TextBox 6"/>
          <p:cNvSpPr txBox="1"/>
          <p:nvPr/>
        </p:nvSpPr>
        <p:spPr>
          <a:xfrm>
            <a:off x="4847898" y="1295431"/>
            <a:ext cx="1095702" cy="323165"/>
          </a:xfrm>
          <a:prstGeom prst="rect">
            <a:avLst/>
          </a:prstGeom>
          <a:noFill/>
        </p:spPr>
        <p:txBody>
          <a:bodyPr wrap="square" rtlCol="0">
            <a:spAutoFit/>
          </a:bodyPr>
          <a:lstStyle/>
          <a:p>
            <a:r>
              <a:rPr lang="en-US" sz="15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Number</a:t>
            </a:r>
            <a:endParaRPr lang="en-US" sz="1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6278432" y="1976735"/>
            <a:ext cx="2560768" cy="276999"/>
          </a:xfrm>
          <a:prstGeom prst="rect">
            <a:avLst/>
          </a:prstGeom>
          <a:noFill/>
        </p:spPr>
        <p:txBody>
          <a:bodyPr wrap="square" rtlCol="0">
            <a:spAutoFit/>
          </a:bodyPr>
          <a:lstStyle/>
          <a:p>
            <a:r>
              <a:rPr lang="en-US" sz="12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HP2020 Target: 12</a:t>
            </a:r>
            <a:endParaRPr lang="en-US" sz="12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6705600" y="4828401"/>
            <a:ext cx="657552" cy="338554"/>
          </a:xfrm>
          <a:prstGeom prst="rect">
            <a:avLst/>
          </a:prstGeom>
          <a:noFill/>
        </p:spPr>
        <p:txBody>
          <a:bodyPr wrap="none" rtlCol="0">
            <a:spAutoFit/>
          </a:bodyPr>
          <a:lstStyle/>
          <a:p>
            <a:r>
              <a:rPr lang="en-US"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Year</a:t>
            </a:r>
            <a:endParaRPr lang="en-US" sz="16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 Placeholder 8"/>
          <p:cNvSpPr txBox="1">
            <a:spLocks/>
          </p:cNvSpPr>
          <p:nvPr/>
        </p:nvSpPr>
        <p:spPr>
          <a:xfrm>
            <a:off x="7087275" y="6345518"/>
            <a:ext cx="1599526" cy="457200"/>
          </a:xfrm>
          <a:prstGeom prst="rect">
            <a:avLst/>
          </a:prstGeom>
          <a:ln w="15875">
            <a:solidFill>
              <a:schemeClr val="accent2"/>
            </a:solidFill>
          </a:ln>
          <a:effectLst/>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Bef>
                <a:spcPts val="0"/>
              </a:spcBef>
              <a:spcAft>
                <a:spcPts val="0"/>
              </a:spcAft>
            </a:pPr>
            <a:r>
              <a:rPr lang="en-US" sz="1200" dirty="0" smtClean="0">
                <a:solidFill>
                  <a:prstClr val="black"/>
                </a:solidFill>
                <a:ea typeface="Tahoma" pitchFamily="34" charset="0"/>
                <a:cs typeface="Tahoma" pitchFamily="34" charset="0"/>
              </a:rPr>
              <a:t>Obj. LGBT-1.1</a:t>
            </a:r>
          </a:p>
          <a:p>
            <a:pPr algn="ctr" fontAlgn="auto">
              <a:spcBef>
                <a:spcPts val="0"/>
              </a:spcBef>
              <a:spcAft>
                <a:spcPts val="0"/>
              </a:spcAft>
            </a:pPr>
            <a:r>
              <a:rPr lang="en-US" sz="1200" dirty="0" smtClean="0">
                <a:solidFill>
                  <a:prstClr val="black"/>
                </a:solidFill>
                <a:ea typeface="Tahoma" pitchFamily="34" charset="0"/>
                <a:cs typeface="Tahoma" pitchFamily="34" charset="0"/>
              </a:rPr>
              <a:t>Increase desired</a:t>
            </a:r>
            <a:endParaRPr lang="en-US" sz="1400" dirty="0" smtClean="0">
              <a:solidFill>
                <a:prstClr val="black"/>
              </a:solidFill>
              <a:latin typeface="Arial" pitchFamily="34" charset="0"/>
              <a:cs typeface="Arial" pitchFamily="34" charset="0"/>
            </a:endParaRPr>
          </a:p>
          <a:p>
            <a:pPr algn="l" fontAlgn="auto">
              <a:spcBef>
                <a:spcPts val="0"/>
              </a:spcBef>
              <a:spcAft>
                <a:spcPts val="0"/>
              </a:spcAft>
            </a:pPr>
            <a:endParaRPr lang="en-US" sz="1400" b="0" dirty="0" smtClean="0">
              <a:solidFill>
                <a:prstClr val="black"/>
              </a:solidFill>
              <a:latin typeface="Arial" pitchFamily="34" charset="0"/>
              <a:cs typeface="Arial"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359194"/>
            <a:ext cx="4577718" cy="4248966"/>
          </a:xfrm>
          <a:prstGeom prst="rect">
            <a:avLst/>
          </a:prstGeom>
        </p:spPr>
      </p:pic>
    </p:spTree>
    <p:extLst>
      <p:ext uri="{BB962C8B-B14F-4D97-AF65-F5344CB8AC3E}">
        <p14:creationId xmlns:p14="http://schemas.microsoft.com/office/powerpoint/2010/main" val="40558430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1143000"/>
          </a:xfrm>
        </p:spPr>
        <p:txBody>
          <a:bodyPr>
            <a:noAutofit/>
          </a:bodyPr>
          <a:lstStyle/>
          <a:p>
            <a:r>
              <a:rPr lang="en-US" sz="3200" b="1" dirty="0" smtClean="0">
                <a:solidFill>
                  <a:srgbClr val="003F72"/>
                </a:solidFill>
              </a:rPr>
              <a:t>HP2020 Data Systems That Collect Any Gender Identity Data</a:t>
            </a:r>
            <a:endParaRPr lang="en-US" sz="3200" b="1" dirty="0">
              <a:solidFill>
                <a:srgbClr val="003F72"/>
              </a:solidFill>
            </a:endParaRPr>
          </a:p>
        </p:txBody>
      </p:sp>
      <p:sp>
        <p:nvSpPr>
          <p:cNvPr id="3" name="Slide Number Placeholder 2"/>
          <p:cNvSpPr>
            <a:spLocks noGrp="1"/>
          </p:cNvSpPr>
          <p:nvPr>
            <p:ph type="sldNum" sz="quarter" idx="4294967295"/>
          </p:nvPr>
        </p:nvSpPr>
        <p:spPr>
          <a:xfrm>
            <a:off x="8686800" y="6461125"/>
            <a:ext cx="457200" cy="396875"/>
          </a:xfrm>
          <a:prstGeom prst="rect">
            <a:avLst/>
          </a:prstGeom>
        </p:spPr>
        <p:txBody>
          <a:bodyPr/>
          <a:lstStyle/>
          <a:p>
            <a:fld id="{C88FAF9D-AF5A-496A-B0B6-E10018E45057}" type="slidenum">
              <a:rPr lang="en-US" smtClean="0">
                <a:solidFill>
                  <a:prstClr val="black"/>
                </a:solidFill>
              </a:rPr>
              <a:pPr/>
              <a:t>24</a:t>
            </a:fld>
            <a:endParaRPr lang="en-US" dirty="0">
              <a:solidFill>
                <a:prstClr val="black"/>
              </a:solidFill>
            </a:endParaRPr>
          </a:p>
        </p:txBody>
      </p:sp>
      <p:graphicFrame>
        <p:nvGraphicFramePr>
          <p:cNvPr id="4" name="Content Placeholder 3" descr="The baseline of 2 data systems that collect any data on or for transgender people was set in 2008. No progress towards the target of 4 has been made." title="Trends in progress for LGBT-1.3"/>
          <p:cNvGraphicFramePr>
            <a:graphicFrameLocks/>
          </p:cNvGraphicFramePr>
          <p:nvPr>
            <p:extLst>
              <p:ext uri="{D42A27DB-BD31-4B8C-83A1-F6EECF244321}">
                <p14:modId xmlns:p14="http://schemas.microsoft.com/office/powerpoint/2010/main" val="1490802193"/>
              </p:ext>
            </p:extLst>
          </p:nvPr>
        </p:nvGraphicFramePr>
        <p:xfrm>
          <a:off x="5209481" y="1318106"/>
          <a:ext cx="3912953" cy="42527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16"/>
          <p:cNvSpPr txBox="1">
            <a:spLocks/>
          </p:cNvSpPr>
          <p:nvPr/>
        </p:nvSpPr>
        <p:spPr>
          <a:xfrm>
            <a:off x="0" y="5883166"/>
            <a:ext cx="8991600" cy="609600"/>
          </a:xfrm>
          <a:prstGeom prst="rect">
            <a:avLst/>
          </a:prstGeom>
        </p:spPr>
        <p:txBody>
          <a:bodyPr>
            <a:noAutofit/>
          </a:bodyPr>
          <a:lstStyle>
            <a:lvl1pPr marL="470192" indent="-470192" algn="l" defTabSz="1253846" rtl="0" eaLnBrk="1" latinLnBrk="0" hangingPunct="1">
              <a:spcBef>
                <a:spcPct val="20000"/>
              </a:spcBef>
              <a:buFont typeface="Arial" pitchFamily="34" charset="0"/>
              <a:buChar char="•"/>
              <a:defRPr sz="4400" kern="1200">
                <a:solidFill>
                  <a:schemeClr val="tx1"/>
                </a:solidFill>
                <a:latin typeface="+mn-lt"/>
                <a:ea typeface="+mn-ea"/>
                <a:cs typeface="+mn-cs"/>
              </a:defRPr>
            </a:lvl1pPr>
            <a:lvl2pPr marL="1018750" indent="-391828" algn="l" defTabSz="1253846"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67308" indent="-313462" algn="l" defTabSz="1253846"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194231" indent="-313462" algn="l" defTabSz="1253846"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21155" indent="-313462" algn="l" defTabSz="1253846"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48077" indent="-313462" algn="l" defTabSz="1253846"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075001" indent="-313462" algn="l" defTabSz="1253846"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01925" indent="-313462" algn="l" defTabSz="1253846"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328847" indent="-313462" algn="l" defTabSz="1253846"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indent="0">
              <a:buFont typeface="Arial" pitchFamily="34" charset="0"/>
              <a:buNone/>
            </a:pPr>
            <a:r>
              <a:rPr lang="en-US" sz="1200" dirty="0" smtClean="0">
                <a:solidFill>
                  <a:prstClr val="black"/>
                </a:solidFill>
                <a:ea typeface="Tahoma" pitchFamily="34" charset="0"/>
                <a:cs typeface="Tahoma" pitchFamily="34" charset="0"/>
              </a:rPr>
              <a:t>NOTES: Gender Identity refers to the concept that someone may not identify with the sex assigned at birth. Those who have a gender identity that is not in alignment with their sex assigned at birth may choose to identify as transgender, gender non-conforming, or gender queer. </a:t>
            </a:r>
            <a:endParaRPr lang="en-US" altLang="en-US" sz="1200" dirty="0" smtClean="0">
              <a:solidFill>
                <a:prstClr val="black"/>
              </a:solidFill>
              <a:ea typeface="Tahoma" panose="020B0604030504040204" pitchFamily="34" charset="0"/>
              <a:cs typeface="Tahoma" panose="020B0604030504040204" pitchFamily="34" charset="0"/>
            </a:endParaRPr>
          </a:p>
          <a:p>
            <a:pPr marL="0" indent="0">
              <a:buFont typeface="Arial" pitchFamily="34" charset="0"/>
              <a:buNone/>
            </a:pPr>
            <a:endParaRPr lang="en-US" sz="1200" dirty="0">
              <a:solidFill>
                <a:prstClr val="black"/>
              </a:solidFill>
              <a:ea typeface="Tahoma" pitchFamily="34" charset="0"/>
              <a:cs typeface="Tahoma" pitchFamily="34" charset="0"/>
            </a:endParaRPr>
          </a:p>
        </p:txBody>
      </p:sp>
      <p:sp>
        <p:nvSpPr>
          <p:cNvPr id="6" name="Text Placeholder 4"/>
          <p:cNvSpPr txBox="1">
            <a:spLocks/>
          </p:cNvSpPr>
          <p:nvPr/>
        </p:nvSpPr>
        <p:spPr>
          <a:xfrm>
            <a:off x="-3977" y="6539134"/>
            <a:ext cx="8553013" cy="3188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dirty="0" smtClean="0">
                <a:solidFill>
                  <a:prstClr val="black"/>
                </a:solidFill>
                <a:ea typeface="Tahoma" pitchFamily="34" charset="0"/>
                <a:cs typeface="Tahoma" pitchFamily="34" charset="0"/>
              </a:rPr>
              <a:t>SOURCE: Healthy People 2020 Database In-House System, CDC/NCHS.</a:t>
            </a:r>
          </a:p>
        </p:txBody>
      </p:sp>
      <p:sp>
        <p:nvSpPr>
          <p:cNvPr id="7" name="TextBox 6"/>
          <p:cNvSpPr txBox="1"/>
          <p:nvPr/>
        </p:nvSpPr>
        <p:spPr>
          <a:xfrm>
            <a:off x="5268303" y="1216223"/>
            <a:ext cx="1132497" cy="323165"/>
          </a:xfrm>
          <a:prstGeom prst="rect">
            <a:avLst/>
          </a:prstGeom>
          <a:noFill/>
        </p:spPr>
        <p:txBody>
          <a:bodyPr wrap="square" rtlCol="0">
            <a:spAutoFit/>
          </a:bodyPr>
          <a:lstStyle/>
          <a:p>
            <a:r>
              <a:rPr lang="en-US" sz="15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Number</a:t>
            </a:r>
            <a:endParaRPr lang="en-US" sz="1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6172200" y="2296180"/>
            <a:ext cx="2819400" cy="307777"/>
          </a:xfrm>
          <a:prstGeom prst="rect">
            <a:avLst/>
          </a:prstGeom>
          <a:noFill/>
        </p:spPr>
        <p:txBody>
          <a:bodyPr wrap="square" rtlCol="0">
            <a:spAutoFit/>
          </a:bodyPr>
          <a:lstStyle/>
          <a:p>
            <a:r>
              <a:rPr lang="en-US" sz="14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HP2020 Target: 4</a:t>
            </a:r>
            <a:endParaRPr lang="en-US" sz="1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6932849" y="5300246"/>
            <a:ext cx="657552" cy="338554"/>
          </a:xfrm>
          <a:prstGeom prst="rect">
            <a:avLst/>
          </a:prstGeom>
          <a:noFill/>
        </p:spPr>
        <p:txBody>
          <a:bodyPr wrap="none" rtlCol="0">
            <a:spAutoFit/>
          </a:bodyPr>
          <a:lstStyle/>
          <a:p>
            <a:r>
              <a:rPr lang="en-US"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Year</a:t>
            </a:r>
            <a:endParaRPr lang="en-US" sz="16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 Placeholder 8"/>
          <p:cNvSpPr txBox="1">
            <a:spLocks/>
          </p:cNvSpPr>
          <p:nvPr/>
        </p:nvSpPr>
        <p:spPr>
          <a:xfrm>
            <a:off x="7086600" y="6331633"/>
            <a:ext cx="1524675" cy="450167"/>
          </a:xfrm>
          <a:prstGeom prst="rect">
            <a:avLst/>
          </a:prstGeom>
          <a:ln w="15875">
            <a:solidFill>
              <a:schemeClr val="accent2"/>
            </a:solidFill>
          </a:ln>
          <a:effectLst/>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Bef>
                <a:spcPts val="0"/>
              </a:spcBef>
              <a:spcAft>
                <a:spcPts val="0"/>
              </a:spcAft>
            </a:pPr>
            <a:r>
              <a:rPr lang="en-US" sz="1200" dirty="0" smtClean="0">
                <a:solidFill>
                  <a:prstClr val="black"/>
                </a:solidFill>
                <a:ea typeface="Tahoma" pitchFamily="34" charset="0"/>
                <a:cs typeface="Tahoma" pitchFamily="34" charset="0"/>
              </a:rPr>
              <a:t>Obj. LGBT-1.3</a:t>
            </a:r>
            <a:endParaRPr lang="en-US" sz="1200" dirty="0" smtClean="0">
              <a:solidFill>
                <a:prstClr val="black"/>
              </a:solidFill>
              <a:cs typeface="Arial" pitchFamily="34" charset="0"/>
            </a:endParaRPr>
          </a:p>
          <a:p>
            <a:pPr algn="l" fontAlgn="auto">
              <a:spcBef>
                <a:spcPts val="0"/>
              </a:spcBef>
              <a:spcAft>
                <a:spcPts val="0"/>
              </a:spcAft>
            </a:pPr>
            <a:r>
              <a:rPr lang="en-US" sz="1200" dirty="0" smtClean="0">
                <a:solidFill>
                  <a:prstClr val="black"/>
                </a:solidFill>
                <a:cs typeface="Arial" pitchFamily="34" charset="0"/>
              </a:rPr>
              <a:t>Increase desired</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521109"/>
            <a:ext cx="4498476" cy="3815780"/>
          </a:xfrm>
          <a:prstGeom prst="rect">
            <a:avLst/>
          </a:prstGeom>
        </p:spPr>
      </p:pic>
    </p:spTree>
    <p:extLst>
      <p:ext uri="{BB962C8B-B14F-4D97-AF65-F5344CB8AC3E}">
        <p14:creationId xmlns:p14="http://schemas.microsoft.com/office/powerpoint/2010/main" val="3363388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3200" b="1" dirty="0">
                <a:solidFill>
                  <a:srgbClr val="003F72"/>
                </a:solidFill>
              </a:rPr>
              <a:t>Sexual Orientation in the U.S., </a:t>
            </a:r>
            <a:r>
              <a:rPr lang="en-US" sz="3200" b="1" dirty="0" smtClean="0">
                <a:solidFill>
                  <a:srgbClr val="003F72"/>
                </a:solidFill>
              </a:rPr>
              <a:t>Ages 18–44</a:t>
            </a:r>
            <a:endParaRPr lang="en-US" sz="3200" dirty="0"/>
          </a:p>
        </p:txBody>
      </p:sp>
      <p:sp>
        <p:nvSpPr>
          <p:cNvPr id="10" name="Slide Number Placeholder 2"/>
          <p:cNvSpPr txBox="1">
            <a:spLocks/>
          </p:cNvSpPr>
          <p:nvPr/>
        </p:nvSpPr>
        <p:spPr>
          <a:xfrm>
            <a:off x="8686800" y="6461125"/>
            <a:ext cx="457200" cy="39687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C88FAF9D-AF5A-496A-B0B6-E10018E45057}" type="slidenum">
              <a:rPr lang="en-US" smtClean="0">
                <a:solidFill>
                  <a:prstClr val="black"/>
                </a:solidFill>
              </a:rPr>
              <a:pPr/>
              <a:t>25</a:t>
            </a:fld>
            <a:endParaRPr lang="en-US" dirty="0">
              <a:solidFill>
                <a:prstClr val="black"/>
              </a:solidFill>
            </a:endParaRPr>
          </a:p>
        </p:txBody>
      </p:sp>
      <p:graphicFrame>
        <p:nvGraphicFramePr>
          <p:cNvPr id="4" name="Table 3" descr="In 2013 the National Health Interview Survey collected data on sexual orientation. They found that of the population age 18-44 years old,  1.9% of the population identified as lesbian or gay, and 1.1% of the population identified as bisexual. In comparrison the National Survey of Family Growth, with combined data from 2006-2010, foudn that among the population age 18-44, 1.5% of people identified as lesbian or gay, and 2.6% of the population identified as bisexual. " title="Table Comparing estimates of LGB people from NHIS and NSFG"/>
          <p:cNvGraphicFramePr>
            <a:graphicFrameLocks noGrp="1"/>
          </p:cNvGraphicFramePr>
          <p:nvPr>
            <p:extLst>
              <p:ext uri="{D42A27DB-BD31-4B8C-83A1-F6EECF244321}">
                <p14:modId xmlns:p14="http://schemas.microsoft.com/office/powerpoint/2010/main" val="2688880545"/>
              </p:ext>
            </p:extLst>
          </p:nvPr>
        </p:nvGraphicFramePr>
        <p:xfrm>
          <a:off x="152400" y="1535696"/>
          <a:ext cx="8763000" cy="4560304"/>
        </p:xfrm>
        <a:graphic>
          <a:graphicData uri="http://schemas.openxmlformats.org/drawingml/2006/table">
            <a:tbl>
              <a:tblPr firstRow="1" bandRow="1">
                <a:tableStyleId>{5C22544A-7EE6-4342-B048-85BDC9FD1C3A}</a:tableStyleId>
              </a:tblPr>
              <a:tblGrid>
                <a:gridCol w="2971800"/>
                <a:gridCol w="2362200"/>
                <a:gridCol w="3429000"/>
              </a:tblGrid>
              <a:tr h="629815">
                <a:tc>
                  <a:txBody>
                    <a:bodyPr/>
                    <a:lstStyle/>
                    <a:p>
                      <a:pPr algn="ctr"/>
                      <a:r>
                        <a:rPr lang="en-US" sz="2800" dirty="0" smtClean="0"/>
                        <a:t>Population</a:t>
                      </a:r>
                      <a:endParaRPr lang="en-US" sz="2800" dirty="0"/>
                    </a:p>
                  </a:txBody>
                  <a:tcPr/>
                </a:tc>
                <a:tc>
                  <a:txBody>
                    <a:bodyPr/>
                    <a:lstStyle/>
                    <a:p>
                      <a:pPr algn="ctr"/>
                      <a:r>
                        <a:rPr lang="en-US" sz="2800" dirty="0" err="1" smtClean="0"/>
                        <a:t>NHIS</a:t>
                      </a:r>
                      <a:r>
                        <a:rPr lang="en-US" sz="2800" dirty="0" smtClean="0"/>
                        <a:t>,</a:t>
                      </a:r>
                      <a:r>
                        <a:rPr lang="en-US" sz="2800" baseline="0" dirty="0" smtClean="0"/>
                        <a:t> </a:t>
                      </a:r>
                      <a:r>
                        <a:rPr lang="en-US" sz="2800" dirty="0" smtClean="0"/>
                        <a:t>2013</a:t>
                      </a:r>
                      <a:endParaRPr lang="en-US" sz="2800" dirty="0"/>
                    </a:p>
                  </a:txBody>
                  <a:tcPr/>
                </a:tc>
                <a:tc>
                  <a:txBody>
                    <a:bodyPr/>
                    <a:lstStyle/>
                    <a:p>
                      <a:pPr algn="ctr"/>
                      <a:r>
                        <a:rPr lang="en-US" sz="2800" dirty="0" smtClean="0"/>
                        <a:t>NSFG, 2006–2010 </a:t>
                      </a:r>
                      <a:endParaRPr lang="en-US" sz="2800" dirty="0"/>
                    </a:p>
                  </a:txBody>
                  <a:tcPr/>
                </a:tc>
              </a:tr>
              <a:tr h="1310163">
                <a:tc>
                  <a:txBody>
                    <a:bodyPr/>
                    <a:lstStyle/>
                    <a:p>
                      <a:r>
                        <a:rPr lang="en-US" sz="2400" dirty="0" smtClean="0"/>
                        <a:t>Straight</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US" sz="2400" dirty="0" smtClean="0"/>
                        <a:t>97.1%</a:t>
                      </a:r>
                    </a:p>
                    <a:p>
                      <a:pPr algn="ctr"/>
                      <a:r>
                        <a:rPr lang="en-US" sz="2400" dirty="0" smtClean="0"/>
                        <a:t>(0.18)</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US" sz="2400" dirty="0" smtClean="0"/>
                        <a:t>94.6% </a:t>
                      </a:r>
                    </a:p>
                    <a:p>
                      <a:pPr algn="ctr"/>
                      <a:r>
                        <a:rPr lang="en-US" sz="2400" dirty="0" smtClean="0"/>
                        <a:t>(0.3)</a:t>
                      </a:r>
                    </a:p>
                  </a:txBody>
                  <a:tcPr anchor="ctr"/>
                </a:tc>
              </a:tr>
              <a:tr h="1310163">
                <a:tc>
                  <a:txBody>
                    <a:bodyPr/>
                    <a:lstStyle/>
                    <a:p>
                      <a:r>
                        <a:rPr lang="en-US" sz="2400" dirty="0" smtClean="0"/>
                        <a:t>Lesbian/</a:t>
                      </a:r>
                      <a:r>
                        <a:rPr lang="en-US" sz="2400" baseline="0" dirty="0" smtClean="0"/>
                        <a:t>Gay</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US" sz="2400" dirty="0" smtClean="0"/>
                        <a:t>1.9% </a:t>
                      </a:r>
                    </a:p>
                    <a:p>
                      <a:pPr algn="ctr"/>
                      <a:r>
                        <a:rPr lang="en-US" sz="2400" dirty="0" smtClean="0"/>
                        <a:t>(0.15)</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1.5%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(0.1)</a:t>
                      </a:r>
                    </a:p>
                  </a:txBody>
                  <a:tcPr anchor="ctr"/>
                </a:tc>
              </a:tr>
              <a:tr h="1310163">
                <a:tc>
                  <a:txBody>
                    <a:bodyPr/>
                    <a:lstStyle/>
                    <a:p>
                      <a:r>
                        <a:rPr lang="en-US" sz="2400" dirty="0" smtClean="0"/>
                        <a:t>Bisexual</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US" sz="2400" dirty="0" smtClean="0"/>
                        <a:t>1.1% </a:t>
                      </a:r>
                    </a:p>
                    <a:p>
                      <a:pPr algn="ctr"/>
                      <a:r>
                        <a:rPr lang="en-US" sz="2400" dirty="0" smtClean="0"/>
                        <a:t>(0.12)</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2.6%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(0.2)</a:t>
                      </a:r>
                    </a:p>
                  </a:txBody>
                  <a:tcPr anchor="ctr"/>
                </a:tc>
              </a:tr>
            </a:tbl>
          </a:graphicData>
        </a:graphic>
      </p:graphicFrame>
      <p:sp>
        <p:nvSpPr>
          <p:cNvPr id="5" name="TextBox 4"/>
          <p:cNvSpPr txBox="1"/>
          <p:nvPr/>
        </p:nvSpPr>
        <p:spPr>
          <a:xfrm>
            <a:off x="0" y="6581001"/>
            <a:ext cx="8915400" cy="276999"/>
          </a:xfrm>
          <a:prstGeom prst="rect">
            <a:avLst/>
          </a:prstGeom>
          <a:noFill/>
        </p:spPr>
        <p:txBody>
          <a:bodyPr wrap="square" rtlCol="0">
            <a:spAutoFit/>
          </a:bodyPr>
          <a:lstStyle/>
          <a:p>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SOURCES: National Health Interview Survey (NHIS), CDC/NCHS; National Survey of Family Growth (NSFG), CDC/NCHS.</a:t>
            </a:r>
            <a:endParaRPr lang="en-US"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0" y="6337736"/>
            <a:ext cx="8915400" cy="276999"/>
          </a:xfrm>
          <a:prstGeom prst="rect">
            <a:avLst/>
          </a:prstGeom>
          <a:noFill/>
        </p:spPr>
        <p:txBody>
          <a:bodyPr wrap="square" rtlCol="0">
            <a:spAutoFit/>
          </a:bodyPr>
          <a:lstStyle/>
          <a:p>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NOTES: Column totals may not sum to 100% due to rounding.  Numbers in parentheses indicate standard errors. </a:t>
            </a:r>
            <a:endParaRPr lang="en-US"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910085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10515600" cy="1143000"/>
          </a:xfrm>
        </p:spPr>
        <p:txBody>
          <a:bodyPr/>
          <a:lstStyle/>
          <a:p>
            <a:r>
              <a:rPr lang="en-US" sz="3200" b="1" dirty="0" smtClean="0">
                <a:solidFill>
                  <a:srgbClr val="003F72"/>
                </a:solidFill>
              </a:rPr>
              <a:t>Same-Sex Couple Households, U.S.</a:t>
            </a:r>
            <a:endParaRPr lang="en-US" sz="3200" dirty="0"/>
          </a:p>
        </p:txBody>
      </p:sp>
      <p:sp>
        <p:nvSpPr>
          <p:cNvPr id="6" name="Slide Number Placeholder 2"/>
          <p:cNvSpPr>
            <a:spLocks noGrp="1"/>
          </p:cNvSpPr>
          <p:nvPr>
            <p:ph type="sldNum" sz="quarter" idx="4294967295"/>
          </p:nvPr>
        </p:nvSpPr>
        <p:spPr>
          <a:xfrm>
            <a:off x="8686800" y="6461125"/>
            <a:ext cx="457200" cy="396875"/>
          </a:xfrm>
        </p:spPr>
        <p:txBody>
          <a:bodyPr/>
          <a:lstStyle/>
          <a:p>
            <a:fld id="{C88FAF9D-AF5A-496A-B0B6-E10018E45057}" type="slidenum">
              <a:rPr lang="en-US" smtClean="0">
                <a:solidFill>
                  <a:prstClr val="black"/>
                </a:solidFill>
              </a:rPr>
              <a:pPr/>
              <a:t>26</a:t>
            </a:fld>
            <a:endParaRPr lang="en-US" dirty="0">
              <a:solidFill>
                <a:prstClr val="black"/>
              </a:solidFill>
            </a:endParaRPr>
          </a:p>
        </p:txBody>
      </p:sp>
      <p:graphicFrame>
        <p:nvGraphicFramePr>
          <p:cNvPr id="7" name="Chart 6" descr="This data is from the Census Bureau's Current Population Survey, which has an annual sample of about 100,000 people. The estimates for same-sex couple households have increased since 2010 from 0.4% to 0.52% in 2013. The American Community Survey which collects data from a smaple of 3 million people estimates that the total same-sex couple households is closer to 1%." title="Same-sex households, U.S."/>
          <p:cNvGraphicFramePr/>
          <p:nvPr>
            <p:extLst>
              <p:ext uri="{D42A27DB-BD31-4B8C-83A1-F6EECF244321}">
                <p14:modId xmlns:p14="http://schemas.microsoft.com/office/powerpoint/2010/main" val="3855156843"/>
              </p:ext>
            </p:extLst>
          </p:nvPr>
        </p:nvGraphicFramePr>
        <p:xfrm>
          <a:off x="76200" y="1219200"/>
          <a:ext cx="89154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0" y="6581001"/>
            <a:ext cx="8229600" cy="276999"/>
          </a:xfrm>
          <a:prstGeom prst="rect">
            <a:avLst/>
          </a:prstGeom>
          <a:noFill/>
        </p:spPr>
        <p:txBody>
          <a:bodyPr wrap="square" rtlCol="0">
            <a:spAutoFit/>
          </a:bodyPr>
          <a:lstStyle/>
          <a:p>
            <a:r>
              <a:rPr lang="en-US" alt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Current Population Survey (CPS), </a:t>
            </a:r>
            <a:r>
              <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rPr>
              <a:t>U.S. Census </a:t>
            </a:r>
            <a:r>
              <a:rPr lang="en-US"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Bureau and </a:t>
            </a:r>
            <a:r>
              <a:rPr lang="en-US" sz="12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DOL</a:t>
            </a:r>
            <a:r>
              <a:rPr lang="en-US"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/BLS.</a:t>
            </a:r>
            <a:endPar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 Box 5"/>
          <p:cNvSpPr txBox="1">
            <a:spLocks noChangeArrowheads="1"/>
          </p:cNvSpPr>
          <p:nvPr/>
        </p:nvSpPr>
        <p:spPr bwMode="auto">
          <a:xfrm>
            <a:off x="195403" y="1009400"/>
            <a:ext cx="971741" cy="323165"/>
          </a:xfrm>
          <a:prstGeom prst="rect">
            <a:avLst/>
          </a:prstGeom>
          <a:noFill/>
          <a:ln w="9525">
            <a:noFill/>
            <a:miter lim="800000"/>
            <a:headEnd/>
            <a:tailEnd/>
          </a:ln>
          <a:effectLst/>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en-US" altLang="en-US" sz="1500" b="1" dirty="0">
                <a:solidFill>
                  <a:prstClr val="black"/>
                </a:solidFill>
                <a:ea typeface="Tahoma" pitchFamily="34" charset="0"/>
                <a:cs typeface="Tahoma" pitchFamily="34" charset="0"/>
              </a:rPr>
              <a:t>Percent</a:t>
            </a:r>
            <a:r>
              <a:rPr lang="en-US" altLang="en-US" dirty="0">
                <a:solidFill>
                  <a:prstClr val="black"/>
                </a:solidFill>
                <a:ea typeface="Tahoma" pitchFamily="34" charset="0"/>
                <a:cs typeface="Tahoma" pitchFamily="34" charset="0"/>
              </a:rPr>
              <a:t> </a:t>
            </a:r>
          </a:p>
        </p:txBody>
      </p:sp>
      <p:sp>
        <p:nvSpPr>
          <p:cNvPr id="10" name="TextBox 9"/>
          <p:cNvSpPr txBox="1"/>
          <p:nvPr/>
        </p:nvSpPr>
        <p:spPr>
          <a:xfrm>
            <a:off x="0" y="5980439"/>
            <a:ext cx="8915400" cy="646331"/>
          </a:xfrm>
          <a:prstGeom prst="rect">
            <a:avLst/>
          </a:prstGeom>
          <a:noFill/>
        </p:spPr>
        <p:txBody>
          <a:bodyPr wrap="square" rtlCol="0">
            <a:spAutoFit/>
          </a:bodyPr>
          <a:lstStyle/>
          <a:p>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NOTE: I = 95% confidence interval. Same-sex households include those who identified a spouse, unmarried partner, non-relative with a relationship, or as a housemate/roommate with a relationship. </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The denominator for these estimates includes all </a:t>
            </a: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households. U.S. Census Bureau also reports on same-sex households through the American Community Survey. </a:t>
            </a:r>
            <a:endParaRPr lang="en-US"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02081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1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a:t>
            </a:r>
            <a:endParaRPr lang="en-US" dirty="0">
              <a:solidFill>
                <a:srgbClr val="C00000"/>
              </a:solidFill>
            </a:endParaRPr>
          </a:p>
        </p:txBody>
      </p:sp>
      <p:pic>
        <p:nvPicPr>
          <p:cNvPr id="3" name="Picture 2" descr="Health and Health care domai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172" y="70381"/>
            <a:ext cx="8759228" cy="6717237"/>
          </a:xfrm>
          <a:prstGeom prst="rect">
            <a:avLst/>
          </a:prstGeom>
        </p:spPr>
      </p:pic>
    </p:spTree>
    <p:extLst>
      <p:ext uri="{BB962C8B-B14F-4D97-AF65-F5344CB8AC3E}">
        <p14:creationId xmlns:p14="http://schemas.microsoft.com/office/powerpoint/2010/main" val="12884277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idx="4294967295"/>
          </p:nvPr>
        </p:nvSpPr>
        <p:spPr>
          <a:xfrm>
            <a:off x="0" y="76200"/>
            <a:ext cx="9144000" cy="1219199"/>
          </a:xfrm>
        </p:spPr>
        <p:txBody>
          <a:bodyPr>
            <a:noAutofit/>
          </a:bodyPr>
          <a:lstStyle/>
          <a:p>
            <a:r>
              <a:rPr lang="en-US" sz="3200" b="1" dirty="0" smtClean="0">
                <a:solidFill>
                  <a:srgbClr val="003F72"/>
                </a:solidFill>
              </a:rPr>
              <a:t>Adults Without Health Insurance </a:t>
            </a:r>
            <a:br>
              <a:rPr lang="en-US" sz="3200" b="1" dirty="0" smtClean="0">
                <a:solidFill>
                  <a:srgbClr val="003F72"/>
                </a:solidFill>
              </a:rPr>
            </a:br>
            <a:r>
              <a:rPr lang="en-US" sz="3200" b="1" dirty="0" smtClean="0">
                <a:solidFill>
                  <a:srgbClr val="003F72"/>
                </a:solidFill>
              </a:rPr>
              <a:t>Ages 18–64 Years, 2013</a:t>
            </a:r>
            <a:r>
              <a:rPr lang="en-US" sz="3200" dirty="0">
                <a:solidFill>
                  <a:srgbClr val="002060"/>
                </a:solidFill>
              </a:rPr>
              <a:t>*</a:t>
            </a:r>
            <a:endParaRPr lang="en-US" sz="3200" b="1" dirty="0">
              <a:solidFill>
                <a:srgbClr val="002060"/>
              </a:solidFill>
            </a:endParaRPr>
          </a:p>
        </p:txBody>
      </p:sp>
      <p:sp>
        <p:nvSpPr>
          <p:cNvPr id="7" name="Slide Number Placeholder 2"/>
          <p:cNvSpPr>
            <a:spLocks noGrp="1"/>
          </p:cNvSpPr>
          <p:nvPr>
            <p:ph type="sldNum" sz="quarter" idx="4294967295"/>
          </p:nvPr>
        </p:nvSpPr>
        <p:spPr>
          <a:xfrm>
            <a:off x="8534400" y="6569075"/>
            <a:ext cx="609600" cy="365125"/>
          </a:xfrm>
          <a:prstGeom prst="rect">
            <a:avLst/>
          </a:prstGeom>
        </p:spPr>
        <p:txBody>
          <a:bodyPr/>
          <a:lstStyle/>
          <a:p>
            <a:fld id="{F8ECAD15-DF40-4D57-8D99-2197AD37FB1A}" type="slidenum">
              <a:rPr lang="en-US" smtClean="0">
                <a:solidFill>
                  <a:prstClr val="black"/>
                </a:solidFill>
              </a:rPr>
              <a:pPr/>
              <a:t>28</a:t>
            </a:fld>
            <a:endParaRPr lang="en-US" dirty="0">
              <a:solidFill>
                <a:prstClr val="black"/>
              </a:solidFill>
            </a:endParaRPr>
          </a:p>
        </p:txBody>
      </p:sp>
      <p:graphicFrame>
        <p:nvGraphicFramePr>
          <p:cNvPr id="19" name="Chart Placeholder 15" descr="More men are uninsured than women. Differences exist by sexual orientation, however the differences are not statistically significant. " title="Adilts without Health Insurance, Ages 18-64 Years, 2013"/>
          <p:cNvGraphicFramePr>
            <a:graphicFrameLocks/>
          </p:cNvGraphicFramePr>
          <p:nvPr>
            <p:extLst>
              <p:ext uri="{D42A27DB-BD31-4B8C-83A1-F6EECF244321}">
                <p14:modId xmlns:p14="http://schemas.microsoft.com/office/powerpoint/2010/main" val="2352539703"/>
              </p:ext>
            </p:extLst>
          </p:nvPr>
        </p:nvGraphicFramePr>
        <p:xfrm>
          <a:off x="82715" y="1524000"/>
          <a:ext cx="8836193"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7"/>
          <p:cNvSpPr txBox="1">
            <a:spLocks/>
          </p:cNvSpPr>
          <p:nvPr/>
        </p:nvSpPr>
        <p:spPr>
          <a:xfrm>
            <a:off x="4593" y="6137292"/>
            <a:ext cx="8991600" cy="460576"/>
          </a:xfrm>
          <a:prstGeom prst="rect">
            <a:avLst/>
          </a:prstGeom>
        </p:spPr>
        <p:txBody>
          <a:bodyPr anchor="b"/>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sz="1100" dirty="0" smtClean="0">
                <a:solidFill>
                  <a:prstClr val="black"/>
                </a:solidFill>
                <a:ea typeface="Tahoma" panose="020B0604030504040204" pitchFamily="34" charset="0"/>
                <a:cs typeface="Tahoma" panose="020B0604030504040204" pitchFamily="34" charset="0"/>
              </a:rPr>
              <a:t>NOTES:     = 95% confidence interval. </a:t>
            </a:r>
            <a:r>
              <a:rPr lang="en-US" sz="1100" dirty="0" smtClean="0">
                <a:solidFill>
                  <a:srgbClr val="000000"/>
                </a:solidFill>
                <a:ea typeface="Tahoma" pitchFamily="34" charset="0"/>
                <a:cs typeface="Tahoma" pitchFamily="34" charset="0"/>
              </a:rPr>
              <a:t>*Final data. **</a:t>
            </a:r>
            <a:r>
              <a:rPr lang="en-US" sz="1100" dirty="0" smtClean="0">
                <a:solidFill>
                  <a:prstClr val="black"/>
                </a:solidFill>
                <a:ea typeface="Tahoma" panose="020B0604030504040204" pitchFamily="34" charset="0"/>
                <a:cs typeface="Tahoma" panose="020B0604030504040204" pitchFamily="34" charset="0"/>
              </a:rPr>
              <a:t>Early release estimates are not final and are for the population age 18-64. </a:t>
            </a:r>
            <a:r>
              <a:rPr lang="en-US" sz="1100" dirty="0">
                <a:solidFill>
                  <a:prstClr val="black"/>
                </a:solidFill>
                <a:ea typeface="Tahoma" panose="020B0604030504040204" pitchFamily="34" charset="0"/>
                <a:cs typeface="Tahoma" panose="020B0604030504040204" pitchFamily="34" charset="0"/>
              </a:rPr>
              <a:t>Final 2013 and early release 2014 estimates are not </a:t>
            </a:r>
            <a:r>
              <a:rPr lang="en-US" sz="1100" dirty="0" smtClean="0">
                <a:solidFill>
                  <a:prstClr val="black"/>
                </a:solidFill>
                <a:ea typeface="Tahoma" panose="020B0604030504040204" pitchFamily="34" charset="0"/>
                <a:cs typeface="Tahoma" panose="020B0604030504040204" pitchFamily="34" charset="0"/>
              </a:rPr>
              <a:t>directly comparable</a:t>
            </a:r>
            <a:r>
              <a:rPr lang="en-US" sz="1100" dirty="0">
                <a:solidFill>
                  <a:prstClr val="black"/>
                </a:solidFill>
                <a:ea typeface="Tahoma" panose="020B0604030504040204" pitchFamily="34" charset="0"/>
                <a:cs typeface="Tahoma" panose="020B0604030504040204" pitchFamily="34" charset="0"/>
              </a:rPr>
              <a:t>.</a:t>
            </a:r>
            <a:r>
              <a:rPr lang="en-US" sz="1100" dirty="0" smtClean="0">
                <a:solidFill>
                  <a:prstClr val="black"/>
                </a:solidFill>
                <a:ea typeface="Tahoma" panose="020B0604030504040204" pitchFamily="34" charset="0"/>
                <a:cs typeface="Tahoma" panose="020B0604030504040204" pitchFamily="34" charset="0"/>
              </a:rPr>
              <a:t>   </a:t>
            </a:r>
            <a:endParaRPr lang="en-US" sz="1100" dirty="0">
              <a:solidFill>
                <a:prstClr val="black"/>
              </a:solidFill>
              <a:ea typeface="Tahoma" pitchFamily="34" charset="0"/>
              <a:cs typeface="Tahoma" pitchFamily="34" charset="0"/>
            </a:endParaRPr>
          </a:p>
        </p:txBody>
      </p:sp>
      <p:sp>
        <p:nvSpPr>
          <p:cNvPr id="17" name="Text Placeholder 2"/>
          <p:cNvSpPr txBox="1">
            <a:spLocks/>
          </p:cNvSpPr>
          <p:nvPr/>
        </p:nvSpPr>
        <p:spPr>
          <a:xfrm>
            <a:off x="0" y="6553200"/>
            <a:ext cx="8686800" cy="30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sz="1100" dirty="0" smtClean="0">
                <a:solidFill>
                  <a:prstClr val="black"/>
                </a:solidFill>
                <a:ea typeface="Tahoma" panose="020B0604030504040204" pitchFamily="34" charset="0"/>
                <a:cs typeface="Tahoma" panose="020B0604030504040204" pitchFamily="34" charset="0"/>
              </a:rPr>
              <a:t>SOURCE: </a:t>
            </a:r>
            <a:r>
              <a:rPr lang="en-US" sz="1100" dirty="0">
                <a:solidFill>
                  <a:prstClr val="black"/>
                </a:solidFill>
                <a:ea typeface="Tahoma" pitchFamily="34" charset="0"/>
                <a:cs typeface="Tahoma" pitchFamily="34" charset="0"/>
              </a:rPr>
              <a:t>National Health Interview Survey (NHIS), </a:t>
            </a:r>
            <a:r>
              <a:rPr lang="en-US" sz="1100" dirty="0" smtClean="0">
                <a:solidFill>
                  <a:prstClr val="black"/>
                </a:solidFill>
                <a:ea typeface="Tahoma" pitchFamily="34" charset="0"/>
                <a:cs typeface="Tahoma" pitchFamily="34" charset="0"/>
              </a:rPr>
              <a:t>CDC/NCHS. </a:t>
            </a:r>
            <a:endParaRPr lang="en-US" sz="1100" dirty="0">
              <a:solidFill>
                <a:srgbClr val="000000"/>
              </a:solidFill>
              <a:ea typeface="Tahoma" panose="020B0604030504040204" pitchFamily="34" charset="0"/>
              <a:cs typeface="Tahoma" panose="020B0604030504040204" pitchFamily="34" charset="0"/>
            </a:endParaRPr>
          </a:p>
        </p:txBody>
      </p:sp>
      <p:sp>
        <p:nvSpPr>
          <p:cNvPr id="23" name="TextBox 22"/>
          <p:cNvSpPr txBox="1"/>
          <p:nvPr/>
        </p:nvSpPr>
        <p:spPr>
          <a:xfrm>
            <a:off x="504486" y="6245770"/>
            <a:ext cx="353943" cy="188349"/>
          </a:xfrm>
          <a:prstGeom prst="rect">
            <a:avLst/>
          </a:prstGeom>
          <a:noFill/>
        </p:spPr>
        <p:txBody>
          <a:bodyPr vert="vert" wrap="square" rtlCol="0">
            <a:spAutoFit/>
          </a:bodyPr>
          <a:lstStyle/>
          <a:p>
            <a:pPr fontAlgn="auto">
              <a:spcBef>
                <a:spcPts val="0"/>
              </a:spcBef>
              <a:spcAft>
                <a:spcPts val="0"/>
              </a:spcAft>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a:t>
            </a:r>
            <a:endParaRPr lang="en-US" sz="1100" dirty="0">
              <a:solidFill>
                <a:prstClr val="black"/>
              </a:solidFill>
              <a:latin typeface="Calibri"/>
            </a:endParaRPr>
          </a:p>
        </p:txBody>
      </p:sp>
      <p:grpSp>
        <p:nvGrpSpPr>
          <p:cNvPr id="5" name="Group 4" descr="For both sexes, by sexual orientation."/>
          <p:cNvGrpSpPr/>
          <p:nvPr/>
        </p:nvGrpSpPr>
        <p:grpSpPr>
          <a:xfrm>
            <a:off x="-75936" y="3886200"/>
            <a:ext cx="1036055" cy="1371600"/>
            <a:chOff x="-75936" y="3886200"/>
            <a:chExt cx="1036055" cy="1371600"/>
          </a:xfrm>
        </p:grpSpPr>
        <p:sp>
          <p:nvSpPr>
            <p:cNvPr id="26" name="Text Box 10"/>
            <p:cNvSpPr txBox="1">
              <a:spLocks noChangeArrowheads="1"/>
            </p:cNvSpPr>
            <p:nvPr/>
          </p:nvSpPr>
          <p:spPr bwMode="auto">
            <a:xfrm>
              <a:off x="-75936" y="4376151"/>
              <a:ext cx="948133" cy="276999"/>
            </a:xfrm>
            <a:prstGeom prst="rect">
              <a:avLst/>
            </a:prstGeom>
            <a:noFill/>
            <a:ln w="9525">
              <a:noFill/>
              <a:miter lim="800000"/>
              <a:headEnd/>
              <a:tailEnd/>
            </a:ln>
          </p:spPr>
          <p:txBody>
            <a:bodyPr wrap="square">
              <a:spAutoFit/>
            </a:bodyPr>
            <a:lstStyle/>
            <a:p>
              <a:pPr algn="r" eaLnBrk="0" fontAlgn="auto" hangingPunct="0">
                <a:spcBef>
                  <a:spcPts val="0"/>
                </a:spcBef>
                <a:spcAft>
                  <a:spcPts val="0"/>
                </a:spcAft>
              </a:pPr>
              <a:r>
                <a:rPr lang="en-US" sz="1200" dirty="0" smtClean="0">
                  <a:solidFill>
                    <a:srgbClr val="000000"/>
                  </a:solidFill>
                  <a:latin typeface="Tahoma" pitchFamily="34" charset="0"/>
                  <a:ea typeface="Tahoma" pitchFamily="34" charset="0"/>
                  <a:cs typeface="Tahoma" pitchFamily="34" charset="0"/>
                </a:rPr>
                <a:t>Both Sexes</a:t>
              </a:r>
              <a:endParaRPr lang="en-US" sz="1200" dirty="0">
                <a:solidFill>
                  <a:srgbClr val="000000"/>
                </a:solidFill>
                <a:latin typeface="Tahoma" pitchFamily="34" charset="0"/>
                <a:ea typeface="Tahoma" pitchFamily="34" charset="0"/>
                <a:cs typeface="Tahoma" pitchFamily="34" charset="0"/>
              </a:endParaRPr>
            </a:p>
          </p:txBody>
        </p:sp>
        <p:sp>
          <p:nvSpPr>
            <p:cNvPr id="27" name="Left Bracket 26"/>
            <p:cNvSpPr/>
            <p:nvPr/>
          </p:nvSpPr>
          <p:spPr>
            <a:xfrm>
              <a:off x="914400" y="3886200"/>
              <a:ext cx="45719" cy="1371600"/>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dirty="0">
                <a:solidFill>
                  <a:prstClr val="black"/>
                </a:solidFill>
              </a:endParaRPr>
            </a:p>
          </p:txBody>
        </p:sp>
      </p:grpSp>
      <p:graphicFrame>
        <p:nvGraphicFramePr>
          <p:cNvPr id="2" name="Chart 1" descr="This inset shows a comparrison of early release data from 2013 and january through june of 2014 for estimates of the population without health insurance."/>
          <p:cNvGraphicFramePr/>
          <p:nvPr>
            <p:extLst>
              <p:ext uri="{D42A27DB-BD31-4B8C-83A1-F6EECF244321}">
                <p14:modId xmlns:p14="http://schemas.microsoft.com/office/powerpoint/2010/main" val="1638221047"/>
              </p:ext>
            </p:extLst>
          </p:nvPr>
        </p:nvGraphicFramePr>
        <p:xfrm>
          <a:off x="5948193" y="1397000"/>
          <a:ext cx="3048000" cy="2413001"/>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6324600" y="1078468"/>
            <a:ext cx="2908168" cy="338554"/>
          </a:xfrm>
          <a:prstGeom prst="rect">
            <a:avLst/>
          </a:prstGeom>
          <a:noFill/>
        </p:spPr>
        <p:txBody>
          <a:bodyPr wrap="none" rtlCol="0">
            <a:spAutoFit/>
          </a:bodyPr>
          <a:lstStyle/>
          <a:p>
            <a:r>
              <a:rPr lang="en-US" sz="1600" b="1" dirty="0" smtClean="0">
                <a:solidFill>
                  <a:prstClr val="black"/>
                </a:solidFill>
                <a:latin typeface="Tahoma"/>
              </a:rPr>
              <a:t>Early Release Estimates**</a:t>
            </a:r>
            <a:endParaRPr lang="en-US" sz="1600" b="1" dirty="0">
              <a:solidFill>
                <a:prstClr val="black"/>
              </a:solidFill>
              <a:latin typeface="Tahoma"/>
            </a:endParaRPr>
          </a:p>
        </p:txBody>
      </p:sp>
      <p:sp>
        <p:nvSpPr>
          <p:cNvPr id="4" name="TextBox 3"/>
          <p:cNvSpPr txBox="1"/>
          <p:nvPr/>
        </p:nvSpPr>
        <p:spPr>
          <a:xfrm>
            <a:off x="5947803" y="1277779"/>
            <a:ext cx="681597" cy="246221"/>
          </a:xfrm>
          <a:prstGeom prst="rect">
            <a:avLst/>
          </a:prstGeom>
          <a:noFill/>
        </p:spPr>
        <p:txBody>
          <a:bodyPr wrap="none" rtlCol="0">
            <a:spAutoFit/>
          </a:bodyPr>
          <a:lstStyle/>
          <a:p>
            <a:r>
              <a:rPr lang="en-US" sz="1000" b="1" dirty="0" smtClean="0">
                <a:solidFill>
                  <a:prstClr val="black"/>
                </a:solidFill>
                <a:latin typeface="Tahoma"/>
              </a:rPr>
              <a:t>Percent</a:t>
            </a:r>
            <a:endParaRPr lang="en-US" sz="1000" b="1" dirty="0">
              <a:solidFill>
                <a:prstClr val="black"/>
              </a:solidFill>
              <a:latin typeface="Tahoma"/>
            </a:endParaRPr>
          </a:p>
        </p:txBody>
      </p:sp>
    </p:spTree>
    <p:extLst>
      <p:ext uri="{BB962C8B-B14F-4D97-AF65-F5344CB8AC3E}">
        <p14:creationId xmlns:p14="http://schemas.microsoft.com/office/powerpoint/2010/main" val="1678648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idx="4294967295"/>
          </p:nvPr>
        </p:nvSpPr>
        <p:spPr>
          <a:xfrm>
            <a:off x="0" y="0"/>
            <a:ext cx="9144000" cy="1219199"/>
          </a:xfrm>
        </p:spPr>
        <p:txBody>
          <a:bodyPr>
            <a:noAutofit/>
          </a:bodyPr>
          <a:lstStyle/>
          <a:p>
            <a:r>
              <a:rPr lang="en-US" sz="3200" b="1" dirty="0">
                <a:solidFill>
                  <a:srgbClr val="003F72"/>
                </a:solidFill>
                <a:latin typeface="Tahoma" panose="020B0604030504040204" pitchFamily="34" charset="0"/>
                <a:ea typeface="Tahoma" panose="020B0604030504040204" pitchFamily="34" charset="0"/>
                <a:cs typeface="Tahoma" panose="020B0604030504040204" pitchFamily="34" charset="0"/>
              </a:rPr>
              <a:t>Usual Source of </a:t>
            </a:r>
            <a:r>
              <a:rPr lang="en-US" sz="32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Care, </a:t>
            </a:r>
            <a:r>
              <a:rPr lang="en-US" sz="3200" b="1" dirty="0">
                <a:solidFill>
                  <a:srgbClr val="003F72"/>
                </a:solidFill>
                <a:latin typeface="Tahoma" panose="020B0604030504040204" pitchFamily="34" charset="0"/>
                <a:ea typeface="Tahoma" panose="020B0604030504040204" pitchFamily="34" charset="0"/>
                <a:cs typeface="Tahoma" panose="020B0604030504040204" pitchFamily="34" charset="0"/>
              </a:rPr>
              <a:t>Adults </a:t>
            </a:r>
            <a:r>
              <a:rPr lang="en-US" sz="32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
            </a:r>
            <a:br>
              <a:rPr lang="en-US" sz="32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br>
            <a:r>
              <a:rPr lang="en-US" sz="32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Ages 18</a:t>
            </a:r>
            <a:r>
              <a:rPr lang="en-US" sz="3200" b="1" dirty="0">
                <a:solidFill>
                  <a:srgbClr val="003F72"/>
                </a:solidFill>
              </a:rPr>
              <a:t>–</a:t>
            </a:r>
            <a:r>
              <a:rPr lang="en-US" sz="32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64 Years, </a:t>
            </a:r>
            <a:r>
              <a:rPr lang="en-US" sz="3200" b="1" dirty="0">
                <a:solidFill>
                  <a:srgbClr val="003F72"/>
                </a:solidFill>
                <a:latin typeface="Tahoma" panose="020B0604030504040204" pitchFamily="34" charset="0"/>
                <a:ea typeface="Tahoma" panose="020B0604030504040204" pitchFamily="34" charset="0"/>
                <a:cs typeface="Tahoma" panose="020B0604030504040204" pitchFamily="34" charset="0"/>
              </a:rPr>
              <a:t>2013</a:t>
            </a:r>
          </a:p>
        </p:txBody>
      </p:sp>
      <p:sp>
        <p:nvSpPr>
          <p:cNvPr id="7" name="Slide Number Placeholder 2"/>
          <p:cNvSpPr>
            <a:spLocks noGrp="1"/>
          </p:cNvSpPr>
          <p:nvPr>
            <p:ph type="sldNum" sz="quarter" idx="4294967295"/>
          </p:nvPr>
        </p:nvSpPr>
        <p:spPr>
          <a:xfrm>
            <a:off x="8534400" y="6492503"/>
            <a:ext cx="609600" cy="365125"/>
          </a:xfrm>
          <a:prstGeom prst="rect">
            <a:avLst/>
          </a:prstGeom>
        </p:spPr>
        <p:txBody>
          <a:bodyPr/>
          <a:lstStyle/>
          <a:p>
            <a:fld id="{F8ECAD15-DF40-4D57-8D99-2197AD37FB1A}" type="slidenum">
              <a:rPr lang="en-US">
                <a:solidFill>
                  <a:prstClr val="black"/>
                </a:solidFill>
                <a:latin typeface="Tahoma" pitchFamily="34" charset="0"/>
                <a:ea typeface="Tahoma" pitchFamily="34" charset="0"/>
                <a:cs typeface="Tahoma" pitchFamily="34" charset="0"/>
              </a:rPr>
              <a:pPr/>
              <a:t>29</a:t>
            </a:fld>
            <a:endParaRPr lang="en-US" dirty="0">
              <a:solidFill>
                <a:prstClr val="black"/>
              </a:solidFill>
              <a:latin typeface="Tahoma" pitchFamily="34" charset="0"/>
              <a:ea typeface="Tahoma" pitchFamily="34" charset="0"/>
              <a:cs typeface="Tahoma" pitchFamily="34" charset="0"/>
            </a:endParaRPr>
          </a:p>
        </p:txBody>
      </p:sp>
      <p:graphicFrame>
        <p:nvGraphicFramePr>
          <p:cNvPr id="18" name="Chart Placeholder 15" descr="This chart shows adults who have a usual source of care. This does not include the emergency room. Females have higher rates of having a USC than males, and there are some differences that are not statistically significant by sexual orientation." title="Adults with a usual source of care"/>
          <p:cNvGraphicFramePr>
            <a:graphicFrameLocks/>
          </p:cNvGraphicFramePr>
          <p:nvPr>
            <p:extLst>
              <p:ext uri="{D42A27DB-BD31-4B8C-83A1-F6EECF244321}">
                <p14:modId xmlns:p14="http://schemas.microsoft.com/office/powerpoint/2010/main" val="502467795"/>
              </p:ext>
            </p:extLst>
          </p:nvPr>
        </p:nvGraphicFramePr>
        <p:xfrm>
          <a:off x="221337" y="1142999"/>
          <a:ext cx="8774855" cy="4876801"/>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7"/>
          <p:cNvSpPr txBox="1">
            <a:spLocks/>
          </p:cNvSpPr>
          <p:nvPr/>
        </p:nvSpPr>
        <p:spPr>
          <a:xfrm>
            <a:off x="4593" y="5799699"/>
            <a:ext cx="7234407" cy="829701"/>
          </a:xfrm>
          <a:prstGeom prst="rect">
            <a:avLst/>
          </a:prstGeom>
        </p:spPr>
        <p:txBody>
          <a:bodyPr anchor="b"/>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NOTES:     = 95% confidence interval. </a:t>
            </a:r>
            <a:r>
              <a:rPr lang="en-US" sz="1100" dirty="0">
                <a:solidFill>
                  <a:prstClr val="black"/>
                </a:solidFill>
                <a:latin typeface="Tahoma" pitchFamily="34" charset="0"/>
                <a:ea typeface="Tahoma" pitchFamily="34" charset="0"/>
                <a:cs typeface="Tahoma" pitchFamily="34" charset="0"/>
              </a:rPr>
              <a:t>Usual source of care is defined as a health care provider, clinic, or health center, not including the emergency room, where a person </a:t>
            </a:r>
            <a:r>
              <a:rPr lang="en-US" sz="1100" dirty="0" smtClean="0">
                <a:solidFill>
                  <a:prstClr val="black"/>
                </a:solidFill>
                <a:latin typeface="Tahoma" pitchFamily="34" charset="0"/>
                <a:ea typeface="Tahoma" pitchFamily="34" charset="0"/>
                <a:cs typeface="Tahoma" pitchFamily="34" charset="0"/>
              </a:rPr>
              <a:t>goes </a:t>
            </a:r>
            <a:r>
              <a:rPr lang="en-US" sz="1100" dirty="0">
                <a:solidFill>
                  <a:prstClr val="black"/>
                </a:solidFill>
                <a:latin typeface="Tahoma" pitchFamily="34" charset="0"/>
                <a:ea typeface="Tahoma" pitchFamily="34" charset="0"/>
                <a:cs typeface="Tahoma" pitchFamily="34" charset="0"/>
              </a:rPr>
              <a:t>for health care. </a:t>
            </a:r>
          </a:p>
        </p:txBody>
      </p:sp>
      <p:sp>
        <p:nvSpPr>
          <p:cNvPr id="17" name="Text Placeholder 2"/>
          <p:cNvSpPr txBox="1">
            <a:spLocks/>
          </p:cNvSpPr>
          <p:nvPr/>
        </p:nvSpPr>
        <p:spPr>
          <a:xfrm>
            <a:off x="0" y="6629400"/>
            <a:ext cx="7297093" cy="25198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1100" dirty="0">
                <a:solidFill>
                  <a:prstClr val="black"/>
                </a:solidFill>
                <a:latin typeface="Tahoma" pitchFamily="34" charset="0"/>
                <a:ea typeface="Tahoma" pitchFamily="34" charset="0"/>
                <a:cs typeface="Tahoma" pitchFamily="34" charset="0"/>
              </a:rPr>
              <a:t>National Health Interview Survey (NHIS), </a:t>
            </a:r>
            <a:r>
              <a:rPr lang="en-US" sz="1100" dirty="0" smtClean="0">
                <a:solidFill>
                  <a:prstClr val="black"/>
                </a:solidFill>
                <a:latin typeface="Tahoma" pitchFamily="34" charset="0"/>
                <a:ea typeface="Tahoma" pitchFamily="34" charset="0"/>
                <a:cs typeface="Tahoma" pitchFamily="34" charset="0"/>
              </a:rPr>
              <a:t>CDC/NCHS.</a:t>
            </a:r>
            <a:endParaRPr lang="en-US" sz="11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518254" y="6271333"/>
            <a:ext cx="353943" cy="145233"/>
          </a:xfrm>
          <a:prstGeom prst="rect">
            <a:avLst/>
          </a:prstGeom>
          <a:noFill/>
        </p:spPr>
        <p:txBody>
          <a:bodyPr vert="vert" wrap="none" rtlCol="0">
            <a:spAutoFit/>
          </a:bodyPr>
          <a:lstStyle/>
          <a:p>
            <a:pPr fontAlgn="auto">
              <a:spcBef>
                <a:spcPts val="0"/>
              </a:spcBef>
              <a:spcAft>
                <a:spcPts val="0"/>
              </a:spcAft>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a:t>
            </a:r>
            <a:endParaRPr lang="en-US" sz="1100" dirty="0">
              <a:solidFill>
                <a:prstClr val="black"/>
              </a:solidFill>
              <a:latin typeface="Calibri"/>
            </a:endParaRPr>
          </a:p>
        </p:txBody>
      </p:sp>
      <p:grpSp>
        <p:nvGrpSpPr>
          <p:cNvPr id="2" name="Group 1" descr="For both sexes by sexual orientation.&#10;"/>
          <p:cNvGrpSpPr/>
          <p:nvPr/>
        </p:nvGrpSpPr>
        <p:grpSpPr>
          <a:xfrm>
            <a:off x="-12872" y="3733800"/>
            <a:ext cx="1045185" cy="1143000"/>
            <a:chOff x="-12872" y="3733800"/>
            <a:chExt cx="1045185" cy="1143000"/>
          </a:xfrm>
        </p:grpSpPr>
        <p:sp>
          <p:nvSpPr>
            <p:cNvPr id="12" name="Text Box 10"/>
            <p:cNvSpPr txBox="1">
              <a:spLocks noChangeArrowheads="1"/>
            </p:cNvSpPr>
            <p:nvPr/>
          </p:nvSpPr>
          <p:spPr bwMode="auto">
            <a:xfrm>
              <a:off x="-12872" y="4171503"/>
              <a:ext cx="999466" cy="276999"/>
            </a:xfrm>
            <a:prstGeom prst="rect">
              <a:avLst/>
            </a:prstGeom>
            <a:noFill/>
            <a:ln w="9525">
              <a:noFill/>
              <a:miter lim="800000"/>
              <a:headEnd/>
              <a:tailEnd/>
            </a:ln>
          </p:spPr>
          <p:txBody>
            <a:bodyPr wrap="square">
              <a:spAutoFit/>
            </a:bodyPr>
            <a:lstStyle/>
            <a:p>
              <a:pPr algn="r" eaLnBrk="0" fontAlgn="auto" hangingPunct="0">
                <a:spcBef>
                  <a:spcPts val="0"/>
                </a:spcBef>
                <a:spcAft>
                  <a:spcPts val="0"/>
                </a:spcAft>
              </a:pPr>
              <a:r>
                <a:rPr lang="en-US" sz="1200" dirty="0" smtClean="0">
                  <a:solidFill>
                    <a:srgbClr val="000000"/>
                  </a:solidFill>
                  <a:latin typeface="Tahoma" pitchFamily="34" charset="0"/>
                  <a:ea typeface="Tahoma" pitchFamily="34" charset="0"/>
                  <a:cs typeface="Tahoma" pitchFamily="34" charset="0"/>
                </a:rPr>
                <a:t>Both Sexes</a:t>
              </a:r>
              <a:endParaRPr lang="en-US" sz="1200" dirty="0">
                <a:solidFill>
                  <a:srgbClr val="000000"/>
                </a:solidFill>
                <a:latin typeface="Tahoma" pitchFamily="34" charset="0"/>
                <a:ea typeface="Tahoma" pitchFamily="34" charset="0"/>
                <a:cs typeface="Tahoma" pitchFamily="34" charset="0"/>
              </a:endParaRPr>
            </a:p>
          </p:txBody>
        </p:sp>
        <p:sp>
          <p:nvSpPr>
            <p:cNvPr id="13" name="Left Bracket 12"/>
            <p:cNvSpPr/>
            <p:nvPr/>
          </p:nvSpPr>
          <p:spPr>
            <a:xfrm>
              <a:off x="986594" y="3733800"/>
              <a:ext cx="45719" cy="1143000"/>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dirty="0">
                <a:solidFill>
                  <a:prstClr val="black"/>
                </a:solidFill>
              </a:endParaRPr>
            </a:p>
          </p:txBody>
        </p:sp>
      </p:grpSp>
      <p:sp>
        <p:nvSpPr>
          <p:cNvPr id="15" name="Text Placeholder 8"/>
          <p:cNvSpPr txBox="1">
            <a:spLocks/>
          </p:cNvSpPr>
          <p:nvPr/>
        </p:nvSpPr>
        <p:spPr>
          <a:xfrm>
            <a:off x="7239000" y="6416566"/>
            <a:ext cx="1618308" cy="365234"/>
          </a:xfrm>
          <a:prstGeom prst="rect">
            <a:avLst/>
          </a:prstGeom>
          <a:ln w="15875">
            <a:solidFill>
              <a:schemeClr val="accent2"/>
            </a:solidFill>
          </a:ln>
          <a:effectLst/>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Bef>
                <a:spcPts val="0"/>
              </a:spcBef>
              <a:spcAft>
                <a:spcPts val="0"/>
              </a:spcAft>
            </a:pPr>
            <a:r>
              <a:rPr lang="en-US" sz="1200" dirty="0" smtClean="0">
                <a:solidFill>
                  <a:prstClr val="black"/>
                </a:solidFill>
                <a:latin typeface="Tahoma" pitchFamily="34" charset="0"/>
                <a:ea typeface="Tahoma" pitchFamily="34" charset="0"/>
                <a:cs typeface="Tahoma" pitchFamily="34" charset="0"/>
              </a:rPr>
              <a:t>Obj. AHS-5.3</a:t>
            </a:r>
            <a:endParaRPr lang="en-US" sz="1400" dirty="0" smtClean="0">
              <a:solidFill>
                <a:prstClr val="black"/>
              </a:solidFill>
              <a:latin typeface="Arial" pitchFamily="34" charset="0"/>
              <a:cs typeface="Arial" pitchFamily="34" charset="0"/>
            </a:endParaRPr>
          </a:p>
        </p:txBody>
      </p:sp>
      <p:sp>
        <p:nvSpPr>
          <p:cNvPr id="19" name="Text Placeholder 35"/>
          <p:cNvSpPr txBox="1">
            <a:spLocks/>
          </p:cNvSpPr>
          <p:nvPr/>
        </p:nvSpPr>
        <p:spPr>
          <a:xfrm>
            <a:off x="5410200" y="1295400"/>
            <a:ext cx="32766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1500" b="1" dirty="0" smtClean="0">
                <a:solidFill>
                  <a:prstClr val="black"/>
                </a:solidFill>
                <a:latin typeface="Tahoma" pitchFamily="34" charset="0"/>
                <a:ea typeface="Tahoma" pitchFamily="34" charset="0"/>
                <a:cs typeface="Tahoma" pitchFamily="34" charset="0"/>
              </a:rPr>
              <a:t>HP2020 Target: 89.4%</a:t>
            </a:r>
            <a:endParaRPr lang="en-US" sz="1500" b="1" dirty="0">
              <a:solidFill>
                <a:prstClr val="black"/>
              </a:solidFill>
              <a:latin typeface="Tahoma" pitchFamily="34" charset="0"/>
              <a:ea typeface="Tahoma" pitchFamily="34" charset="0"/>
              <a:cs typeface="Tahoma" pitchFamily="34" charset="0"/>
            </a:endParaRPr>
          </a:p>
        </p:txBody>
      </p:sp>
      <p:sp>
        <p:nvSpPr>
          <p:cNvPr id="20" name="TextBox 19"/>
          <p:cNvSpPr txBox="1"/>
          <p:nvPr/>
        </p:nvSpPr>
        <p:spPr>
          <a:xfrm>
            <a:off x="7010400" y="1066800"/>
            <a:ext cx="1905000" cy="307777"/>
          </a:xfrm>
          <a:prstGeom prst="rect">
            <a:avLst/>
          </a:prstGeom>
          <a:noFill/>
          <a:ln>
            <a:noFill/>
          </a:ln>
        </p:spPr>
        <p:txBody>
          <a:bodyPr wrap="square" rtlCol="0">
            <a:spAutoFit/>
          </a:bodyPr>
          <a:lstStyle/>
          <a:p>
            <a:pPr algn="ctr" fontAlgn="auto">
              <a:spcBef>
                <a:spcPts val="0"/>
              </a:spcBef>
              <a:spcAft>
                <a:spcPts val="0"/>
              </a:spcAft>
            </a:pPr>
            <a:r>
              <a:rPr lang="en-US" sz="1400" b="1" dirty="0" smtClean="0">
                <a:solidFill>
                  <a:srgbClr val="FF0000"/>
                </a:solidFill>
                <a:latin typeface="Tahoma" pitchFamily="34" charset="0"/>
                <a:ea typeface="Tahoma" pitchFamily="34" charset="0"/>
                <a:cs typeface="Tahoma" pitchFamily="34" charset="0"/>
              </a:rPr>
              <a:t>Increase desired</a:t>
            </a:r>
            <a:endParaRPr lang="en-US" sz="1400" b="1" dirty="0">
              <a:solidFill>
                <a:srgbClr val="FF0000"/>
              </a:solidFill>
              <a:latin typeface="Calibri"/>
            </a:endParaRPr>
          </a:p>
        </p:txBody>
      </p:sp>
      <p:cxnSp>
        <p:nvCxnSpPr>
          <p:cNvPr id="21" name="Straight Arrow Connector 20" descr="Increase desired"/>
          <p:cNvCxnSpPr/>
          <p:nvPr/>
        </p:nvCxnSpPr>
        <p:spPr>
          <a:xfrm>
            <a:off x="7772400" y="1371600"/>
            <a:ext cx="55159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353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524038" y="152400"/>
            <a:ext cx="7546975" cy="1066800"/>
          </a:xfrm>
        </p:spPr>
        <p:txBody>
          <a:bodyPr/>
          <a:lstStyle/>
          <a:p>
            <a:r>
              <a:rPr lang="en-US" altLang="en-US" sz="3000" dirty="0" smtClean="0">
                <a:ea typeface="ＭＳ Ｐゴシック" pitchFamily="34" charset="-128"/>
                <a:cs typeface="Arial" charset="0"/>
              </a:rPr>
              <a:t>Progress Review </a:t>
            </a:r>
            <a:br>
              <a:rPr lang="en-US" altLang="en-US" sz="3000" dirty="0" smtClean="0">
                <a:ea typeface="ＭＳ Ｐゴシック" pitchFamily="34" charset="-128"/>
                <a:cs typeface="Arial" charset="0"/>
              </a:rPr>
            </a:br>
            <a:r>
              <a:rPr lang="en-US" altLang="en-US" sz="3000" dirty="0" smtClean="0">
                <a:ea typeface="ＭＳ Ｐゴシック" pitchFamily="34" charset="-128"/>
                <a:cs typeface="Arial" charset="0"/>
              </a:rPr>
              <a:t>Agenda and Speakers</a:t>
            </a:r>
          </a:p>
        </p:txBody>
      </p:sp>
      <p:sp>
        <p:nvSpPr>
          <p:cNvPr id="3" name="Content Placeholder 2"/>
          <p:cNvSpPr>
            <a:spLocks noGrp="1"/>
          </p:cNvSpPr>
          <p:nvPr>
            <p:ph idx="1"/>
          </p:nvPr>
        </p:nvSpPr>
        <p:spPr>
          <a:xfrm>
            <a:off x="1393371" y="1447800"/>
            <a:ext cx="7696200" cy="5105400"/>
          </a:xfrm>
        </p:spPr>
        <p:txBody>
          <a:bodyPr/>
          <a:lstStyle/>
          <a:p>
            <a:pPr>
              <a:spcBef>
                <a:spcPts val="0"/>
              </a:spcBef>
              <a:buNone/>
              <a:defRPr/>
            </a:pPr>
            <a:r>
              <a:rPr lang="en-US" sz="2000" b="1" dirty="0"/>
              <a:t>Chair  </a:t>
            </a:r>
          </a:p>
          <a:p>
            <a:pPr>
              <a:spcBef>
                <a:spcPts val="0"/>
              </a:spcBef>
              <a:defRPr/>
            </a:pPr>
            <a:r>
              <a:rPr lang="en-US" sz="1800" dirty="0"/>
              <a:t>Karen </a:t>
            </a:r>
            <a:r>
              <a:rPr lang="en-US" sz="1800" dirty="0" smtClean="0"/>
              <a:t>B. DeSalvo</a:t>
            </a:r>
            <a:r>
              <a:rPr lang="en-US" sz="1800" dirty="0"/>
              <a:t>, MD, MPH, MSc, Acting Assistant Secretary for </a:t>
            </a:r>
            <a:r>
              <a:rPr lang="en-US" sz="1800" dirty="0" smtClean="0"/>
              <a:t>Health     </a:t>
            </a:r>
            <a:r>
              <a:rPr lang="en-US" sz="1800" dirty="0"/>
              <a:t>U.S. Department of Health and Human </a:t>
            </a:r>
            <a:r>
              <a:rPr lang="en-US" sz="1800" dirty="0" smtClean="0"/>
              <a:t>Services</a:t>
            </a:r>
          </a:p>
          <a:p>
            <a:pPr>
              <a:spcBef>
                <a:spcPts val="0"/>
              </a:spcBef>
              <a:defRPr/>
            </a:pPr>
            <a:endParaRPr lang="en-US" sz="800" b="1" dirty="0"/>
          </a:p>
          <a:p>
            <a:pPr marL="0" indent="0">
              <a:spcBef>
                <a:spcPts val="0"/>
              </a:spcBef>
              <a:buNone/>
              <a:defRPr/>
            </a:pPr>
            <a:r>
              <a:rPr lang="en-US" sz="2000" b="1" dirty="0" smtClean="0"/>
              <a:t>Presentations </a:t>
            </a:r>
          </a:p>
          <a:p>
            <a:pPr lvl="0">
              <a:spcBef>
                <a:spcPts val="0"/>
              </a:spcBef>
            </a:pPr>
            <a:r>
              <a:rPr lang="en-US" sz="1800" dirty="0" smtClean="0"/>
              <a:t>Don Wright, MD, MPH, Deputy Assistant Secretary for Disease Prevention and Health Promotion </a:t>
            </a:r>
          </a:p>
          <a:p>
            <a:pPr lvl="0">
              <a:spcBef>
                <a:spcPts val="0"/>
              </a:spcBef>
            </a:pPr>
            <a:endParaRPr lang="en-US" sz="800" dirty="0"/>
          </a:p>
          <a:p>
            <a:pPr lvl="0">
              <a:spcBef>
                <a:spcPts val="0"/>
              </a:spcBef>
            </a:pPr>
            <a:r>
              <a:rPr lang="en-US" sz="1800" dirty="0"/>
              <a:t>Irma Arispe, PhD, Associate Director, National Center for Health </a:t>
            </a:r>
            <a:r>
              <a:rPr lang="en-US" sz="1800" dirty="0" smtClean="0"/>
              <a:t>Statistics</a:t>
            </a:r>
          </a:p>
          <a:p>
            <a:pPr lvl="0">
              <a:spcBef>
                <a:spcPts val="0"/>
              </a:spcBef>
            </a:pPr>
            <a:endParaRPr lang="en-US" sz="800" dirty="0" smtClean="0"/>
          </a:p>
          <a:p>
            <a:pPr>
              <a:spcBef>
                <a:spcPts val="0"/>
              </a:spcBef>
            </a:pPr>
            <a:r>
              <a:rPr lang="en-US" sz="1800" dirty="0" smtClean="0"/>
              <a:t>Pamela </a:t>
            </a:r>
            <a:r>
              <a:rPr lang="en-US" sz="1800" dirty="0"/>
              <a:t>Hyde, J.D., Administrator, Substance Abuse and Mental </a:t>
            </a:r>
            <a:r>
              <a:rPr lang="en-US" sz="1800" dirty="0" smtClean="0"/>
              <a:t>Health Services Administration</a:t>
            </a:r>
          </a:p>
          <a:p>
            <a:pPr>
              <a:spcBef>
                <a:spcPts val="0"/>
              </a:spcBef>
            </a:pPr>
            <a:endParaRPr lang="en-US" sz="800" dirty="0" smtClean="0"/>
          </a:p>
          <a:p>
            <a:pPr>
              <a:spcBef>
                <a:spcPts val="0"/>
              </a:spcBef>
            </a:pPr>
            <a:r>
              <a:rPr lang="en-US" sz="1800" dirty="0" smtClean="0"/>
              <a:t>Leandris </a:t>
            </a:r>
            <a:r>
              <a:rPr lang="en-US" sz="1800" dirty="0"/>
              <a:t>Liburd, </a:t>
            </a:r>
            <a:r>
              <a:rPr lang="en-US" sz="1800" dirty="0" smtClean="0"/>
              <a:t>PhD, MPH, MA, Director</a:t>
            </a:r>
            <a:r>
              <a:rPr lang="en-US" sz="1800" dirty="0"/>
              <a:t>, Office of Minority </a:t>
            </a:r>
            <a:r>
              <a:rPr lang="en-US" sz="1800" dirty="0" smtClean="0"/>
              <a:t>Health  and Equity, Centers for Disease Control and Prevention</a:t>
            </a:r>
          </a:p>
          <a:p>
            <a:pPr>
              <a:spcBef>
                <a:spcPts val="0"/>
              </a:spcBef>
            </a:pPr>
            <a:endParaRPr lang="en-US" sz="800" dirty="0"/>
          </a:p>
          <a:p>
            <a:pPr>
              <a:spcBef>
                <a:spcPts val="0"/>
              </a:spcBef>
            </a:pPr>
            <a:r>
              <a:rPr lang="en-US" sz="1800" dirty="0" smtClean="0"/>
              <a:t>RADM </a:t>
            </a:r>
            <a:r>
              <a:rPr lang="en-US" sz="1800" dirty="0"/>
              <a:t>Sarah Linde, </a:t>
            </a:r>
            <a:r>
              <a:rPr lang="en-US" sz="1800" dirty="0" smtClean="0"/>
              <a:t>MD, Chief </a:t>
            </a:r>
            <a:r>
              <a:rPr lang="en-US" sz="1800" dirty="0"/>
              <a:t>Public Health Officer, Health </a:t>
            </a:r>
            <a:r>
              <a:rPr lang="en-US" sz="1800" dirty="0" smtClean="0"/>
              <a:t>Resources and Services Administration</a:t>
            </a:r>
          </a:p>
          <a:p>
            <a:pPr>
              <a:spcBef>
                <a:spcPts val="0"/>
              </a:spcBef>
            </a:pPr>
            <a:endParaRPr lang="en-US" sz="800" dirty="0"/>
          </a:p>
          <a:p>
            <a:pPr marL="0" indent="0">
              <a:spcBef>
                <a:spcPts val="0"/>
              </a:spcBef>
              <a:buNone/>
            </a:pPr>
            <a:r>
              <a:rPr lang="en-US" sz="2000" b="1" dirty="0" smtClean="0"/>
              <a:t>Community </a:t>
            </a:r>
            <a:r>
              <a:rPr lang="en-US" sz="2000" b="1" dirty="0"/>
              <a:t>Highlight </a:t>
            </a:r>
          </a:p>
          <a:p>
            <a:pPr>
              <a:spcBef>
                <a:spcPts val="0"/>
              </a:spcBef>
              <a:defRPr/>
            </a:pPr>
            <a:r>
              <a:rPr lang="en-US" sz="1800" dirty="0" smtClean="0"/>
              <a:t>Christopher Brown, MBA, MPH, Director of Health and Mental Health Services, Los Angeles LGBT Center </a:t>
            </a:r>
            <a:endParaRPr lang="en-US" sz="1800" dirty="0"/>
          </a:p>
        </p:txBody>
      </p:sp>
      <p:pic>
        <p:nvPicPr>
          <p:cNvPr id="28677" name="Picture 5" descr="odphplogo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724400"/>
            <a:ext cx="914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3</a:t>
            </a:fld>
            <a:endParaRPr lang="en-US" sz="1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17111570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idx="4294967295"/>
          </p:nvPr>
        </p:nvSpPr>
        <p:spPr>
          <a:xfrm>
            <a:off x="0" y="0"/>
            <a:ext cx="9144000" cy="1219199"/>
          </a:xfrm>
        </p:spPr>
        <p:txBody>
          <a:bodyPr>
            <a:noAutofit/>
          </a:bodyPr>
          <a:lstStyle/>
          <a:p>
            <a:r>
              <a:rPr lang="en-US" sz="32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Five or More Alcoholic Drinks*, </a:t>
            </a:r>
            <a:r>
              <a:rPr lang="en-US" sz="3200" b="1" dirty="0">
                <a:solidFill>
                  <a:srgbClr val="003F72"/>
                </a:solidFill>
                <a:latin typeface="Tahoma" panose="020B0604030504040204" pitchFamily="34" charset="0"/>
                <a:ea typeface="Tahoma" panose="020B0604030504040204" pitchFamily="34" charset="0"/>
                <a:cs typeface="Tahoma" panose="020B0604030504040204" pitchFamily="34" charset="0"/>
              </a:rPr>
              <a:t>Adults </a:t>
            </a:r>
            <a:r>
              <a:rPr lang="en-US" sz="32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Ages 18 Years and Over, </a:t>
            </a:r>
            <a:r>
              <a:rPr lang="en-US" sz="3200" b="1" dirty="0">
                <a:solidFill>
                  <a:srgbClr val="003F72"/>
                </a:solidFill>
                <a:latin typeface="Tahoma" panose="020B0604030504040204" pitchFamily="34" charset="0"/>
                <a:ea typeface="Tahoma" panose="020B0604030504040204" pitchFamily="34" charset="0"/>
                <a:cs typeface="Tahoma" panose="020B0604030504040204" pitchFamily="34" charset="0"/>
              </a:rPr>
              <a:t>2013</a:t>
            </a:r>
          </a:p>
        </p:txBody>
      </p:sp>
      <p:sp>
        <p:nvSpPr>
          <p:cNvPr id="7" name="Slide Number Placeholder 2"/>
          <p:cNvSpPr>
            <a:spLocks noGrp="1"/>
          </p:cNvSpPr>
          <p:nvPr>
            <p:ph type="sldNum" sz="quarter" idx="4294967295"/>
          </p:nvPr>
        </p:nvSpPr>
        <p:spPr>
          <a:xfrm>
            <a:off x="8534400" y="6492503"/>
            <a:ext cx="609600" cy="365125"/>
          </a:xfrm>
          <a:prstGeom prst="rect">
            <a:avLst/>
          </a:prstGeom>
        </p:spPr>
        <p:txBody>
          <a:bodyPr/>
          <a:lstStyle/>
          <a:p>
            <a:fld id="{F8ECAD15-DF40-4D57-8D99-2197AD37FB1A}" type="slidenum">
              <a:rPr lang="en-US">
                <a:solidFill>
                  <a:prstClr val="black"/>
                </a:solidFill>
                <a:latin typeface="Tahoma" pitchFamily="34" charset="0"/>
                <a:ea typeface="Tahoma" pitchFamily="34" charset="0"/>
                <a:cs typeface="Tahoma" pitchFamily="34" charset="0"/>
              </a:rPr>
              <a:pPr/>
              <a:t>30</a:t>
            </a:fld>
            <a:endParaRPr lang="en-US" dirty="0">
              <a:solidFill>
                <a:prstClr val="black"/>
              </a:solidFill>
              <a:latin typeface="Tahoma" pitchFamily="34" charset="0"/>
              <a:ea typeface="Tahoma" pitchFamily="34" charset="0"/>
              <a:cs typeface="Tahoma" pitchFamily="34" charset="0"/>
            </a:endParaRPr>
          </a:p>
        </p:txBody>
      </p:sp>
      <p:graphicFrame>
        <p:nvGraphicFramePr>
          <p:cNvPr id="16" name="Chart Placeholder 15" descr="This chart shows the total (20.8%) adult age 18 and over population who indicated that they had 5 or more alcoholic drinks in one day. Additional break outs are shown for both sexes by sexual orientation, for males by sexual orientation, and for females by sexual orientation. For males and females significantly more lesbian, gay, and bisexual identified people indicated drinking 5 or more alcoholic beverages in one day, at least once in the past year." title="5 or more alcoholic drinks in 1 day"/>
          <p:cNvGraphicFramePr>
            <a:graphicFrameLocks noGrp="1"/>
          </p:cNvGraphicFramePr>
          <p:nvPr>
            <p:ph type="chart" sz="quarter" idx="4294967295"/>
            <p:extLst>
              <p:ext uri="{D42A27DB-BD31-4B8C-83A1-F6EECF244321}">
                <p14:modId xmlns:p14="http://schemas.microsoft.com/office/powerpoint/2010/main" val="193832876"/>
              </p:ext>
            </p:extLst>
          </p:nvPr>
        </p:nvGraphicFramePr>
        <p:xfrm>
          <a:off x="160000" y="1234554"/>
          <a:ext cx="8836193" cy="440424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7"/>
          <p:cNvSpPr txBox="1">
            <a:spLocks/>
          </p:cNvSpPr>
          <p:nvPr/>
        </p:nvSpPr>
        <p:spPr>
          <a:xfrm>
            <a:off x="4593" y="6134101"/>
            <a:ext cx="8991600" cy="495300"/>
          </a:xfrm>
          <a:prstGeom prst="rect">
            <a:avLst/>
          </a:prstGeom>
        </p:spPr>
        <p:txBody>
          <a:bodyPr anchor="b"/>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NOTES:     = 95% confidence interval. *Five or more alcoholic drinks in 1 day at least once in the past year. </a:t>
            </a:r>
            <a:endParaRPr lang="en-US" sz="1100" dirty="0">
              <a:solidFill>
                <a:prstClr val="black"/>
              </a:solidFill>
              <a:latin typeface="Tahoma" pitchFamily="34" charset="0"/>
              <a:ea typeface="Tahoma" pitchFamily="34" charset="0"/>
              <a:cs typeface="Tahoma" pitchFamily="34" charset="0"/>
            </a:endParaRPr>
          </a:p>
        </p:txBody>
      </p:sp>
      <p:sp>
        <p:nvSpPr>
          <p:cNvPr id="17" name="Text Placeholder 2"/>
          <p:cNvSpPr txBox="1">
            <a:spLocks/>
          </p:cNvSpPr>
          <p:nvPr/>
        </p:nvSpPr>
        <p:spPr>
          <a:xfrm>
            <a:off x="0" y="6629400"/>
            <a:ext cx="7297093" cy="25198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1100" dirty="0">
                <a:solidFill>
                  <a:prstClr val="black"/>
                </a:solidFill>
                <a:latin typeface="Tahoma" pitchFamily="34" charset="0"/>
                <a:ea typeface="Tahoma" pitchFamily="34" charset="0"/>
                <a:cs typeface="Tahoma" pitchFamily="34" charset="0"/>
              </a:rPr>
              <a:t>National Health Interview Survey (NHIS), </a:t>
            </a:r>
            <a:r>
              <a:rPr lang="en-US" sz="1100" dirty="0" smtClean="0">
                <a:solidFill>
                  <a:prstClr val="black"/>
                </a:solidFill>
                <a:latin typeface="Tahoma" pitchFamily="34" charset="0"/>
                <a:ea typeface="Tahoma" pitchFamily="34" charset="0"/>
                <a:cs typeface="Tahoma" pitchFamily="34" charset="0"/>
              </a:rPr>
              <a:t>CDC/NCHS.</a:t>
            </a:r>
            <a:endParaRPr lang="en-US" sz="11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518254" y="6423733"/>
            <a:ext cx="353943" cy="145233"/>
          </a:xfrm>
          <a:prstGeom prst="rect">
            <a:avLst/>
          </a:prstGeom>
          <a:noFill/>
        </p:spPr>
        <p:txBody>
          <a:bodyPr vert="vert" wrap="none" rtlCol="0">
            <a:spAutoFit/>
          </a:bodyPr>
          <a:lstStyle/>
          <a:p>
            <a:pPr fontAlgn="auto">
              <a:spcBef>
                <a:spcPts val="0"/>
              </a:spcBef>
              <a:spcAft>
                <a:spcPts val="0"/>
              </a:spcAft>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a:t>
            </a:r>
            <a:endParaRPr lang="en-US" sz="1100" dirty="0">
              <a:solidFill>
                <a:prstClr val="black"/>
              </a:solidFill>
              <a:latin typeface="Calibri"/>
            </a:endParaRPr>
          </a:p>
        </p:txBody>
      </p:sp>
      <p:grpSp>
        <p:nvGrpSpPr>
          <p:cNvPr id="2" name="Group 1" descr="both sexes by sexual orientation"/>
          <p:cNvGrpSpPr/>
          <p:nvPr/>
        </p:nvGrpSpPr>
        <p:grpSpPr>
          <a:xfrm>
            <a:off x="-54585" y="2045692"/>
            <a:ext cx="1045185" cy="773708"/>
            <a:chOff x="-54585" y="2045692"/>
            <a:chExt cx="1045185" cy="773708"/>
          </a:xfrm>
        </p:grpSpPr>
        <p:sp>
          <p:nvSpPr>
            <p:cNvPr id="11" name="Text Box 10"/>
            <p:cNvSpPr txBox="1">
              <a:spLocks noChangeArrowheads="1"/>
            </p:cNvSpPr>
            <p:nvPr/>
          </p:nvSpPr>
          <p:spPr bwMode="auto">
            <a:xfrm>
              <a:off x="-54585" y="2226513"/>
              <a:ext cx="999466" cy="276999"/>
            </a:xfrm>
            <a:prstGeom prst="rect">
              <a:avLst/>
            </a:prstGeom>
            <a:noFill/>
            <a:ln w="9525">
              <a:noFill/>
              <a:miter lim="800000"/>
              <a:headEnd/>
              <a:tailEnd/>
            </a:ln>
          </p:spPr>
          <p:txBody>
            <a:bodyPr wrap="square">
              <a:spAutoFit/>
            </a:bodyPr>
            <a:lstStyle/>
            <a:p>
              <a:pPr algn="r" eaLnBrk="0" fontAlgn="auto" hangingPunct="0">
                <a:spcBef>
                  <a:spcPts val="0"/>
                </a:spcBef>
                <a:spcAft>
                  <a:spcPts val="0"/>
                </a:spcAft>
              </a:pPr>
              <a:r>
                <a:rPr lang="en-US" sz="1200" dirty="0" smtClean="0">
                  <a:solidFill>
                    <a:srgbClr val="000000"/>
                  </a:solidFill>
                  <a:latin typeface="Tahoma" pitchFamily="34" charset="0"/>
                  <a:ea typeface="Tahoma" pitchFamily="34" charset="0"/>
                  <a:cs typeface="Tahoma" pitchFamily="34" charset="0"/>
                </a:rPr>
                <a:t>Both Sexes</a:t>
              </a:r>
              <a:endParaRPr lang="en-US" sz="1200" dirty="0">
                <a:solidFill>
                  <a:srgbClr val="000000"/>
                </a:solidFill>
                <a:latin typeface="Tahoma" pitchFamily="34" charset="0"/>
                <a:ea typeface="Tahoma" pitchFamily="34" charset="0"/>
                <a:cs typeface="Tahoma" pitchFamily="34" charset="0"/>
              </a:endParaRPr>
            </a:p>
          </p:txBody>
        </p:sp>
        <p:sp>
          <p:nvSpPr>
            <p:cNvPr id="18" name="Left Bracket 17"/>
            <p:cNvSpPr/>
            <p:nvPr/>
          </p:nvSpPr>
          <p:spPr>
            <a:xfrm>
              <a:off x="944881" y="2045692"/>
              <a:ext cx="45719" cy="773708"/>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dirty="0">
                <a:solidFill>
                  <a:prstClr val="black"/>
                </a:solidFill>
              </a:endParaRPr>
            </a:p>
          </p:txBody>
        </p:sp>
      </p:grpSp>
      <p:grpSp>
        <p:nvGrpSpPr>
          <p:cNvPr id="3" name="Group 2" descr="Males by sexual orientation"/>
          <p:cNvGrpSpPr/>
          <p:nvPr/>
        </p:nvGrpSpPr>
        <p:grpSpPr>
          <a:xfrm>
            <a:off x="76200" y="3036292"/>
            <a:ext cx="1045185" cy="773708"/>
            <a:chOff x="76200" y="3036292"/>
            <a:chExt cx="1045185" cy="773708"/>
          </a:xfrm>
        </p:grpSpPr>
        <p:sp>
          <p:nvSpPr>
            <p:cNvPr id="19" name="Text Box 10"/>
            <p:cNvSpPr txBox="1">
              <a:spLocks noChangeArrowheads="1"/>
            </p:cNvSpPr>
            <p:nvPr/>
          </p:nvSpPr>
          <p:spPr bwMode="auto">
            <a:xfrm>
              <a:off x="76200" y="3293313"/>
              <a:ext cx="999466" cy="276999"/>
            </a:xfrm>
            <a:prstGeom prst="rect">
              <a:avLst/>
            </a:prstGeom>
            <a:noFill/>
            <a:ln w="9525">
              <a:noFill/>
              <a:miter lim="800000"/>
              <a:headEnd/>
              <a:tailEnd/>
            </a:ln>
          </p:spPr>
          <p:txBody>
            <a:bodyPr wrap="square">
              <a:spAutoFit/>
            </a:bodyPr>
            <a:lstStyle/>
            <a:p>
              <a:pPr algn="r" eaLnBrk="0" fontAlgn="auto" hangingPunct="0">
                <a:spcBef>
                  <a:spcPts val="0"/>
                </a:spcBef>
                <a:spcAft>
                  <a:spcPts val="0"/>
                </a:spcAft>
              </a:pPr>
              <a:r>
                <a:rPr lang="en-US" sz="1200" dirty="0" smtClean="0">
                  <a:solidFill>
                    <a:srgbClr val="000000"/>
                  </a:solidFill>
                  <a:latin typeface="Tahoma" pitchFamily="34" charset="0"/>
                  <a:ea typeface="Tahoma" pitchFamily="34" charset="0"/>
                  <a:cs typeface="Tahoma" pitchFamily="34" charset="0"/>
                </a:rPr>
                <a:t>Male</a:t>
              </a:r>
              <a:endParaRPr lang="en-US" sz="1200" dirty="0">
                <a:solidFill>
                  <a:srgbClr val="000000"/>
                </a:solidFill>
                <a:latin typeface="Tahoma" pitchFamily="34" charset="0"/>
                <a:ea typeface="Tahoma" pitchFamily="34" charset="0"/>
                <a:cs typeface="Tahoma" pitchFamily="34" charset="0"/>
              </a:endParaRPr>
            </a:p>
          </p:txBody>
        </p:sp>
        <p:sp>
          <p:nvSpPr>
            <p:cNvPr id="20" name="Left Bracket 19"/>
            <p:cNvSpPr/>
            <p:nvPr/>
          </p:nvSpPr>
          <p:spPr>
            <a:xfrm>
              <a:off x="1075666" y="3036292"/>
              <a:ext cx="45719" cy="773708"/>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dirty="0">
                <a:solidFill>
                  <a:prstClr val="black"/>
                </a:solidFill>
              </a:endParaRPr>
            </a:p>
          </p:txBody>
        </p:sp>
      </p:grpSp>
      <p:grpSp>
        <p:nvGrpSpPr>
          <p:cNvPr id="4" name="Group 3" descr="Females by sexual orientation&#10;"/>
          <p:cNvGrpSpPr/>
          <p:nvPr/>
        </p:nvGrpSpPr>
        <p:grpSpPr>
          <a:xfrm>
            <a:off x="-79609" y="4026892"/>
            <a:ext cx="1045185" cy="773708"/>
            <a:chOff x="-79609" y="4026892"/>
            <a:chExt cx="1045185" cy="773708"/>
          </a:xfrm>
        </p:grpSpPr>
        <p:sp>
          <p:nvSpPr>
            <p:cNvPr id="21" name="Text Box 10"/>
            <p:cNvSpPr txBox="1">
              <a:spLocks noChangeArrowheads="1"/>
            </p:cNvSpPr>
            <p:nvPr/>
          </p:nvSpPr>
          <p:spPr bwMode="auto">
            <a:xfrm>
              <a:off x="-79609" y="4283913"/>
              <a:ext cx="999466" cy="276999"/>
            </a:xfrm>
            <a:prstGeom prst="rect">
              <a:avLst/>
            </a:prstGeom>
            <a:noFill/>
            <a:ln w="9525">
              <a:noFill/>
              <a:miter lim="800000"/>
              <a:headEnd/>
              <a:tailEnd/>
            </a:ln>
          </p:spPr>
          <p:txBody>
            <a:bodyPr wrap="square">
              <a:spAutoFit/>
            </a:bodyPr>
            <a:lstStyle/>
            <a:p>
              <a:pPr algn="r" eaLnBrk="0" fontAlgn="auto" hangingPunct="0">
                <a:spcBef>
                  <a:spcPts val="0"/>
                </a:spcBef>
                <a:spcAft>
                  <a:spcPts val="0"/>
                </a:spcAft>
              </a:pPr>
              <a:r>
                <a:rPr lang="en-US" sz="1200" dirty="0" smtClean="0">
                  <a:solidFill>
                    <a:srgbClr val="000000"/>
                  </a:solidFill>
                  <a:latin typeface="Tahoma" pitchFamily="34" charset="0"/>
                  <a:ea typeface="Tahoma" pitchFamily="34" charset="0"/>
                  <a:cs typeface="Tahoma" pitchFamily="34" charset="0"/>
                </a:rPr>
                <a:t>Female</a:t>
              </a:r>
              <a:endParaRPr lang="en-US" sz="1200" dirty="0">
                <a:solidFill>
                  <a:srgbClr val="000000"/>
                </a:solidFill>
                <a:latin typeface="Tahoma" pitchFamily="34" charset="0"/>
                <a:ea typeface="Tahoma" pitchFamily="34" charset="0"/>
                <a:cs typeface="Tahoma" pitchFamily="34" charset="0"/>
              </a:endParaRPr>
            </a:p>
          </p:txBody>
        </p:sp>
        <p:sp>
          <p:nvSpPr>
            <p:cNvPr id="22" name="Left Bracket 21"/>
            <p:cNvSpPr/>
            <p:nvPr/>
          </p:nvSpPr>
          <p:spPr>
            <a:xfrm>
              <a:off x="919857" y="4026892"/>
              <a:ext cx="45719" cy="773708"/>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dirty="0">
                <a:solidFill>
                  <a:prstClr val="black"/>
                </a:solidFill>
              </a:endParaRPr>
            </a:p>
          </p:txBody>
        </p:sp>
      </p:grpSp>
    </p:spTree>
    <p:extLst>
      <p:ext uri="{BB962C8B-B14F-4D97-AF65-F5344CB8AC3E}">
        <p14:creationId xmlns:p14="http://schemas.microsoft.com/office/powerpoint/2010/main" val="796235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idx="4294967295"/>
          </p:nvPr>
        </p:nvSpPr>
        <p:spPr>
          <a:xfrm>
            <a:off x="0" y="169225"/>
            <a:ext cx="9144000" cy="539750"/>
          </a:xfrm>
        </p:spPr>
        <p:txBody>
          <a:bodyPr>
            <a:noAutofit/>
          </a:bodyPr>
          <a:lstStyle/>
          <a:p>
            <a:r>
              <a:rPr lang="en-US" sz="3200" b="1" dirty="0" smtClean="0">
                <a:solidFill>
                  <a:srgbClr val="003F72"/>
                </a:solidFill>
                <a:latin typeface="Tahoma" pitchFamily="34" charset="0"/>
                <a:ea typeface="Tahoma" pitchFamily="34" charset="0"/>
                <a:cs typeface="Tahoma" pitchFamily="34" charset="0"/>
              </a:rPr>
              <a:t>Current Cigarette Smoking,</a:t>
            </a:r>
            <a:br>
              <a:rPr lang="en-US" sz="3200" b="1" dirty="0" smtClean="0">
                <a:solidFill>
                  <a:srgbClr val="003F72"/>
                </a:solidFill>
                <a:latin typeface="Tahoma" pitchFamily="34" charset="0"/>
                <a:ea typeface="Tahoma" pitchFamily="34" charset="0"/>
                <a:cs typeface="Tahoma" pitchFamily="34" charset="0"/>
              </a:rPr>
            </a:br>
            <a:r>
              <a:rPr lang="en-US" sz="3200" b="1" dirty="0" smtClean="0">
                <a:solidFill>
                  <a:srgbClr val="003F72"/>
                </a:solidFill>
                <a:latin typeface="Tahoma" pitchFamily="34" charset="0"/>
                <a:ea typeface="Tahoma" pitchFamily="34" charset="0"/>
                <a:cs typeface="Tahoma" pitchFamily="34" charset="0"/>
              </a:rPr>
              <a:t>Adults Ages 18 Years and Over, 2013</a:t>
            </a:r>
            <a:endParaRPr lang="en-US" sz="3200" b="1" dirty="0">
              <a:solidFill>
                <a:srgbClr val="003F72"/>
              </a:solidFill>
              <a:latin typeface="Tahoma" pitchFamily="34" charset="0"/>
              <a:ea typeface="Tahoma" pitchFamily="34" charset="0"/>
              <a:cs typeface="Tahoma" pitchFamily="34" charset="0"/>
            </a:endParaRPr>
          </a:p>
        </p:txBody>
      </p:sp>
      <p:sp>
        <p:nvSpPr>
          <p:cNvPr id="7" name="Slide Number Placeholder 2"/>
          <p:cNvSpPr>
            <a:spLocks noGrp="1"/>
          </p:cNvSpPr>
          <p:nvPr>
            <p:ph type="sldNum" sz="quarter" idx="4294967295"/>
          </p:nvPr>
        </p:nvSpPr>
        <p:spPr>
          <a:xfrm>
            <a:off x="8534400" y="6492503"/>
            <a:ext cx="609600" cy="365125"/>
          </a:xfrm>
          <a:prstGeom prst="rect">
            <a:avLst/>
          </a:prstGeom>
        </p:spPr>
        <p:txBody>
          <a:bodyPr/>
          <a:lstStyle/>
          <a:p>
            <a:fld id="{F8ECAD15-DF40-4D57-8D99-2197AD37FB1A}" type="slidenum">
              <a:rPr lang="en-US" smtClean="0">
                <a:solidFill>
                  <a:prstClr val="black"/>
                </a:solidFill>
              </a:rPr>
              <a:pPr/>
              <a:t>31</a:t>
            </a:fld>
            <a:endParaRPr lang="en-US" dirty="0">
              <a:solidFill>
                <a:prstClr val="black"/>
              </a:solidFill>
            </a:endParaRPr>
          </a:p>
        </p:txBody>
      </p:sp>
      <p:sp>
        <p:nvSpPr>
          <p:cNvPr id="15" name="Text Placeholder 35"/>
          <p:cNvSpPr>
            <a:spLocks noGrp="1"/>
          </p:cNvSpPr>
          <p:nvPr>
            <p:ph type="body" sz="quarter" idx="4294967295"/>
          </p:nvPr>
        </p:nvSpPr>
        <p:spPr>
          <a:xfrm>
            <a:off x="3265224" y="1143000"/>
            <a:ext cx="3276600" cy="381000"/>
          </a:xfrm>
          <a:prstGeom prst="rect">
            <a:avLst/>
          </a:prstGeom>
        </p:spPr>
        <p:txBody>
          <a:bodyPr>
            <a:noAutofit/>
          </a:bodyPr>
          <a:lstStyle/>
          <a:p>
            <a:pPr marL="0" indent="0" algn="l">
              <a:buNone/>
            </a:pPr>
            <a:r>
              <a:rPr lang="en-US" sz="1500" b="1" dirty="0" smtClean="0">
                <a:latin typeface="Tahoma" pitchFamily="34" charset="0"/>
                <a:ea typeface="Tahoma" pitchFamily="34" charset="0"/>
                <a:cs typeface="Tahoma" pitchFamily="34" charset="0"/>
              </a:rPr>
              <a:t>HP2020 Target: 12.0%</a:t>
            </a:r>
            <a:endParaRPr lang="en-US" sz="1500" b="1" dirty="0">
              <a:latin typeface="Tahoma" pitchFamily="34" charset="0"/>
              <a:ea typeface="Tahoma" pitchFamily="34" charset="0"/>
              <a:cs typeface="Tahoma" pitchFamily="34" charset="0"/>
            </a:endParaRPr>
          </a:p>
        </p:txBody>
      </p:sp>
      <p:graphicFrame>
        <p:nvGraphicFramePr>
          <p:cNvPr id="16" name="Chart Placeholder 15" descr="Overall, 17.9% of Americans indicated that they smoked at least 100 cigarettes in thier lifetime and report currently smoking. More males than females currently smoke. Looking at differences by sexual orientation, significantly more lesbian, gay, and bisexual people smoke than their straight counterparts." title="Current Cigarret Smoking, Adults age 18 years and over, 2013"/>
          <p:cNvGraphicFramePr>
            <a:graphicFrameLocks noGrp="1"/>
          </p:cNvGraphicFramePr>
          <p:nvPr>
            <p:ph type="chart" sz="quarter" idx="4294967295"/>
            <p:extLst>
              <p:ext uri="{D42A27DB-BD31-4B8C-83A1-F6EECF244321}">
                <p14:modId xmlns:p14="http://schemas.microsoft.com/office/powerpoint/2010/main" val="3584745280"/>
              </p:ext>
            </p:extLst>
          </p:nvPr>
        </p:nvGraphicFramePr>
        <p:xfrm>
          <a:off x="221337" y="1142999"/>
          <a:ext cx="8774855" cy="4876801"/>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 Placeholder 8"/>
          <p:cNvSpPr txBox="1">
            <a:spLocks/>
          </p:cNvSpPr>
          <p:nvPr/>
        </p:nvSpPr>
        <p:spPr>
          <a:xfrm>
            <a:off x="7478979" y="6520048"/>
            <a:ext cx="1207821" cy="261752"/>
          </a:xfrm>
          <a:prstGeom prst="rect">
            <a:avLst/>
          </a:prstGeom>
          <a:ln w="15875">
            <a:solidFill>
              <a:schemeClr val="accent2"/>
            </a:solidFill>
          </a:ln>
          <a:effectLst/>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Bef>
                <a:spcPts val="0"/>
              </a:spcBef>
              <a:spcAft>
                <a:spcPts val="0"/>
              </a:spcAft>
            </a:pPr>
            <a:r>
              <a:rPr lang="en-US" sz="1200" dirty="0" smtClean="0">
                <a:solidFill>
                  <a:prstClr val="black"/>
                </a:solidFill>
                <a:ea typeface="Tahoma" pitchFamily="34" charset="0"/>
                <a:cs typeface="Tahoma" pitchFamily="34" charset="0"/>
              </a:rPr>
              <a:t>Obj. TU-1.1</a:t>
            </a:r>
            <a:endParaRPr lang="en-US" sz="1400" dirty="0" smtClean="0">
              <a:solidFill>
                <a:prstClr val="black"/>
              </a:solidFill>
              <a:latin typeface="Arial" pitchFamily="34" charset="0"/>
              <a:cs typeface="Arial" pitchFamily="34" charset="0"/>
            </a:endParaRPr>
          </a:p>
          <a:p>
            <a:pPr algn="l" fontAlgn="auto">
              <a:spcBef>
                <a:spcPts val="0"/>
              </a:spcBef>
              <a:spcAft>
                <a:spcPts val="0"/>
              </a:spcAft>
            </a:pPr>
            <a:endParaRPr lang="en-US" sz="1400" b="0" dirty="0" smtClean="0">
              <a:solidFill>
                <a:prstClr val="black"/>
              </a:solidFill>
              <a:latin typeface="Arial" pitchFamily="34" charset="0"/>
              <a:cs typeface="Arial" pitchFamily="34" charset="0"/>
            </a:endParaRPr>
          </a:p>
        </p:txBody>
      </p:sp>
      <p:sp>
        <p:nvSpPr>
          <p:cNvPr id="14" name="Text Placeholder 7"/>
          <p:cNvSpPr txBox="1">
            <a:spLocks/>
          </p:cNvSpPr>
          <p:nvPr/>
        </p:nvSpPr>
        <p:spPr>
          <a:xfrm>
            <a:off x="4593" y="6156159"/>
            <a:ext cx="8991600" cy="397041"/>
          </a:xfrm>
          <a:prstGeom prst="rect">
            <a:avLst/>
          </a:prstGeom>
        </p:spPr>
        <p:txBody>
          <a:bodyPr anchor="b"/>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sz="1100" dirty="0" smtClean="0">
                <a:solidFill>
                  <a:prstClr val="black"/>
                </a:solidFill>
                <a:ea typeface="Tahoma" panose="020B0604030504040204" pitchFamily="34" charset="0"/>
                <a:cs typeface="Tahoma" panose="020B0604030504040204" pitchFamily="34" charset="0"/>
              </a:rPr>
              <a:t>NOTES:     = 95% confidence interval. Data </a:t>
            </a:r>
            <a:r>
              <a:rPr lang="en-US" sz="1100" dirty="0">
                <a:solidFill>
                  <a:prstClr val="black"/>
                </a:solidFill>
                <a:ea typeface="Tahoma" pitchFamily="34" charset="0"/>
                <a:cs typeface="Tahoma" pitchFamily="34" charset="0"/>
              </a:rPr>
              <a:t>are for persons who have smoked at least 100 cigarettes </a:t>
            </a:r>
            <a:r>
              <a:rPr lang="en-US" sz="1100" dirty="0" smtClean="0">
                <a:solidFill>
                  <a:prstClr val="black"/>
                </a:solidFill>
                <a:ea typeface="Tahoma" pitchFamily="34" charset="0"/>
                <a:cs typeface="Tahoma" pitchFamily="34" charset="0"/>
              </a:rPr>
              <a:t>in their lifetimes </a:t>
            </a:r>
            <a:r>
              <a:rPr lang="en-US" sz="1100" dirty="0">
                <a:solidFill>
                  <a:prstClr val="black"/>
                </a:solidFill>
                <a:ea typeface="Tahoma" pitchFamily="34" charset="0"/>
                <a:cs typeface="Tahoma" pitchFamily="34" charset="0"/>
              </a:rPr>
              <a:t>and currently report smoking every day or some </a:t>
            </a:r>
            <a:r>
              <a:rPr lang="en-US" sz="1100" dirty="0" smtClean="0">
                <a:solidFill>
                  <a:prstClr val="black"/>
                </a:solidFill>
                <a:ea typeface="Tahoma" pitchFamily="34" charset="0"/>
                <a:cs typeface="Tahoma" pitchFamily="34" charset="0"/>
              </a:rPr>
              <a:t>days. </a:t>
            </a:r>
            <a:r>
              <a:rPr lang="en-US" sz="1100" dirty="0">
                <a:solidFill>
                  <a:prstClr val="black"/>
                </a:solidFill>
                <a:ea typeface="Tahoma" pitchFamily="34" charset="0"/>
                <a:cs typeface="Tahoma" pitchFamily="34" charset="0"/>
              </a:rPr>
              <a:t>Data are age adjusted to the 2000 standard population. </a:t>
            </a:r>
            <a:r>
              <a:rPr lang="en-US" sz="1100" dirty="0" smtClean="0">
                <a:solidFill>
                  <a:prstClr val="black"/>
                </a:solidFill>
                <a:ea typeface="Tahoma" pitchFamily="34" charset="0"/>
                <a:cs typeface="Tahoma" pitchFamily="34" charset="0"/>
              </a:rPr>
              <a:t> </a:t>
            </a:r>
          </a:p>
        </p:txBody>
      </p:sp>
      <p:sp>
        <p:nvSpPr>
          <p:cNvPr id="17" name="Text Placeholder 2"/>
          <p:cNvSpPr txBox="1">
            <a:spLocks/>
          </p:cNvSpPr>
          <p:nvPr/>
        </p:nvSpPr>
        <p:spPr>
          <a:xfrm>
            <a:off x="0" y="6529811"/>
            <a:ext cx="7297093" cy="25198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sz="1100" dirty="0" smtClean="0">
                <a:solidFill>
                  <a:prstClr val="black"/>
                </a:solidFill>
                <a:ea typeface="Tahoma" panose="020B0604030504040204" pitchFamily="34" charset="0"/>
                <a:cs typeface="Tahoma" panose="020B0604030504040204" pitchFamily="34" charset="0"/>
              </a:rPr>
              <a:t>SOURCE: </a:t>
            </a:r>
            <a:r>
              <a:rPr lang="en-US" sz="1100" dirty="0">
                <a:solidFill>
                  <a:prstClr val="black"/>
                </a:solidFill>
                <a:ea typeface="Tahoma" pitchFamily="34" charset="0"/>
                <a:cs typeface="Tahoma" pitchFamily="34" charset="0"/>
              </a:rPr>
              <a:t>National Health Interview Survey (NHIS), </a:t>
            </a:r>
            <a:r>
              <a:rPr lang="en-US" sz="1100" dirty="0" smtClean="0">
                <a:solidFill>
                  <a:prstClr val="black"/>
                </a:solidFill>
                <a:ea typeface="Tahoma" pitchFamily="34" charset="0"/>
                <a:cs typeface="Tahoma" pitchFamily="34" charset="0"/>
              </a:rPr>
              <a:t>CDC/NCHS.</a:t>
            </a:r>
            <a:endParaRPr lang="en-US" sz="1100" dirty="0">
              <a:solidFill>
                <a:srgbClr val="000000"/>
              </a:solidFill>
              <a:ea typeface="Tahoma" panose="020B0604030504040204" pitchFamily="34" charset="0"/>
              <a:cs typeface="Tahoma" panose="020B0604030504040204" pitchFamily="34" charset="0"/>
            </a:endParaRPr>
          </a:p>
        </p:txBody>
      </p:sp>
      <p:sp>
        <p:nvSpPr>
          <p:cNvPr id="20" name="TextBox 19"/>
          <p:cNvSpPr txBox="1"/>
          <p:nvPr/>
        </p:nvSpPr>
        <p:spPr>
          <a:xfrm>
            <a:off x="6312308" y="1940256"/>
            <a:ext cx="1905000" cy="307777"/>
          </a:xfrm>
          <a:prstGeom prst="rect">
            <a:avLst/>
          </a:prstGeom>
          <a:noFill/>
          <a:ln>
            <a:noFill/>
          </a:ln>
        </p:spPr>
        <p:txBody>
          <a:bodyPr wrap="square" rtlCol="0">
            <a:spAutoFit/>
          </a:bodyPr>
          <a:lstStyle/>
          <a:p>
            <a:pPr algn="ctr" fontAlgn="auto">
              <a:spcBef>
                <a:spcPts val="0"/>
              </a:spcBef>
              <a:spcAft>
                <a:spcPts val="0"/>
              </a:spcAft>
            </a:pPr>
            <a:r>
              <a:rPr lang="en-US" sz="1400" b="1" dirty="0" smtClean="0">
                <a:solidFill>
                  <a:srgbClr val="FF0000"/>
                </a:solidFill>
                <a:latin typeface="Tahoma" pitchFamily="34" charset="0"/>
                <a:ea typeface="Tahoma" pitchFamily="34" charset="0"/>
                <a:cs typeface="Tahoma" pitchFamily="34" charset="0"/>
              </a:rPr>
              <a:t>Decrease desired</a:t>
            </a:r>
            <a:endParaRPr lang="en-US" sz="1400" b="1" dirty="0">
              <a:solidFill>
                <a:srgbClr val="FF0000"/>
              </a:solidFill>
              <a:latin typeface="Calibri"/>
            </a:endParaRPr>
          </a:p>
        </p:txBody>
      </p:sp>
      <p:cxnSp>
        <p:nvCxnSpPr>
          <p:cNvPr id="21" name="Straight Arrow Connector 20" descr="decrease desired&#10;"/>
          <p:cNvCxnSpPr/>
          <p:nvPr/>
        </p:nvCxnSpPr>
        <p:spPr>
          <a:xfrm flipH="1">
            <a:off x="6763608" y="2307608"/>
            <a:ext cx="6858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18254" y="6195133"/>
            <a:ext cx="353943" cy="145233"/>
          </a:xfrm>
          <a:prstGeom prst="rect">
            <a:avLst/>
          </a:prstGeom>
          <a:noFill/>
        </p:spPr>
        <p:txBody>
          <a:bodyPr vert="vert" wrap="none" rtlCol="0">
            <a:spAutoFit/>
          </a:bodyPr>
          <a:lstStyle/>
          <a:p>
            <a:pPr fontAlgn="auto">
              <a:spcBef>
                <a:spcPts val="0"/>
              </a:spcBef>
              <a:spcAft>
                <a:spcPts val="0"/>
              </a:spcAft>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a:t>
            </a:r>
            <a:endParaRPr lang="en-US" sz="1100" dirty="0">
              <a:solidFill>
                <a:prstClr val="black"/>
              </a:solidFill>
              <a:latin typeface="Calibri"/>
            </a:endParaRPr>
          </a:p>
        </p:txBody>
      </p:sp>
      <p:grpSp>
        <p:nvGrpSpPr>
          <p:cNvPr id="2" name="Group 1" descr="both sexes by sexual orientation"/>
          <p:cNvGrpSpPr/>
          <p:nvPr/>
        </p:nvGrpSpPr>
        <p:grpSpPr>
          <a:xfrm>
            <a:off x="0" y="3733800"/>
            <a:ext cx="1070209" cy="1371600"/>
            <a:chOff x="0" y="3733800"/>
            <a:chExt cx="1070209" cy="1371600"/>
          </a:xfrm>
        </p:grpSpPr>
        <p:sp>
          <p:nvSpPr>
            <p:cNvPr id="12" name="Text Box 10"/>
            <p:cNvSpPr txBox="1">
              <a:spLocks noChangeArrowheads="1"/>
            </p:cNvSpPr>
            <p:nvPr/>
          </p:nvSpPr>
          <p:spPr bwMode="auto">
            <a:xfrm>
              <a:off x="0" y="4191000"/>
              <a:ext cx="999466" cy="276999"/>
            </a:xfrm>
            <a:prstGeom prst="rect">
              <a:avLst/>
            </a:prstGeom>
            <a:noFill/>
            <a:ln w="9525">
              <a:noFill/>
              <a:miter lim="800000"/>
              <a:headEnd/>
              <a:tailEnd/>
            </a:ln>
          </p:spPr>
          <p:txBody>
            <a:bodyPr wrap="square">
              <a:spAutoFit/>
            </a:bodyPr>
            <a:lstStyle/>
            <a:p>
              <a:pPr algn="r" eaLnBrk="0" fontAlgn="auto" hangingPunct="0">
                <a:spcBef>
                  <a:spcPts val="0"/>
                </a:spcBef>
                <a:spcAft>
                  <a:spcPts val="0"/>
                </a:spcAft>
              </a:pPr>
              <a:r>
                <a:rPr lang="en-US" sz="1200" dirty="0" smtClean="0">
                  <a:solidFill>
                    <a:srgbClr val="000000"/>
                  </a:solidFill>
                  <a:latin typeface="Tahoma" pitchFamily="34" charset="0"/>
                  <a:ea typeface="Tahoma" pitchFamily="34" charset="0"/>
                  <a:cs typeface="Tahoma" pitchFamily="34" charset="0"/>
                </a:rPr>
                <a:t>Both Sexes</a:t>
              </a:r>
              <a:endParaRPr lang="en-US" sz="1200" dirty="0">
                <a:solidFill>
                  <a:srgbClr val="000000"/>
                </a:solidFill>
                <a:latin typeface="Tahoma" pitchFamily="34" charset="0"/>
                <a:ea typeface="Tahoma" pitchFamily="34" charset="0"/>
                <a:cs typeface="Tahoma" pitchFamily="34" charset="0"/>
              </a:endParaRPr>
            </a:p>
          </p:txBody>
        </p:sp>
        <p:sp>
          <p:nvSpPr>
            <p:cNvPr id="13" name="Left Bracket 12"/>
            <p:cNvSpPr/>
            <p:nvPr/>
          </p:nvSpPr>
          <p:spPr>
            <a:xfrm>
              <a:off x="1024490" y="3733800"/>
              <a:ext cx="45719" cy="1371600"/>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dirty="0">
                <a:solidFill>
                  <a:prstClr val="black"/>
                </a:solidFill>
              </a:endParaRPr>
            </a:p>
          </p:txBody>
        </p:sp>
      </p:grpSp>
    </p:spTree>
    <p:extLst>
      <p:ext uri="{BB962C8B-B14F-4D97-AF65-F5344CB8AC3E}">
        <p14:creationId xmlns:p14="http://schemas.microsoft.com/office/powerpoint/2010/main" val="1827495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alpha val="19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2"/>
                </a:solidFill>
              </a:rPr>
              <a:t>.</a:t>
            </a:r>
            <a:endParaRPr lang="en-US" dirty="0">
              <a:solidFill>
                <a:schemeClr val="accent2"/>
              </a:solidFill>
            </a:endParaRPr>
          </a:p>
        </p:txBody>
      </p:sp>
      <p:pic>
        <p:nvPicPr>
          <p:cNvPr id="2" name="Picture 1" descr="Social and Community Con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89" y="0"/>
            <a:ext cx="8755021" cy="6858000"/>
          </a:xfrm>
          <a:prstGeom prst="rect">
            <a:avLst/>
          </a:prstGeom>
        </p:spPr>
      </p:pic>
    </p:spTree>
    <p:extLst>
      <p:ext uri="{BB962C8B-B14F-4D97-AF65-F5344CB8AC3E}">
        <p14:creationId xmlns:p14="http://schemas.microsoft.com/office/powerpoint/2010/main" val="30503016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65238"/>
          </a:xfrm>
        </p:spPr>
        <p:txBody>
          <a:bodyPr/>
          <a:lstStyle/>
          <a:p>
            <a:r>
              <a:rPr lang="en-US" sz="2800" b="1" dirty="0">
                <a:solidFill>
                  <a:srgbClr val="003F72"/>
                </a:solidFill>
              </a:rPr>
              <a:t>Adolescents Who Have an </a:t>
            </a:r>
            <a:r>
              <a:rPr lang="en-US" sz="2800" b="1" dirty="0" smtClean="0">
                <a:solidFill>
                  <a:srgbClr val="003F72"/>
                </a:solidFill>
              </a:rPr>
              <a:t>Adult* </a:t>
            </a:r>
            <a:r>
              <a:rPr lang="en-US" sz="2800" b="1" dirty="0">
                <a:solidFill>
                  <a:srgbClr val="003F72"/>
                </a:solidFill>
              </a:rPr>
              <a:t>In Their Lives with Whom They Can Talk About </a:t>
            </a:r>
            <a:r>
              <a:rPr lang="en-US" sz="2800" b="1" dirty="0" smtClean="0">
                <a:solidFill>
                  <a:srgbClr val="003F72"/>
                </a:solidFill>
              </a:rPr>
              <a:t>Serious Problems, Ages </a:t>
            </a:r>
            <a:r>
              <a:rPr lang="en-US" sz="2800" b="1" dirty="0">
                <a:solidFill>
                  <a:srgbClr val="003F72"/>
                </a:solidFill>
              </a:rPr>
              <a:t>12–17 </a:t>
            </a:r>
            <a:r>
              <a:rPr lang="en-US" sz="2800" b="1" dirty="0" smtClean="0">
                <a:solidFill>
                  <a:srgbClr val="003F72"/>
                </a:solidFill>
              </a:rPr>
              <a:t>Years, 2013 </a:t>
            </a:r>
            <a:endParaRPr lang="en-US" sz="2800" b="1" dirty="0">
              <a:solidFill>
                <a:srgbClr val="003F72"/>
              </a:solidFill>
            </a:endParaRPr>
          </a:p>
        </p:txBody>
      </p:sp>
      <p:sp>
        <p:nvSpPr>
          <p:cNvPr id="4" name="Slide Number Placeholder 2"/>
          <p:cNvSpPr>
            <a:spLocks noGrp="1"/>
          </p:cNvSpPr>
          <p:nvPr>
            <p:ph type="sldNum" sz="quarter" idx="12"/>
          </p:nvPr>
        </p:nvSpPr>
        <p:spPr>
          <a:xfrm>
            <a:off x="8686800" y="6461125"/>
            <a:ext cx="457200" cy="396875"/>
          </a:xfrm>
        </p:spPr>
        <p:txBody>
          <a:bodyPr/>
          <a:lstStyle/>
          <a:p>
            <a:fld id="{C88FAF9D-AF5A-496A-B0B6-E10018E45057}" type="slidenum">
              <a:rPr lang="en-US" smtClean="0">
                <a:solidFill>
                  <a:prstClr val="black"/>
                </a:solidFill>
              </a:rPr>
              <a:pPr/>
              <a:t>33</a:t>
            </a:fld>
            <a:endParaRPr lang="en-US" dirty="0">
              <a:solidFill>
                <a:prstClr val="black"/>
              </a:solidFill>
            </a:endParaRPr>
          </a:p>
        </p:txBody>
      </p:sp>
      <p:graphicFrame>
        <p:nvGraphicFramePr>
          <p:cNvPr id="11" name="Chart Placeholder 15" descr="This chart shows adolescents who have  an adult they can talk to about serious problems. 1 in 5 adolescents do not have such an adult. "/>
          <p:cNvGraphicFramePr>
            <a:graphicFrameLocks/>
          </p:cNvGraphicFramePr>
          <p:nvPr>
            <p:extLst>
              <p:ext uri="{D42A27DB-BD31-4B8C-83A1-F6EECF244321}">
                <p14:modId xmlns:p14="http://schemas.microsoft.com/office/powerpoint/2010/main" val="991504545"/>
              </p:ext>
            </p:extLst>
          </p:nvPr>
        </p:nvGraphicFramePr>
        <p:xfrm>
          <a:off x="152401" y="1524000"/>
          <a:ext cx="8843792"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8"/>
          <p:cNvSpPr txBox="1">
            <a:spLocks/>
          </p:cNvSpPr>
          <p:nvPr/>
        </p:nvSpPr>
        <p:spPr>
          <a:xfrm>
            <a:off x="7458076" y="6513730"/>
            <a:ext cx="1381124" cy="268069"/>
          </a:xfrm>
          <a:prstGeom prst="rect">
            <a:avLst/>
          </a:prstGeom>
          <a:ln w="15875">
            <a:solidFill>
              <a:schemeClr val="accent2"/>
            </a:solidFill>
          </a:ln>
          <a:effectLst/>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n-US" sz="1200" dirty="0" smtClean="0">
                <a:solidFill>
                  <a:prstClr val="black"/>
                </a:solidFill>
                <a:ea typeface="Tahoma" pitchFamily="34" charset="0"/>
                <a:cs typeface="Tahoma" pitchFamily="34" charset="0"/>
              </a:rPr>
              <a:t>Obj. AH-3.1</a:t>
            </a:r>
            <a:endParaRPr lang="en-US" sz="1400" dirty="0" smtClean="0">
              <a:solidFill>
                <a:prstClr val="black"/>
              </a:solidFill>
              <a:latin typeface="Arial" pitchFamily="34" charset="0"/>
              <a:cs typeface="Arial" pitchFamily="34" charset="0"/>
            </a:endParaRPr>
          </a:p>
          <a:p>
            <a:pPr algn="l">
              <a:spcBef>
                <a:spcPts val="0"/>
              </a:spcBef>
            </a:pPr>
            <a:endParaRPr lang="en-US" sz="1400" b="0" dirty="0" smtClean="0">
              <a:solidFill>
                <a:prstClr val="black"/>
              </a:solidFill>
              <a:latin typeface="Arial" pitchFamily="34" charset="0"/>
              <a:cs typeface="Arial" pitchFamily="34" charset="0"/>
            </a:endParaRPr>
          </a:p>
        </p:txBody>
      </p:sp>
      <p:sp>
        <p:nvSpPr>
          <p:cNvPr id="7" name="Text Placeholder 2"/>
          <p:cNvSpPr txBox="1">
            <a:spLocks/>
          </p:cNvSpPr>
          <p:nvPr/>
        </p:nvSpPr>
        <p:spPr>
          <a:xfrm>
            <a:off x="0" y="6606011"/>
            <a:ext cx="7297093" cy="25198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sz="1200" dirty="0" smtClean="0">
                <a:solidFill>
                  <a:prstClr val="black"/>
                </a:solidFill>
                <a:ea typeface="Tahoma" panose="020B0604030504040204" pitchFamily="34" charset="0"/>
                <a:cs typeface="Tahoma" panose="020B0604030504040204" pitchFamily="34" charset="0"/>
              </a:rPr>
              <a:t>SOURCE: </a:t>
            </a:r>
            <a:r>
              <a:rPr lang="en-US" sz="1200" dirty="0" smtClean="0">
                <a:solidFill>
                  <a:prstClr val="black"/>
                </a:solidFill>
              </a:rPr>
              <a:t>National </a:t>
            </a:r>
            <a:r>
              <a:rPr lang="en-US" sz="1200" dirty="0">
                <a:solidFill>
                  <a:prstClr val="black"/>
                </a:solidFill>
              </a:rPr>
              <a:t>Survey on Drug Use and Health (</a:t>
            </a:r>
            <a:r>
              <a:rPr lang="en-US" sz="1200" dirty="0" err="1">
                <a:solidFill>
                  <a:prstClr val="black"/>
                </a:solidFill>
              </a:rPr>
              <a:t>NSDUH</a:t>
            </a:r>
            <a:r>
              <a:rPr lang="en-US" sz="1200" dirty="0">
                <a:solidFill>
                  <a:prstClr val="black"/>
                </a:solidFill>
              </a:rPr>
              <a:t>), SAMHSA. </a:t>
            </a:r>
            <a:endParaRPr lang="en-US" sz="1200" dirty="0">
              <a:solidFill>
                <a:srgbClr val="000000"/>
              </a:solidFill>
              <a:ea typeface="Tahoma" panose="020B0604030504040204" pitchFamily="34" charset="0"/>
              <a:cs typeface="Tahoma" panose="020B0604030504040204" pitchFamily="34" charset="0"/>
            </a:endParaRPr>
          </a:p>
        </p:txBody>
      </p:sp>
      <p:sp>
        <p:nvSpPr>
          <p:cNvPr id="8" name="Text Box 5"/>
          <p:cNvSpPr txBox="1">
            <a:spLocks noChangeArrowheads="1"/>
          </p:cNvSpPr>
          <p:nvPr/>
        </p:nvSpPr>
        <p:spPr bwMode="auto">
          <a:xfrm>
            <a:off x="4572000" y="5603343"/>
            <a:ext cx="971741" cy="323165"/>
          </a:xfrm>
          <a:prstGeom prst="rect">
            <a:avLst/>
          </a:prstGeom>
          <a:noFill/>
          <a:ln w="9525">
            <a:noFill/>
            <a:miter lim="800000"/>
            <a:headEnd/>
            <a:tailEnd/>
          </a:ln>
          <a:effectLst/>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en-US" altLang="en-US" sz="1500" b="1" dirty="0">
                <a:solidFill>
                  <a:prstClr val="black"/>
                </a:solidFill>
                <a:ea typeface="Tahoma" pitchFamily="34" charset="0"/>
                <a:cs typeface="Tahoma" pitchFamily="34" charset="0"/>
              </a:rPr>
              <a:t>Percent</a:t>
            </a:r>
            <a:r>
              <a:rPr lang="en-US" altLang="en-US" dirty="0">
                <a:solidFill>
                  <a:prstClr val="black"/>
                </a:solidFill>
                <a:ea typeface="Tahoma" pitchFamily="34" charset="0"/>
                <a:cs typeface="Tahoma" pitchFamily="34" charset="0"/>
              </a:rPr>
              <a:t> </a:t>
            </a:r>
          </a:p>
        </p:txBody>
      </p:sp>
      <p:sp>
        <p:nvSpPr>
          <p:cNvPr id="9" name="TextBox 8"/>
          <p:cNvSpPr txBox="1"/>
          <p:nvPr/>
        </p:nvSpPr>
        <p:spPr>
          <a:xfrm>
            <a:off x="0" y="6011971"/>
            <a:ext cx="8839200" cy="646331"/>
          </a:xfrm>
          <a:prstGeom prst="rect">
            <a:avLst/>
          </a:prstGeom>
          <a:noFill/>
        </p:spPr>
        <p:txBody>
          <a:bodyPr wrap="square" rtlCol="0">
            <a:spAutoFit/>
          </a:bodyPr>
          <a:lstStyle/>
          <a:p>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NOTE: </a:t>
            </a:r>
            <a:r>
              <a:rPr lang="en-US" sz="1200" dirty="0">
                <a:solidFill>
                  <a:prstClr val="black"/>
                </a:solidFill>
                <a:latin typeface="Tahoma" pitchFamily="34" charset="0"/>
                <a:ea typeface="Tahoma" pitchFamily="34" charset="0"/>
                <a:cs typeface="Tahoma" pitchFamily="34" charset="0"/>
              </a:rPr>
              <a:t>*Adults are </a:t>
            </a:r>
            <a:r>
              <a:rPr lang="en-US" sz="1200" dirty="0" smtClean="0">
                <a:solidFill>
                  <a:prstClr val="black"/>
                </a:solidFill>
                <a:latin typeface="Tahoma" pitchFamily="34" charset="0"/>
                <a:ea typeface="Tahoma" pitchFamily="34" charset="0"/>
                <a:cs typeface="Tahoma" pitchFamily="34" charset="0"/>
              </a:rPr>
              <a:t>parents, </a:t>
            </a:r>
            <a:r>
              <a:rPr lang="en-US" sz="1200" dirty="0">
                <a:solidFill>
                  <a:prstClr val="black"/>
                </a:solidFill>
                <a:latin typeface="Tahoma" pitchFamily="34" charset="0"/>
                <a:ea typeface="Tahoma" pitchFamily="34" charset="0"/>
                <a:cs typeface="Tahoma" pitchFamily="34" charset="0"/>
              </a:rPr>
              <a:t>guardians, or other adults. </a:t>
            </a: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Data </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on race and Hispanic origin are collected separately. The categories </a:t>
            </a:r>
            <a:r>
              <a:rPr lang="en-US" sz="1200" dirty="0" smtClean="0">
                <a:solidFill>
                  <a:prstClr val="black"/>
                </a:solidFill>
                <a:latin typeface="Tahoma" pitchFamily="34" charset="0"/>
                <a:ea typeface="Tahoma" pitchFamily="34" charset="0"/>
                <a:cs typeface="Tahoma" pitchFamily="34" charset="0"/>
              </a:rPr>
              <a:t>Black </a:t>
            </a:r>
            <a:r>
              <a:rPr lang="en-US" sz="1200" dirty="0">
                <a:solidFill>
                  <a:prstClr val="black"/>
                </a:solidFill>
                <a:latin typeface="Tahoma" pitchFamily="34" charset="0"/>
                <a:ea typeface="Tahoma" pitchFamily="34" charset="0"/>
                <a:cs typeface="Tahoma" pitchFamily="34" charset="0"/>
              </a:rPr>
              <a:t>and </a:t>
            </a:r>
            <a:r>
              <a:rPr lang="en-US" sz="1200" dirty="0" smtClean="0">
                <a:solidFill>
                  <a:prstClr val="black"/>
                </a:solidFill>
                <a:latin typeface="Tahoma" pitchFamily="34" charset="0"/>
                <a:ea typeface="Tahoma" pitchFamily="34" charset="0"/>
                <a:cs typeface="Tahoma" pitchFamily="34" charset="0"/>
              </a:rPr>
              <a:t>White </a:t>
            </a:r>
            <a:r>
              <a:rPr lang="en-US" sz="1200" dirty="0">
                <a:solidFill>
                  <a:prstClr val="black"/>
                </a:solidFill>
                <a:latin typeface="Tahoma" pitchFamily="34" charset="0"/>
                <a:ea typeface="Tahoma" pitchFamily="34" charset="0"/>
                <a:cs typeface="Tahoma" pitchFamily="34" charset="0"/>
              </a:rPr>
              <a:t>exclude persons of Hispanic origin.  Persons of Hispanic origin may be any </a:t>
            </a:r>
            <a:r>
              <a:rPr lang="en-US" sz="1200" dirty="0" smtClean="0">
                <a:solidFill>
                  <a:prstClr val="black"/>
                </a:solidFill>
                <a:latin typeface="Tahoma" pitchFamily="34" charset="0"/>
                <a:ea typeface="Tahoma" pitchFamily="34" charset="0"/>
                <a:cs typeface="Tahoma" pitchFamily="34" charset="0"/>
              </a:rPr>
              <a:t>race. American </a:t>
            </a:r>
            <a:r>
              <a:rPr lang="en-US" sz="1200" dirty="0">
                <a:solidFill>
                  <a:prstClr val="black"/>
                </a:solidFill>
                <a:latin typeface="Tahoma" pitchFamily="34" charset="0"/>
                <a:ea typeface="Tahoma" pitchFamily="34" charset="0"/>
                <a:cs typeface="Tahoma" pitchFamily="34" charset="0"/>
              </a:rPr>
              <a:t>Indian includes Alaska Native.  </a:t>
            </a:r>
          </a:p>
        </p:txBody>
      </p:sp>
      <p:sp>
        <p:nvSpPr>
          <p:cNvPr id="12" name="Rectangle 11"/>
          <p:cNvSpPr>
            <a:spLocks noChangeArrowheads="1"/>
          </p:cNvSpPr>
          <p:nvPr/>
        </p:nvSpPr>
        <p:spPr bwMode="auto">
          <a:xfrm>
            <a:off x="5104836" y="1447800"/>
            <a:ext cx="2515164" cy="338542"/>
          </a:xfrm>
          <a:prstGeom prst="rect">
            <a:avLst/>
          </a:prstGeom>
          <a:noFill/>
          <a:ln w="9525">
            <a:noFill/>
            <a:miter lim="800000"/>
            <a:headEnd/>
            <a:tailEnd/>
          </a:ln>
        </p:spPr>
        <p:txBody>
          <a:bodyPr wrap="square" lIns="91429" tIns="45714" rIns="91429" bIns="4571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ct val="50000"/>
              </a:spcAft>
            </a:pPr>
            <a:r>
              <a:rPr lang="en-US" altLang="ko-KR" sz="1600" b="1" dirty="0" smtClean="0">
                <a:solidFill>
                  <a:prstClr val="black"/>
                </a:solidFill>
                <a:ea typeface="Tahoma" pitchFamily="34" charset="0"/>
                <a:cs typeface="Tahoma" pitchFamily="34" charset="0"/>
              </a:rPr>
              <a:t>HP2020 Target: 83.2</a:t>
            </a:r>
            <a:endParaRPr lang="en-US" sz="1600" b="1" dirty="0">
              <a:solidFill>
                <a:prstClr val="black"/>
              </a:solidFill>
              <a:ea typeface="Tahoma" pitchFamily="34" charset="0"/>
              <a:cs typeface="Tahoma" pitchFamily="34" charset="0"/>
            </a:endParaRPr>
          </a:p>
        </p:txBody>
      </p:sp>
      <p:sp>
        <p:nvSpPr>
          <p:cNvPr id="13" name="TextBox 12"/>
          <p:cNvSpPr txBox="1"/>
          <p:nvPr/>
        </p:nvSpPr>
        <p:spPr>
          <a:xfrm>
            <a:off x="7391400" y="1447800"/>
            <a:ext cx="1905000" cy="307777"/>
          </a:xfrm>
          <a:prstGeom prst="rect">
            <a:avLst/>
          </a:prstGeom>
          <a:noFill/>
          <a:ln>
            <a:noFill/>
          </a:ln>
        </p:spPr>
        <p:txBody>
          <a:bodyPr wrap="square" rtlCol="0">
            <a:spAutoFit/>
          </a:bodyPr>
          <a:lstStyle/>
          <a:p>
            <a:pPr algn="ctr" fontAlgn="auto">
              <a:spcBef>
                <a:spcPts val="0"/>
              </a:spcBef>
              <a:spcAft>
                <a:spcPts val="0"/>
              </a:spcAft>
            </a:pPr>
            <a:r>
              <a:rPr lang="en-US" sz="1400" b="1" dirty="0" smtClean="0">
                <a:solidFill>
                  <a:srgbClr val="FF0000"/>
                </a:solidFill>
                <a:latin typeface="Tahoma" pitchFamily="34" charset="0"/>
                <a:ea typeface="Tahoma" pitchFamily="34" charset="0"/>
                <a:cs typeface="Tahoma" pitchFamily="34" charset="0"/>
              </a:rPr>
              <a:t>Increase desired</a:t>
            </a:r>
            <a:endParaRPr lang="en-US" sz="1400" b="1" dirty="0">
              <a:solidFill>
                <a:srgbClr val="FF0000"/>
              </a:solidFill>
              <a:latin typeface="Calibri"/>
            </a:endParaRPr>
          </a:p>
        </p:txBody>
      </p:sp>
      <p:cxnSp>
        <p:nvCxnSpPr>
          <p:cNvPr id="14" name="Straight Arrow Connector 13" descr="increase desired&#10;"/>
          <p:cNvCxnSpPr/>
          <p:nvPr/>
        </p:nvCxnSpPr>
        <p:spPr>
          <a:xfrm>
            <a:off x="7772400" y="1828800"/>
            <a:ext cx="55159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9635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alpha val="19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2"/>
                </a:solidFill>
              </a:rPr>
              <a:t>.</a:t>
            </a:r>
            <a:endParaRPr lang="en-US" dirty="0">
              <a:solidFill>
                <a:schemeClr val="accent2"/>
              </a:solidFill>
            </a:endParaRPr>
          </a:p>
        </p:txBody>
      </p:sp>
      <p:pic>
        <p:nvPicPr>
          <p:cNvPr id="2" name="Picture 1" descr="Education&#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05" y="0"/>
            <a:ext cx="8716989" cy="6858000"/>
          </a:xfrm>
          <a:prstGeom prst="rect">
            <a:avLst/>
          </a:prstGeom>
        </p:spPr>
      </p:pic>
    </p:spTree>
    <p:extLst>
      <p:ext uri="{BB962C8B-B14F-4D97-AF65-F5344CB8AC3E}">
        <p14:creationId xmlns:p14="http://schemas.microsoft.com/office/powerpoint/2010/main" val="7153394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rgbClr val="003F72"/>
                </a:solidFill>
              </a:rPr>
              <a:t>High School Completers Enrolled in 4-Year College the October Immediately Following High School</a:t>
            </a:r>
            <a:endParaRPr lang="en-US" sz="2800" dirty="0"/>
          </a:p>
        </p:txBody>
      </p:sp>
      <p:sp>
        <p:nvSpPr>
          <p:cNvPr id="15" name="Slide Number Placeholder 2"/>
          <p:cNvSpPr>
            <a:spLocks noGrp="1"/>
          </p:cNvSpPr>
          <p:nvPr>
            <p:ph type="sldNum" sz="quarter" idx="4294967295"/>
          </p:nvPr>
        </p:nvSpPr>
        <p:spPr>
          <a:xfrm>
            <a:off x="8686800" y="6461125"/>
            <a:ext cx="457200" cy="396875"/>
          </a:xfrm>
          <a:prstGeom prst="rect">
            <a:avLst/>
          </a:prstGeom>
        </p:spPr>
        <p:txBody>
          <a:bodyPr/>
          <a:lstStyle/>
          <a:p>
            <a:fld id="{C88FAF9D-AF5A-496A-B0B6-E10018E45057}" type="slidenum">
              <a:rPr lang="en-US" smtClean="0">
                <a:solidFill>
                  <a:prstClr val="black"/>
                </a:solidFill>
              </a:rPr>
              <a:pPr/>
              <a:t>35</a:t>
            </a:fld>
            <a:endParaRPr lang="en-US" dirty="0">
              <a:solidFill>
                <a:prstClr val="black"/>
              </a:solidFill>
            </a:endParaRPr>
          </a:p>
        </p:txBody>
      </p:sp>
      <p:graphicFrame>
        <p:nvGraphicFramePr>
          <p:cNvPr id="3" name="Chart 2" descr="This chart looks at the percent of high school completers enrolled in 4-year college the october immediately following high school."/>
          <p:cNvGraphicFramePr/>
          <p:nvPr>
            <p:extLst>
              <p:ext uri="{D42A27DB-BD31-4B8C-83A1-F6EECF244321}">
                <p14:modId xmlns:p14="http://schemas.microsoft.com/office/powerpoint/2010/main" val="354567477"/>
              </p:ext>
            </p:extLst>
          </p:nvPr>
        </p:nvGraphicFramePr>
        <p:xfrm>
          <a:off x="228600" y="1600199"/>
          <a:ext cx="8686800" cy="418181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09551" y="1430997"/>
            <a:ext cx="1261110" cy="323165"/>
          </a:xfrm>
          <a:prstGeom prst="rect">
            <a:avLst/>
          </a:prstGeom>
          <a:noFill/>
        </p:spPr>
        <p:txBody>
          <a:bodyPr wrap="square" rtlCol="0">
            <a:spAutoFit/>
          </a:bodyPr>
          <a:lstStyle/>
          <a:p>
            <a:r>
              <a:rPr lang="en-US" sz="1500" b="1" dirty="0" smtClean="0">
                <a:solidFill>
                  <a:prstClr val="black"/>
                </a:solidFill>
                <a:latin typeface="Tahoma"/>
              </a:rPr>
              <a:t>Percent</a:t>
            </a:r>
            <a:endParaRPr lang="en-US" sz="1500" b="1" dirty="0">
              <a:solidFill>
                <a:prstClr val="black"/>
              </a:solidFill>
              <a:latin typeface="Tahoma"/>
            </a:endParaRPr>
          </a:p>
        </p:txBody>
      </p:sp>
      <p:sp>
        <p:nvSpPr>
          <p:cNvPr id="5" name="TextBox 4"/>
          <p:cNvSpPr txBox="1"/>
          <p:nvPr/>
        </p:nvSpPr>
        <p:spPr>
          <a:xfrm>
            <a:off x="4301490" y="5620435"/>
            <a:ext cx="1261110" cy="323165"/>
          </a:xfrm>
          <a:prstGeom prst="rect">
            <a:avLst/>
          </a:prstGeom>
          <a:noFill/>
        </p:spPr>
        <p:txBody>
          <a:bodyPr wrap="square" rtlCol="0">
            <a:spAutoFit/>
          </a:bodyPr>
          <a:lstStyle/>
          <a:p>
            <a:r>
              <a:rPr lang="en-US" sz="1500" b="1" dirty="0" smtClean="0">
                <a:solidFill>
                  <a:prstClr val="black"/>
                </a:solidFill>
                <a:latin typeface="Tahoma"/>
              </a:rPr>
              <a:t>Year</a:t>
            </a:r>
            <a:endParaRPr lang="en-US" sz="1500" b="1" dirty="0">
              <a:solidFill>
                <a:prstClr val="black"/>
              </a:solidFill>
              <a:latin typeface="Tahoma"/>
            </a:endParaRPr>
          </a:p>
        </p:txBody>
      </p:sp>
      <p:sp>
        <p:nvSpPr>
          <p:cNvPr id="6" name="Text Placeholder 8"/>
          <p:cNvSpPr txBox="1">
            <a:spLocks/>
          </p:cNvSpPr>
          <p:nvPr/>
        </p:nvSpPr>
        <p:spPr>
          <a:xfrm>
            <a:off x="7297092" y="6400800"/>
            <a:ext cx="1465907" cy="304800"/>
          </a:xfrm>
          <a:prstGeom prst="rect">
            <a:avLst/>
          </a:prstGeom>
          <a:ln w="15875">
            <a:solidFill>
              <a:schemeClr val="accent2"/>
            </a:solidFill>
          </a:ln>
          <a:effectLst/>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Bef>
                <a:spcPts val="0"/>
              </a:spcBef>
              <a:spcAft>
                <a:spcPts val="0"/>
              </a:spcAft>
            </a:pPr>
            <a:r>
              <a:rPr lang="en-US" sz="1200" dirty="0" smtClean="0">
                <a:solidFill>
                  <a:prstClr val="black"/>
                </a:solidFill>
                <a:ea typeface="Tahoma" pitchFamily="34" charset="0"/>
                <a:cs typeface="Tahoma" pitchFamily="34" charset="0"/>
              </a:rPr>
              <a:t>Obj. SDOH-2</a:t>
            </a:r>
            <a:endParaRPr lang="en-US" sz="1400" dirty="0" smtClean="0">
              <a:solidFill>
                <a:prstClr val="black"/>
              </a:solidFill>
              <a:latin typeface="Arial" pitchFamily="34" charset="0"/>
              <a:cs typeface="Arial" pitchFamily="34" charset="0"/>
            </a:endParaRPr>
          </a:p>
        </p:txBody>
      </p:sp>
      <p:sp>
        <p:nvSpPr>
          <p:cNvPr id="7" name="Text Placeholder 2"/>
          <p:cNvSpPr txBox="1">
            <a:spLocks/>
          </p:cNvSpPr>
          <p:nvPr/>
        </p:nvSpPr>
        <p:spPr>
          <a:xfrm>
            <a:off x="0" y="6529811"/>
            <a:ext cx="7297093" cy="25198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sz="1100" dirty="0" smtClean="0">
                <a:solidFill>
                  <a:prstClr val="black"/>
                </a:solidFill>
                <a:ea typeface="Tahoma" panose="020B0604030504040204" pitchFamily="34" charset="0"/>
                <a:cs typeface="Tahoma" panose="020B0604030504040204" pitchFamily="34" charset="0"/>
              </a:rPr>
              <a:t>SOURCE: </a:t>
            </a:r>
            <a:r>
              <a:rPr lang="en-US" sz="1100" dirty="0">
                <a:solidFill>
                  <a:srgbClr val="000000"/>
                </a:solidFill>
                <a:ea typeface="Tahoma" panose="020B0604030504040204" pitchFamily="34" charset="0"/>
                <a:cs typeface="Tahoma" panose="020B0604030504040204" pitchFamily="34" charset="0"/>
              </a:rPr>
              <a:t>Current </a:t>
            </a:r>
            <a:r>
              <a:rPr lang="en-US" sz="1100" dirty="0" smtClean="0">
                <a:solidFill>
                  <a:srgbClr val="000000"/>
                </a:solidFill>
                <a:ea typeface="Tahoma" panose="020B0604030504040204" pitchFamily="34" charset="0"/>
                <a:cs typeface="Tahoma" panose="020B0604030504040204" pitchFamily="34" charset="0"/>
              </a:rPr>
              <a:t>Population </a:t>
            </a:r>
            <a:r>
              <a:rPr lang="en-US" sz="1100" dirty="0">
                <a:solidFill>
                  <a:srgbClr val="000000"/>
                </a:solidFill>
                <a:ea typeface="Tahoma" panose="020B0604030504040204" pitchFamily="34" charset="0"/>
                <a:cs typeface="Tahoma" panose="020B0604030504040204" pitchFamily="34" charset="0"/>
              </a:rPr>
              <a:t>Survey (CPS), </a:t>
            </a:r>
            <a:r>
              <a:rPr lang="en-US" sz="1100" dirty="0" smtClean="0">
                <a:solidFill>
                  <a:srgbClr val="000000"/>
                </a:solidFill>
                <a:ea typeface="Tahoma" panose="020B0604030504040204" pitchFamily="34" charset="0"/>
                <a:cs typeface="Tahoma" panose="020B0604030504040204" pitchFamily="34" charset="0"/>
              </a:rPr>
              <a:t>U.S. Census Bureau </a:t>
            </a:r>
            <a:r>
              <a:rPr lang="en-US" sz="1100" dirty="0">
                <a:solidFill>
                  <a:srgbClr val="000000"/>
                </a:solidFill>
                <a:ea typeface="Tahoma" panose="020B0604030504040204" pitchFamily="34" charset="0"/>
                <a:cs typeface="Tahoma" panose="020B0604030504040204" pitchFamily="34" charset="0"/>
              </a:rPr>
              <a:t>and </a:t>
            </a:r>
            <a:r>
              <a:rPr lang="en-US" sz="1100" dirty="0" err="1" smtClean="0">
                <a:solidFill>
                  <a:srgbClr val="000000"/>
                </a:solidFill>
                <a:ea typeface="Tahoma" panose="020B0604030504040204" pitchFamily="34" charset="0"/>
                <a:cs typeface="Tahoma" panose="020B0604030504040204" pitchFamily="34" charset="0"/>
              </a:rPr>
              <a:t>DOL</a:t>
            </a:r>
            <a:r>
              <a:rPr lang="en-US" sz="1100" dirty="0" smtClean="0">
                <a:solidFill>
                  <a:srgbClr val="000000"/>
                </a:solidFill>
                <a:ea typeface="Tahoma" panose="020B0604030504040204" pitchFamily="34" charset="0"/>
                <a:cs typeface="Tahoma" panose="020B0604030504040204" pitchFamily="34" charset="0"/>
              </a:rPr>
              <a:t>/BLS.</a:t>
            </a:r>
            <a:endParaRPr lang="en-US" sz="1100" dirty="0">
              <a:solidFill>
                <a:srgbClr val="000000"/>
              </a:solidFill>
              <a:ea typeface="Tahoma" panose="020B0604030504040204" pitchFamily="34" charset="0"/>
              <a:cs typeface="Tahoma" panose="020B0604030504040204" pitchFamily="34" charset="0"/>
            </a:endParaRPr>
          </a:p>
        </p:txBody>
      </p:sp>
      <p:sp>
        <p:nvSpPr>
          <p:cNvPr id="8" name="TextBox 7"/>
          <p:cNvSpPr txBox="1"/>
          <p:nvPr/>
        </p:nvSpPr>
        <p:spPr>
          <a:xfrm>
            <a:off x="0" y="5867400"/>
            <a:ext cx="8915400" cy="707886"/>
          </a:xfrm>
          <a:prstGeom prst="rect">
            <a:avLst/>
          </a:prstGeom>
          <a:noFill/>
        </p:spPr>
        <p:txBody>
          <a:bodyPr wrap="square" rtlCol="0">
            <a:spAutoFit/>
          </a:bodyPr>
          <a:lstStyle/>
          <a:p>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NOTE: Objective SDOH-2 is being tracked for informational purposes and does not have a target. </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Data on race and Hispanic origin are collected separately. Black and White exclude persons of Hispanic origin. Persons of Hispanic origin may be any race. Enrollment in college, as of October of each year, is for individuals ages 16–24 who completed high school during the preceding 12 months. High school completion includes General Educational Development (GED) certificate recipients</a:t>
            </a:r>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1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7162800" y="3352800"/>
            <a:ext cx="914400" cy="338554"/>
          </a:xfrm>
          <a:prstGeom prst="rect">
            <a:avLst/>
          </a:prstGeom>
          <a:noFill/>
        </p:spPr>
        <p:txBody>
          <a:bodyPr wrap="square" rtlCol="0">
            <a:spAutoFit/>
          </a:bodyPr>
          <a:lstStyle/>
          <a:p>
            <a:r>
              <a:rPr lang="en-US" sz="1600" b="1" dirty="0" smtClean="0">
                <a:solidFill>
                  <a:srgbClr val="C0504D"/>
                </a:solidFill>
                <a:latin typeface="Tahoma"/>
              </a:rPr>
              <a:t>Black</a:t>
            </a:r>
            <a:endParaRPr lang="en-US" sz="1600" b="1" dirty="0">
              <a:solidFill>
                <a:srgbClr val="C0504D"/>
              </a:solidFill>
              <a:latin typeface="Tahoma"/>
            </a:endParaRPr>
          </a:p>
        </p:txBody>
      </p:sp>
      <p:sp>
        <p:nvSpPr>
          <p:cNvPr id="17" name="TextBox 16"/>
          <p:cNvSpPr txBox="1"/>
          <p:nvPr/>
        </p:nvSpPr>
        <p:spPr>
          <a:xfrm>
            <a:off x="8077200" y="2819400"/>
            <a:ext cx="914400" cy="338554"/>
          </a:xfrm>
          <a:prstGeom prst="rect">
            <a:avLst/>
          </a:prstGeom>
          <a:noFill/>
        </p:spPr>
        <p:txBody>
          <a:bodyPr wrap="square" rtlCol="0">
            <a:spAutoFit/>
          </a:bodyPr>
          <a:lstStyle/>
          <a:p>
            <a:r>
              <a:rPr lang="en-US" sz="1600" b="1" dirty="0" smtClean="0">
                <a:solidFill>
                  <a:srgbClr val="FB5192"/>
                </a:solidFill>
                <a:latin typeface="Tahoma"/>
              </a:rPr>
              <a:t>Total</a:t>
            </a:r>
            <a:endParaRPr lang="en-US" sz="1600" b="1" dirty="0">
              <a:solidFill>
                <a:srgbClr val="FB5192"/>
              </a:solidFill>
              <a:latin typeface="Tahoma"/>
            </a:endParaRPr>
          </a:p>
        </p:txBody>
      </p:sp>
      <p:sp>
        <p:nvSpPr>
          <p:cNvPr id="18" name="TextBox 17"/>
          <p:cNvSpPr txBox="1"/>
          <p:nvPr/>
        </p:nvSpPr>
        <p:spPr>
          <a:xfrm>
            <a:off x="7848600" y="2438400"/>
            <a:ext cx="914400" cy="338554"/>
          </a:xfrm>
          <a:prstGeom prst="rect">
            <a:avLst/>
          </a:prstGeom>
          <a:noFill/>
        </p:spPr>
        <p:txBody>
          <a:bodyPr wrap="square" rtlCol="0">
            <a:spAutoFit/>
          </a:bodyPr>
          <a:lstStyle/>
          <a:p>
            <a:r>
              <a:rPr lang="en-US" sz="1600" b="1" dirty="0" smtClean="0">
                <a:solidFill>
                  <a:srgbClr val="9BBB59">
                    <a:lumMod val="75000"/>
                  </a:srgbClr>
                </a:solidFill>
                <a:latin typeface="Tahoma"/>
              </a:rPr>
              <a:t>White</a:t>
            </a:r>
            <a:endParaRPr lang="en-US" sz="1600" b="1" dirty="0">
              <a:solidFill>
                <a:srgbClr val="9BBB59">
                  <a:lumMod val="75000"/>
                </a:srgbClr>
              </a:solidFill>
              <a:latin typeface="Tahoma"/>
            </a:endParaRPr>
          </a:p>
        </p:txBody>
      </p:sp>
      <p:sp>
        <p:nvSpPr>
          <p:cNvPr id="19" name="TextBox 18"/>
          <p:cNvSpPr txBox="1"/>
          <p:nvPr/>
        </p:nvSpPr>
        <p:spPr>
          <a:xfrm>
            <a:off x="8077200" y="3090446"/>
            <a:ext cx="1066800" cy="338554"/>
          </a:xfrm>
          <a:prstGeom prst="rect">
            <a:avLst/>
          </a:prstGeom>
          <a:noFill/>
        </p:spPr>
        <p:txBody>
          <a:bodyPr wrap="square" rtlCol="0">
            <a:spAutoFit/>
          </a:bodyPr>
          <a:lstStyle/>
          <a:p>
            <a:r>
              <a:rPr lang="en-US" sz="1600" b="1" dirty="0" smtClean="0">
                <a:solidFill>
                  <a:srgbClr val="8064A2"/>
                </a:solidFill>
                <a:latin typeface="Tahoma"/>
              </a:rPr>
              <a:t>Hispanic</a:t>
            </a:r>
            <a:endParaRPr lang="en-US" sz="1600" b="1" dirty="0">
              <a:solidFill>
                <a:srgbClr val="8064A2"/>
              </a:solidFill>
              <a:latin typeface="Tahoma"/>
            </a:endParaRPr>
          </a:p>
        </p:txBody>
      </p:sp>
    </p:spTree>
    <p:extLst>
      <p:ext uri="{BB962C8B-B14F-4D97-AF65-F5344CB8AC3E}">
        <p14:creationId xmlns:p14="http://schemas.microsoft.com/office/powerpoint/2010/main" val="3268280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descr="This chart looks at educational attainment for same-sex couples."/>
          <p:cNvGraphicFramePr/>
          <p:nvPr>
            <p:extLst>
              <p:ext uri="{D42A27DB-BD31-4B8C-83A1-F6EECF244321}">
                <p14:modId xmlns:p14="http://schemas.microsoft.com/office/powerpoint/2010/main" val="122451642"/>
              </p:ext>
            </p:extLst>
          </p:nvPr>
        </p:nvGraphicFramePr>
        <p:xfrm>
          <a:off x="228600" y="1600199"/>
          <a:ext cx="8686800" cy="418181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152400"/>
            <a:ext cx="9067800" cy="1143000"/>
          </a:xfrm>
        </p:spPr>
        <p:txBody>
          <a:bodyPr/>
          <a:lstStyle/>
          <a:p>
            <a:r>
              <a:rPr lang="en-US" sz="3000" b="1" dirty="0">
                <a:solidFill>
                  <a:srgbClr val="003F72"/>
                </a:solidFill>
              </a:rPr>
              <a:t>Educational Attainment for Same-Sex </a:t>
            </a:r>
            <a:r>
              <a:rPr lang="en-US" sz="3000" b="1" dirty="0" smtClean="0">
                <a:solidFill>
                  <a:srgbClr val="003F72"/>
                </a:solidFill>
              </a:rPr>
              <a:t>Couples</a:t>
            </a:r>
            <a:endParaRPr lang="en-US" sz="3000" b="1" dirty="0">
              <a:solidFill>
                <a:srgbClr val="003F72"/>
              </a:solidFill>
            </a:endParaRPr>
          </a:p>
        </p:txBody>
      </p:sp>
      <p:sp>
        <p:nvSpPr>
          <p:cNvPr id="4" name="TextBox 3"/>
          <p:cNvSpPr txBox="1"/>
          <p:nvPr/>
        </p:nvSpPr>
        <p:spPr>
          <a:xfrm>
            <a:off x="0" y="6581001"/>
            <a:ext cx="8229600" cy="276999"/>
          </a:xfrm>
          <a:prstGeom prst="rect">
            <a:avLst/>
          </a:prstGeom>
          <a:noFill/>
        </p:spPr>
        <p:txBody>
          <a:bodyPr wrap="square" rtlCol="0">
            <a:spAutoFit/>
          </a:bodyPr>
          <a:lstStyle/>
          <a:p>
            <a:r>
              <a:rPr lang="en-US" alt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American Community Survey (ACS), </a:t>
            </a:r>
            <a:r>
              <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rPr>
              <a:t>U.S. Census </a:t>
            </a:r>
            <a:r>
              <a:rPr lang="en-US"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Bureau.</a:t>
            </a:r>
            <a:endPar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2" name="Slide Number Placeholder 2"/>
          <p:cNvSpPr>
            <a:spLocks noGrp="1"/>
          </p:cNvSpPr>
          <p:nvPr>
            <p:ph type="sldNum" sz="quarter" idx="4294967295"/>
          </p:nvPr>
        </p:nvSpPr>
        <p:spPr>
          <a:xfrm>
            <a:off x="8534400" y="6492503"/>
            <a:ext cx="609600" cy="365125"/>
          </a:xfrm>
          <a:prstGeom prst="rect">
            <a:avLst/>
          </a:prstGeom>
        </p:spPr>
        <p:txBody>
          <a:bodyPr/>
          <a:lstStyle/>
          <a:p>
            <a:fld id="{F8ECAD15-DF40-4D57-8D99-2197AD37FB1A}" type="slidenum">
              <a:rPr lang="en-US" smtClean="0">
                <a:solidFill>
                  <a:prstClr val="black"/>
                </a:solidFill>
              </a:rPr>
              <a:pPr/>
              <a:t>36</a:t>
            </a:fld>
            <a:endParaRPr lang="en-US" dirty="0">
              <a:solidFill>
                <a:prstClr val="black"/>
              </a:solidFill>
            </a:endParaRPr>
          </a:p>
        </p:txBody>
      </p:sp>
      <p:sp>
        <p:nvSpPr>
          <p:cNvPr id="24" name="TextBox 23"/>
          <p:cNvSpPr txBox="1"/>
          <p:nvPr/>
        </p:nvSpPr>
        <p:spPr>
          <a:xfrm>
            <a:off x="0" y="6352401"/>
            <a:ext cx="8915400" cy="276999"/>
          </a:xfrm>
          <a:prstGeom prst="rect">
            <a:avLst/>
          </a:prstGeom>
          <a:noFill/>
        </p:spPr>
        <p:txBody>
          <a:bodyPr wrap="square" rtlCol="0">
            <a:spAutoFit/>
          </a:bodyPr>
          <a:lstStyle/>
          <a:p>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NOTE: I = 95% confidence interval. Educational attainment is collected for those age 25 and over.</a:t>
            </a:r>
            <a:endParaRPr lang="en-US"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314164" y="1429435"/>
            <a:ext cx="926857" cy="323165"/>
          </a:xfrm>
          <a:prstGeom prst="rect">
            <a:avLst/>
          </a:prstGeom>
          <a:noFill/>
        </p:spPr>
        <p:txBody>
          <a:bodyPr wrap="none" rtlCol="0">
            <a:spAutoFit/>
          </a:bodyPr>
          <a:lstStyle/>
          <a:p>
            <a:r>
              <a:rPr lang="en-US" sz="15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Percent</a:t>
            </a:r>
            <a:endParaRPr lang="en-US" sz="1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Box 24"/>
          <p:cNvSpPr txBox="1"/>
          <p:nvPr/>
        </p:nvSpPr>
        <p:spPr>
          <a:xfrm>
            <a:off x="6096000" y="2626288"/>
            <a:ext cx="2133600" cy="523220"/>
          </a:xfrm>
          <a:prstGeom prst="rect">
            <a:avLst/>
          </a:prstGeom>
          <a:noFill/>
        </p:spPr>
        <p:txBody>
          <a:bodyPr wrap="square" rtlCol="0">
            <a:spAutoFit/>
          </a:bodyPr>
          <a:lstStyle/>
          <a:p>
            <a:pPr algn="ctr"/>
            <a:r>
              <a:rPr lang="en-US" sz="1400" b="1" dirty="0" smtClean="0">
                <a:solidFill>
                  <a:srgbClr val="4BACC6">
                    <a:lumMod val="75000"/>
                  </a:srgbClr>
                </a:solidFill>
                <a:latin typeface="Tahoma"/>
              </a:rPr>
              <a:t>Householder has Bachelor’s Degree</a:t>
            </a:r>
            <a:endParaRPr lang="en-US" sz="1400" b="1" dirty="0">
              <a:solidFill>
                <a:srgbClr val="4BACC6">
                  <a:lumMod val="75000"/>
                </a:srgbClr>
              </a:solidFill>
              <a:latin typeface="Tahoma"/>
            </a:endParaRPr>
          </a:p>
        </p:txBody>
      </p:sp>
      <p:sp>
        <p:nvSpPr>
          <p:cNvPr id="13" name="TextBox 12"/>
          <p:cNvSpPr txBox="1"/>
          <p:nvPr/>
        </p:nvSpPr>
        <p:spPr>
          <a:xfrm>
            <a:off x="6172200" y="3896380"/>
            <a:ext cx="2133600" cy="523220"/>
          </a:xfrm>
          <a:prstGeom prst="rect">
            <a:avLst/>
          </a:prstGeom>
          <a:noFill/>
        </p:spPr>
        <p:txBody>
          <a:bodyPr wrap="square" rtlCol="0">
            <a:spAutoFit/>
          </a:bodyPr>
          <a:lstStyle/>
          <a:p>
            <a:pPr algn="ctr"/>
            <a:r>
              <a:rPr lang="en-US" sz="1400" b="1" dirty="0" smtClean="0">
                <a:solidFill>
                  <a:srgbClr val="8064A2"/>
                </a:solidFill>
                <a:latin typeface="Tahoma"/>
              </a:rPr>
              <a:t>Both Partners have Bachelor’s Degree</a:t>
            </a:r>
            <a:endParaRPr lang="en-US" sz="1400" b="1" dirty="0">
              <a:solidFill>
                <a:srgbClr val="8064A2"/>
              </a:solidFill>
              <a:latin typeface="Tahoma"/>
            </a:endParaRPr>
          </a:p>
        </p:txBody>
      </p:sp>
      <p:sp>
        <p:nvSpPr>
          <p:cNvPr id="11" name="TextBox 10"/>
          <p:cNvSpPr txBox="1"/>
          <p:nvPr/>
        </p:nvSpPr>
        <p:spPr>
          <a:xfrm>
            <a:off x="4301490" y="5620435"/>
            <a:ext cx="1261110" cy="323165"/>
          </a:xfrm>
          <a:prstGeom prst="rect">
            <a:avLst/>
          </a:prstGeom>
          <a:noFill/>
        </p:spPr>
        <p:txBody>
          <a:bodyPr wrap="square" rtlCol="0">
            <a:spAutoFit/>
          </a:bodyPr>
          <a:lstStyle/>
          <a:p>
            <a:r>
              <a:rPr lang="en-US" sz="1500" b="1" dirty="0" smtClean="0">
                <a:solidFill>
                  <a:prstClr val="black"/>
                </a:solidFill>
                <a:latin typeface="Tahoma"/>
              </a:rPr>
              <a:t>Year</a:t>
            </a:r>
            <a:endParaRPr lang="en-US" sz="1500" b="1" dirty="0">
              <a:solidFill>
                <a:prstClr val="black"/>
              </a:solidFill>
              <a:latin typeface="Tahoma"/>
            </a:endParaRPr>
          </a:p>
        </p:txBody>
      </p:sp>
    </p:spTree>
    <p:extLst>
      <p:ext uri="{BB962C8B-B14F-4D97-AF65-F5344CB8AC3E}">
        <p14:creationId xmlns:p14="http://schemas.microsoft.com/office/powerpoint/2010/main" val="377698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alpha val="1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a:t>
            </a:r>
            <a:endParaRPr lang="en-US" dirty="0">
              <a:solidFill>
                <a:srgbClr val="C00000"/>
              </a:solidFill>
            </a:endParaRPr>
          </a:p>
        </p:txBody>
      </p:sp>
      <p:pic>
        <p:nvPicPr>
          <p:cNvPr id="3" name="Picture 2" descr="Economic Stabil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90" y="0"/>
            <a:ext cx="8902620" cy="6858000"/>
          </a:xfrm>
          <a:prstGeom prst="rect">
            <a:avLst/>
          </a:prstGeom>
        </p:spPr>
      </p:pic>
    </p:spTree>
    <p:extLst>
      <p:ext uri="{BB962C8B-B14F-4D97-AF65-F5344CB8AC3E}">
        <p14:creationId xmlns:p14="http://schemas.microsoft.com/office/powerpoint/2010/main" val="7593266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5" y="76200"/>
            <a:ext cx="9141725" cy="936718"/>
          </a:xfrm>
        </p:spPr>
        <p:txBody>
          <a:bodyPr>
            <a:noAutofit/>
          </a:bodyPr>
          <a:lstStyle/>
          <a:p>
            <a:r>
              <a:rPr lang="en-US" sz="3000" b="1" dirty="0" smtClean="0">
                <a:solidFill>
                  <a:srgbClr val="003F72"/>
                </a:solidFill>
              </a:rPr>
              <a:t>Proportion of People Living in Poverty, 2013</a:t>
            </a:r>
            <a:endParaRPr lang="en-US" sz="3000" b="1" dirty="0">
              <a:solidFill>
                <a:srgbClr val="003F72"/>
              </a:solidFill>
            </a:endParaRPr>
          </a:p>
        </p:txBody>
      </p:sp>
      <p:sp>
        <p:nvSpPr>
          <p:cNvPr id="3" name="Slide Number Placeholder 2"/>
          <p:cNvSpPr>
            <a:spLocks noGrp="1"/>
          </p:cNvSpPr>
          <p:nvPr>
            <p:ph type="sldNum" sz="quarter" idx="12"/>
          </p:nvPr>
        </p:nvSpPr>
        <p:spPr/>
        <p:txBody>
          <a:bodyPr/>
          <a:lstStyle/>
          <a:p>
            <a:fld id="{C88FAF9D-AF5A-496A-B0B6-E10018E45057}" type="slidenum">
              <a:rPr lang="en-US" smtClean="0">
                <a:solidFill>
                  <a:prstClr val="black"/>
                </a:solidFill>
              </a:rPr>
              <a:pPr/>
              <a:t>38</a:t>
            </a:fld>
            <a:endParaRPr lang="en-US" dirty="0">
              <a:solidFill>
                <a:prstClr val="black"/>
              </a:solidFill>
            </a:endParaRPr>
          </a:p>
        </p:txBody>
      </p:sp>
      <p:graphicFrame>
        <p:nvGraphicFramePr>
          <p:cNvPr id="5" name="Chart 4" descr="This chart show the total, female, and male proportion of the population living in poverty for 2013."/>
          <p:cNvGraphicFramePr/>
          <p:nvPr>
            <p:extLst>
              <p:ext uri="{D42A27DB-BD31-4B8C-83A1-F6EECF244321}">
                <p14:modId xmlns:p14="http://schemas.microsoft.com/office/powerpoint/2010/main" val="1458227270"/>
              </p:ext>
            </p:extLst>
          </p:nvPr>
        </p:nvGraphicFramePr>
        <p:xfrm>
          <a:off x="609600" y="851336"/>
          <a:ext cx="8534400" cy="518682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4800600" y="5715000"/>
            <a:ext cx="926857" cy="323165"/>
          </a:xfrm>
          <a:prstGeom prst="rect">
            <a:avLst/>
          </a:prstGeom>
          <a:noFill/>
        </p:spPr>
        <p:txBody>
          <a:bodyPr wrap="none" rtlCol="0">
            <a:spAutoFit/>
          </a:bodyPr>
          <a:lstStyle/>
          <a:p>
            <a:r>
              <a:rPr lang="en-US" sz="15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Percent</a:t>
            </a:r>
            <a:endParaRPr lang="en-US" sz="1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2275" y="6596418"/>
            <a:ext cx="8229600" cy="276999"/>
          </a:xfrm>
          <a:prstGeom prst="rect">
            <a:avLst/>
          </a:prstGeom>
          <a:noFill/>
        </p:spPr>
        <p:txBody>
          <a:bodyPr wrap="square" rtlCol="0">
            <a:spAutoFit/>
          </a:bodyPr>
          <a:lstStyle/>
          <a:p>
            <a:r>
              <a:rPr lang="en-US" alt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Current Population Survey (CPS), </a:t>
            </a:r>
            <a:r>
              <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rPr>
              <a:t>U.S. Census </a:t>
            </a:r>
            <a:r>
              <a:rPr lang="en-US"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Bureau and </a:t>
            </a:r>
            <a:r>
              <a:rPr lang="en-US" sz="12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DOL</a:t>
            </a:r>
            <a:r>
              <a:rPr lang="en-US"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/BLS.</a:t>
            </a:r>
            <a:endPar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 Placeholder 8"/>
          <p:cNvSpPr txBox="1">
            <a:spLocks/>
          </p:cNvSpPr>
          <p:nvPr/>
        </p:nvSpPr>
        <p:spPr>
          <a:xfrm>
            <a:off x="7373293" y="6400800"/>
            <a:ext cx="1465907" cy="304800"/>
          </a:xfrm>
          <a:prstGeom prst="rect">
            <a:avLst/>
          </a:prstGeom>
          <a:ln w="15875">
            <a:solidFill>
              <a:schemeClr val="accent2"/>
            </a:solidFill>
          </a:ln>
          <a:effectLst/>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Bef>
                <a:spcPts val="0"/>
              </a:spcBef>
              <a:spcAft>
                <a:spcPts val="0"/>
              </a:spcAft>
            </a:pPr>
            <a:r>
              <a:rPr lang="en-US" sz="1200" dirty="0" smtClean="0">
                <a:solidFill>
                  <a:prstClr val="black"/>
                </a:solidFill>
                <a:ea typeface="Tahoma" pitchFamily="34" charset="0"/>
                <a:cs typeface="Tahoma" pitchFamily="34" charset="0"/>
              </a:rPr>
              <a:t>Obj. SDOH-3.1</a:t>
            </a:r>
            <a:endParaRPr lang="en-US" sz="1400" dirty="0" smtClean="0">
              <a:solidFill>
                <a:prstClr val="black"/>
              </a:solidFill>
              <a:latin typeface="Arial" pitchFamily="34" charset="0"/>
              <a:cs typeface="Arial" pitchFamily="34" charset="0"/>
            </a:endParaRPr>
          </a:p>
        </p:txBody>
      </p:sp>
      <p:sp>
        <p:nvSpPr>
          <p:cNvPr id="14" name="TextBox 13"/>
          <p:cNvSpPr txBox="1"/>
          <p:nvPr/>
        </p:nvSpPr>
        <p:spPr>
          <a:xfrm>
            <a:off x="0" y="6185336"/>
            <a:ext cx="7239000" cy="461665"/>
          </a:xfrm>
          <a:prstGeom prst="rect">
            <a:avLst/>
          </a:prstGeom>
          <a:noFill/>
        </p:spPr>
        <p:txBody>
          <a:bodyPr wrap="square" rtlCol="0">
            <a:spAutoFit/>
          </a:bodyPr>
          <a:lstStyle/>
          <a:p>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NOTE: </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I = 95% </a:t>
            </a: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confidence interval. </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The denominator for these estimates includes all households This </a:t>
            </a: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objective is being tracked for informational  purposes and does not have a target.  </a:t>
            </a:r>
            <a:endParaRPr lang="en-US"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descr="Marital status connector&#10;"/>
          <p:cNvGrpSpPr/>
          <p:nvPr/>
        </p:nvGrpSpPr>
        <p:grpSpPr>
          <a:xfrm>
            <a:off x="-110090" y="3429000"/>
            <a:ext cx="841609" cy="1905000"/>
            <a:chOff x="-110090" y="3429000"/>
            <a:chExt cx="841609" cy="1905000"/>
          </a:xfrm>
        </p:grpSpPr>
        <p:sp>
          <p:nvSpPr>
            <p:cNvPr id="10" name="Text Box 10"/>
            <p:cNvSpPr txBox="1">
              <a:spLocks noChangeArrowheads="1"/>
            </p:cNvSpPr>
            <p:nvPr/>
          </p:nvSpPr>
          <p:spPr bwMode="auto">
            <a:xfrm>
              <a:off x="-110090" y="3962400"/>
              <a:ext cx="795890" cy="523220"/>
            </a:xfrm>
            <a:prstGeom prst="rect">
              <a:avLst/>
            </a:prstGeom>
            <a:noFill/>
            <a:ln w="9525">
              <a:noFill/>
              <a:miter lim="800000"/>
              <a:headEnd/>
              <a:tailEnd/>
            </a:ln>
          </p:spPr>
          <p:txBody>
            <a:bodyPr wrap="square">
              <a:spAutoFit/>
            </a:bodyPr>
            <a:lstStyle/>
            <a:p>
              <a:pPr algn="r" eaLnBrk="0" fontAlgn="auto" hangingPunct="0">
                <a:spcBef>
                  <a:spcPts val="0"/>
                </a:spcBef>
                <a:spcAft>
                  <a:spcPts val="0"/>
                </a:spcAft>
              </a:pPr>
              <a:r>
                <a:rPr lang="en-US" sz="1400" dirty="0" smtClean="0">
                  <a:solidFill>
                    <a:srgbClr val="000000"/>
                  </a:solidFill>
                  <a:latin typeface="Tahoma" pitchFamily="34" charset="0"/>
                  <a:ea typeface="Tahoma" pitchFamily="34" charset="0"/>
                  <a:cs typeface="Tahoma" pitchFamily="34" charset="0"/>
                </a:rPr>
                <a:t>Marital Status</a:t>
              </a:r>
              <a:endParaRPr lang="en-US" sz="1400" dirty="0">
                <a:solidFill>
                  <a:srgbClr val="000000"/>
                </a:solidFill>
                <a:latin typeface="Tahoma" pitchFamily="34" charset="0"/>
                <a:ea typeface="Tahoma" pitchFamily="34" charset="0"/>
                <a:cs typeface="Tahoma" pitchFamily="34" charset="0"/>
              </a:endParaRPr>
            </a:p>
          </p:txBody>
        </p:sp>
        <p:sp>
          <p:nvSpPr>
            <p:cNvPr id="11" name="Left Bracket 10"/>
            <p:cNvSpPr/>
            <p:nvPr/>
          </p:nvSpPr>
          <p:spPr>
            <a:xfrm>
              <a:off x="685800" y="3429000"/>
              <a:ext cx="45719" cy="1905000"/>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dirty="0">
                <a:solidFill>
                  <a:prstClr val="black"/>
                </a:solidFill>
              </a:endParaRPr>
            </a:p>
          </p:txBody>
        </p:sp>
      </p:grpSp>
    </p:spTree>
    <p:extLst>
      <p:ext uri="{BB962C8B-B14F-4D97-AF65-F5344CB8AC3E}">
        <p14:creationId xmlns:p14="http://schemas.microsoft.com/office/powerpoint/2010/main" val="11864291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200" b="1" dirty="0" smtClean="0">
                <a:solidFill>
                  <a:srgbClr val="003F72"/>
                </a:solidFill>
              </a:rPr>
              <a:t>Both Partners Currently Employed Persons 15 Years and Over, </a:t>
            </a:r>
            <a:r>
              <a:rPr lang="en-US" sz="3200" b="1" dirty="0">
                <a:solidFill>
                  <a:srgbClr val="003F72"/>
                </a:solidFill>
              </a:rPr>
              <a:t>2013</a:t>
            </a:r>
          </a:p>
        </p:txBody>
      </p:sp>
      <p:sp>
        <p:nvSpPr>
          <p:cNvPr id="3" name="Slide Number Placeholder 2"/>
          <p:cNvSpPr>
            <a:spLocks noGrp="1"/>
          </p:cNvSpPr>
          <p:nvPr>
            <p:ph type="sldNum" sz="quarter" idx="12"/>
          </p:nvPr>
        </p:nvSpPr>
        <p:spPr/>
        <p:txBody>
          <a:bodyPr/>
          <a:lstStyle/>
          <a:p>
            <a:fld id="{C88FAF9D-AF5A-496A-B0B6-E10018E45057}" type="slidenum">
              <a:rPr lang="en-US" smtClean="0">
                <a:solidFill>
                  <a:prstClr val="black"/>
                </a:solidFill>
              </a:rPr>
              <a:pPr/>
              <a:t>39</a:t>
            </a:fld>
            <a:endParaRPr lang="en-US" dirty="0">
              <a:solidFill>
                <a:prstClr val="black"/>
              </a:solidFill>
            </a:endParaRPr>
          </a:p>
        </p:txBody>
      </p:sp>
      <p:graphicFrame>
        <p:nvGraphicFramePr>
          <p:cNvPr id="4" name="Chart 3" descr="Percent of couples where both partners are employed, adults 15 Years and over, 2013."/>
          <p:cNvGraphicFramePr/>
          <p:nvPr>
            <p:extLst>
              <p:ext uri="{D42A27DB-BD31-4B8C-83A1-F6EECF244321}">
                <p14:modId xmlns:p14="http://schemas.microsoft.com/office/powerpoint/2010/main" val="2097772942"/>
              </p:ext>
            </p:extLst>
          </p:nvPr>
        </p:nvGraphicFramePr>
        <p:xfrm>
          <a:off x="152400" y="1257300"/>
          <a:ext cx="8763000" cy="41529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51695" y="1064528"/>
            <a:ext cx="926857" cy="323165"/>
          </a:xfrm>
          <a:prstGeom prst="rect">
            <a:avLst/>
          </a:prstGeom>
          <a:noFill/>
        </p:spPr>
        <p:txBody>
          <a:bodyPr wrap="none" rtlCol="0">
            <a:spAutoFit/>
          </a:bodyPr>
          <a:lstStyle/>
          <a:p>
            <a:r>
              <a:rPr lang="en-US" sz="15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Percent</a:t>
            </a:r>
            <a:endParaRPr lang="en-US" sz="1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4"/>
          <p:cNvSpPr>
            <a:spLocks noChangeArrowheads="1"/>
          </p:cNvSpPr>
          <p:nvPr/>
        </p:nvSpPr>
        <p:spPr bwMode="auto">
          <a:xfrm>
            <a:off x="0" y="6553200"/>
            <a:ext cx="8763000" cy="304800"/>
          </a:xfrm>
          <a:prstGeom prst="rect">
            <a:avLst/>
          </a:prstGeom>
          <a:noFill/>
          <a:ln w="9525">
            <a:noFill/>
            <a:miter lim="800000"/>
            <a:headEnd/>
            <a:tailEnd/>
          </a:ln>
          <a:effectLst/>
        </p:spPr>
        <p:txBody>
          <a:bodyPr wrap="none" anchor="ctr"/>
          <a:lstStyle/>
          <a:p>
            <a:pPr fontAlgn="auto">
              <a:spcBef>
                <a:spcPts val="0"/>
              </a:spcBef>
              <a:spcAft>
                <a:spcPts val="0"/>
              </a:spcAft>
            </a:pPr>
            <a:r>
              <a:rPr lang="en-US" alt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American Community Survey (ACS), U.S. Census Bureau.</a:t>
            </a:r>
            <a:endPar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0" y="5798403"/>
            <a:ext cx="8991600" cy="830997"/>
          </a:xfrm>
          <a:prstGeom prst="rect">
            <a:avLst/>
          </a:prstGeom>
          <a:noFill/>
        </p:spPr>
        <p:txBody>
          <a:bodyPr wrap="square" rtlCol="0">
            <a:spAutoFit/>
          </a:bodyPr>
          <a:lstStyle/>
          <a:p>
            <a:pPr fontAlgn="auto">
              <a:spcBef>
                <a:spcPts val="0"/>
              </a:spcBef>
              <a:spcAft>
                <a:spcPts val="0"/>
              </a:spcAft>
            </a:pPr>
            <a:r>
              <a:rPr lang="en-US" altLang="en-US" sz="1200" dirty="0">
                <a:solidFill>
                  <a:prstClr val="black"/>
                </a:solidFill>
                <a:latin typeface="Tahoma"/>
                <a:ea typeface="Tahoma" panose="020B0604030504040204" pitchFamily="34" charset="0"/>
                <a:cs typeface="Tahoma" panose="020B0604030504040204" pitchFamily="34" charset="0"/>
              </a:rPr>
              <a:t>NOTES:  I = 95% confidence interval. D</a:t>
            </a:r>
            <a:r>
              <a:rPr lang="en-US" sz="1200" dirty="0">
                <a:solidFill>
                  <a:srgbClr val="000000"/>
                </a:solidFill>
                <a:latin typeface="Tahoma"/>
                <a:ea typeface="Tahoma" panose="020B0604030504040204" pitchFamily="34" charset="0"/>
                <a:cs typeface="Tahoma" panose="020B0604030504040204" pitchFamily="34" charset="0"/>
              </a:rPr>
              <a:t>ata are for </a:t>
            </a:r>
            <a:r>
              <a:rPr lang="en-US" sz="1200" dirty="0" smtClean="0">
                <a:solidFill>
                  <a:srgbClr val="000000"/>
                </a:solidFill>
                <a:latin typeface="Tahoma"/>
                <a:ea typeface="Tahoma" panose="020B0604030504040204" pitchFamily="34" charset="0"/>
                <a:cs typeface="Tahoma" panose="020B0604030504040204" pitchFamily="34" charset="0"/>
              </a:rPr>
              <a:t>persons 15 </a:t>
            </a:r>
            <a:r>
              <a:rPr lang="en-US" sz="1200" dirty="0">
                <a:solidFill>
                  <a:srgbClr val="000000"/>
                </a:solidFill>
                <a:latin typeface="Tahoma"/>
                <a:ea typeface="Tahoma" panose="020B0604030504040204" pitchFamily="34" charset="0"/>
                <a:cs typeface="Tahoma" panose="020B0604030504040204" pitchFamily="34" charset="0"/>
              </a:rPr>
              <a:t>years and over </a:t>
            </a:r>
            <a:r>
              <a:rPr lang="en-US" sz="1200" dirty="0">
                <a:solidFill>
                  <a:prstClr val="black"/>
                </a:solidFill>
                <a:latin typeface="Tahoma"/>
                <a:ea typeface="Tahoma" panose="020B0604030504040204" pitchFamily="34" charset="0"/>
                <a:cs typeface="Tahoma" panose="020B0604030504040204" pitchFamily="34" charset="0"/>
              </a:rPr>
              <a:t>who identified as the householder, and indicated </a:t>
            </a:r>
            <a:r>
              <a:rPr lang="en-US" sz="1200" dirty="0" smtClean="0">
                <a:solidFill>
                  <a:prstClr val="black"/>
                </a:solidFill>
                <a:latin typeface="Tahoma"/>
                <a:ea typeface="Tahoma" panose="020B0604030504040204" pitchFamily="34" charset="0"/>
                <a:cs typeface="Tahoma" panose="020B0604030504040204" pitchFamily="34" charset="0"/>
              </a:rPr>
              <a:t>a partnership </a:t>
            </a:r>
            <a:r>
              <a:rPr lang="en-US" sz="1200" dirty="0">
                <a:solidFill>
                  <a:prstClr val="black"/>
                </a:solidFill>
                <a:latin typeface="Tahoma"/>
                <a:ea typeface="Tahoma" panose="020B0604030504040204" pitchFamily="34" charset="0"/>
                <a:cs typeface="Tahoma" panose="020B0604030504040204" pitchFamily="34" charset="0"/>
              </a:rPr>
              <a:t>status</a:t>
            </a:r>
            <a:r>
              <a:rPr lang="en-US" sz="1200" dirty="0" smtClean="0">
                <a:solidFill>
                  <a:prstClr val="black"/>
                </a:solidFill>
                <a:latin typeface="Tahoma"/>
                <a:ea typeface="Tahoma" panose="020B0604030504040204" pitchFamily="34" charset="0"/>
                <a:cs typeface="Tahoma" panose="020B0604030504040204" pitchFamily="34" charset="0"/>
              </a:rPr>
              <a:t>.</a:t>
            </a:r>
            <a:r>
              <a:rPr lang="en-US" sz="1200" dirty="0" smtClean="0">
                <a:solidFill>
                  <a:prstClr val="black"/>
                </a:solidFill>
                <a:latin typeface="Tahoma"/>
              </a:rPr>
              <a:t> </a:t>
            </a:r>
            <a:r>
              <a:rPr lang="en-US" sz="1200" dirty="0">
                <a:solidFill>
                  <a:prstClr val="black"/>
                </a:solidFill>
                <a:latin typeface="Tahoma"/>
              </a:rPr>
              <a:t>Beginning with 2013 data </a:t>
            </a:r>
            <a:r>
              <a:rPr lang="en-US" sz="1200" dirty="0" smtClean="0">
                <a:solidFill>
                  <a:prstClr val="black"/>
                </a:solidFill>
                <a:latin typeface="Tahoma"/>
              </a:rPr>
              <a:t>products ACS </a:t>
            </a:r>
            <a:r>
              <a:rPr lang="en-US" sz="1200" dirty="0">
                <a:solidFill>
                  <a:prstClr val="black"/>
                </a:solidFill>
                <a:latin typeface="Tahoma"/>
              </a:rPr>
              <a:t>tables reflect edit/processing changes which show same-sex married couples along with all married couples. Tables that have a line for "married couples" will include same-sex married couples, unless otherwise noted, and the marital status for those adults will be shown as "now married" or "married, spouse present</a:t>
            </a:r>
            <a:r>
              <a:rPr lang="en-US" sz="1200" dirty="0" smtClean="0">
                <a:solidFill>
                  <a:prstClr val="black"/>
                </a:solidFill>
                <a:latin typeface="Tahoma"/>
              </a:rPr>
              <a:t>."</a:t>
            </a:r>
            <a:endParaRPr lang="en-US" sz="1200" dirty="0">
              <a:solidFill>
                <a:prstClr val="black"/>
              </a:solidFill>
              <a:latin typeface="Tahoma"/>
            </a:endParaRPr>
          </a:p>
        </p:txBody>
      </p:sp>
      <p:sp>
        <p:nvSpPr>
          <p:cNvPr id="10" name="TextBox 9"/>
          <p:cNvSpPr txBox="1"/>
          <p:nvPr/>
        </p:nvSpPr>
        <p:spPr>
          <a:xfrm>
            <a:off x="6069612" y="5257800"/>
            <a:ext cx="1855188" cy="338554"/>
          </a:xfrm>
          <a:prstGeom prst="rect">
            <a:avLst/>
          </a:prstGeom>
          <a:noFill/>
        </p:spPr>
        <p:txBody>
          <a:bodyPr wrap="none" rtlCol="0">
            <a:spAutoFit/>
          </a:bodyPr>
          <a:lstStyle/>
          <a:p>
            <a:r>
              <a:rPr lang="en-US" sz="1600" dirty="0" smtClean="0">
                <a:solidFill>
                  <a:prstClr val="black"/>
                </a:solidFill>
                <a:latin typeface="Tahoma"/>
              </a:rPr>
              <a:t>Same-Sex Couples</a:t>
            </a:r>
            <a:endParaRPr lang="en-US" sz="1600" dirty="0">
              <a:solidFill>
                <a:prstClr val="black"/>
              </a:solidFill>
              <a:latin typeface="Tahoma"/>
            </a:endParaRPr>
          </a:p>
        </p:txBody>
      </p:sp>
      <p:grpSp>
        <p:nvGrpSpPr>
          <p:cNvPr id="6" name="Group 5" descr="grouping bars&#10;"/>
          <p:cNvGrpSpPr/>
          <p:nvPr/>
        </p:nvGrpSpPr>
        <p:grpSpPr>
          <a:xfrm>
            <a:off x="1181100" y="5181600"/>
            <a:ext cx="7467600" cy="0"/>
            <a:chOff x="1181100" y="5181600"/>
            <a:chExt cx="7467600" cy="0"/>
          </a:xfrm>
        </p:grpSpPr>
        <p:cxnSp>
          <p:nvCxnSpPr>
            <p:cNvPr id="9" name="Straight Connector 8"/>
            <p:cNvCxnSpPr/>
            <p:nvPr/>
          </p:nvCxnSpPr>
          <p:spPr>
            <a:xfrm>
              <a:off x="5334000" y="5181600"/>
              <a:ext cx="33147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81100" y="5181600"/>
              <a:ext cx="33147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916712" y="5257800"/>
            <a:ext cx="2217851" cy="338554"/>
          </a:xfrm>
          <a:prstGeom prst="rect">
            <a:avLst/>
          </a:prstGeom>
          <a:noFill/>
        </p:spPr>
        <p:txBody>
          <a:bodyPr wrap="none" rtlCol="0">
            <a:spAutoFit/>
          </a:bodyPr>
          <a:lstStyle/>
          <a:p>
            <a:r>
              <a:rPr lang="en-US" sz="1600" dirty="0" smtClean="0">
                <a:solidFill>
                  <a:prstClr val="black"/>
                </a:solidFill>
                <a:latin typeface="Tahoma"/>
              </a:rPr>
              <a:t>Opposite-Sex Couples</a:t>
            </a:r>
            <a:endParaRPr lang="en-US" sz="1600" dirty="0">
              <a:solidFill>
                <a:prstClr val="black"/>
              </a:solidFill>
              <a:latin typeface="Tahoma"/>
            </a:endParaRPr>
          </a:p>
        </p:txBody>
      </p:sp>
    </p:spTree>
    <p:extLst>
      <p:ext uri="{BB962C8B-B14F-4D97-AF65-F5344CB8AC3E}">
        <p14:creationId xmlns:p14="http://schemas.microsoft.com/office/powerpoint/2010/main" val="3466343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 of public health events that have shaped Healthy People objectives over the decade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295400"/>
            <a:ext cx="9149612"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24038" y="152400"/>
            <a:ext cx="7546975" cy="1066800"/>
          </a:xfrm>
        </p:spPr>
        <p:txBody>
          <a:bodyPr/>
          <a:lstStyle/>
          <a:p>
            <a:r>
              <a:rPr lang="en-US" sz="3600" b="1" dirty="0" smtClean="0">
                <a:latin typeface="Arial Black" panose="020B0A04020102020204" pitchFamily="34" charset="0"/>
              </a:rPr>
              <a:t>Healthy People </a:t>
            </a:r>
            <a:br>
              <a:rPr lang="en-US" sz="3600" b="1" dirty="0" smtClean="0">
                <a:latin typeface="Arial Black" panose="020B0A04020102020204" pitchFamily="34" charset="0"/>
              </a:rPr>
            </a:br>
            <a:r>
              <a:rPr lang="en-US" sz="3600" b="1" dirty="0" smtClean="0">
                <a:latin typeface="Arial Black" panose="020B0A04020102020204" pitchFamily="34" charset="0"/>
              </a:rPr>
              <a:t>Remains Relevant </a:t>
            </a:r>
            <a:endParaRPr lang="en-US" sz="3600" b="1" dirty="0">
              <a:latin typeface="Arial Black" panose="020B0A04020102020204" pitchFamily="34" charset="0"/>
            </a:endParaRPr>
          </a:p>
        </p:txBody>
      </p:sp>
    </p:spTree>
    <p:extLst>
      <p:ext uri="{BB962C8B-B14F-4D97-AF65-F5344CB8AC3E}">
        <p14:creationId xmlns:p14="http://schemas.microsoft.com/office/powerpoint/2010/main" val="42224229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alpha val="1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6"/>
            <a:ext cx="8229600" cy="1395984"/>
          </a:xfrm>
        </p:spPr>
        <p:txBody>
          <a:bodyPr/>
          <a:lstStyle/>
          <a:p>
            <a:r>
              <a:rPr lang="en-US" dirty="0" smtClean="0">
                <a:solidFill>
                  <a:srgbClr val="C00000"/>
                </a:solidFill>
              </a:rPr>
              <a:t>.</a:t>
            </a:r>
            <a:endParaRPr lang="en-US" dirty="0">
              <a:solidFill>
                <a:srgbClr val="C00000"/>
              </a:solidFill>
            </a:endParaRPr>
          </a:p>
        </p:txBody>
      </p:sp>
      <p:pic>
        <p:nvPicPr>
          <p:cNvPr id="3" name="Picture 2" descr="Neighborhood and Built Environ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590" y="0"/>
            <a:ext cx="8656820" cy="6858000"/>
          </a:xfrm>
          <a:prstGeom prst="rect">
            <a:avLst/>
          </a:prstGeom>
        </p:spPr>
      </p:pic>
    </p:spTree>
    <p:extLst>
      <p:ext uri="{BB962C8B-B14F-4D97-AF65-F5344CB8AC3E}">
        <p14:creationId xmlns:p14="http://schemas.microsoft.com/office/powerpoint/2010/main" val="32861065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0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Homicides, 1999</a:t>
            </a:r>
            <a:r>
              <a:rPr lang="en-US" sz="2800" b="1" dirty="0">
                <a:solidFill>
                  <a:srgbClr val="003F72"/>
                </a:solidFill>
              </a:rPr>
              <a:t>–</a:t>
            </a:r>
            <a:r>
              <a:rPr lang="en-US" sz="30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2012</a:t>
            </a:r>
            <a:endParaRPr lang="en-US" sz="3000" b="1" dirty="0">
              <a:solidFill>
                <a:srgbClr val="003F72"/>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2"/>
          <p:cNvSpPr>
            <a:spLocks noGrp="1"/>
          </p:cNvSpPr>
          <p:nvPr>
            <p:ph type="sldNum" sz="quarter" idx="4294967295"/>
          </p:nvPr>
        </p:nvSpPr>
        <p:spPr>
          <a:xfrm>
            <a:off x="8534400" y="6492503"/>
            <a:ext cx="609600" cy="365125"/>
          </a:xfrm>
          <a:prstGeom prst="rect">
            <a:avLst/>
          </a:prstGeom>
        </p:spPr>
        <p:txBody>
          <a:bodyPr/>
          <a:lstStyle/>
          <a:p>
            <a:fld id="{F8ECAD15-DF40-4D57-8D99-2197AD37FB1A}" type="slidenum">
              <a:rPr lang="en-US" smtClean="0">
                <a:solidFill>
                  <a:prstClr val="black"/>
                </a:solidFill>
                <a:latin typeface="Tahoma" pitchFamily="34" charset="0"/>
                <a:ea typeface="Tahoma" pitchFamily="34" charset="0"/>
                <a:cs typeface="Tahoma" pitchFamily="34" charset="0"/>
              </a:rPr>
              <a:pPr/>
              <a:t>41</a:t>
            </a:fld>
            <a:endParaRPr lang="en-US" dirty="0">
              <a:solidFill>
                <a:prstClr val="black"/>
              </a:solidFill>
              <a:latin typeface="Tahoma" pitchFamily="34" charset="0"/>
              <a:ea typeface="Tahoma" pitchFamily="34" charset="0"/>
              <a:cs typeface="Tahoma" pitchFamily="34" charset="0"/>
            </a:endParaRPr>
          </a:p>
        </p:txBody>
      </p:sp>
      <p:sp>
        <p:nvSpPr>
          <p:cNvPr id="77" name="Text Placeholder 76"/>
          <p:cNvSpPr>
            <a:spLocks noGrp="1"/>
          </p:cNvSpPr>
          <p:nvPr>
            <p:ph type="body" sz="quarter" idx="4294967295"/>
          </p:nvPr>
        </p:nvSpPr>
        <p:spPr>
          <a:xfrm>
            <a:off x="8001000" y="4038600"/>
            <a:ext cx="695325" cy="366713"/>
          </a:xfrm>
        </p:spPr>
        <p:txBody>
          <a:bodyPr>
            <a:normAutofit fontScale="92500"/>
          </a:bodyPr>
          <a:lstStyle/>
          <a:p>
            <a:pPr marL="0" indent="0" algn="r">
              <a:buNone/>
            </a:pPr>
            <a:r>
              <a:rPr lang="en-US" sz="1600" b="1" dirty="0" smtClean="0">
                <a:solidFill>
                  <a:schemeClr val="accent3"/>
                </a:solidFill>
                <a:latin typeface="Tahoma" pitchFamily="34" charset="0"/>
                <a:ea typeface="Tahoma" pitchFamily="34" charset="0"/>
                <a:cs typeface="Tahoma" pitchFamily="34" charset="0"/>
              </a:rPr>
              <a:t>Total</a:t>
            </a:r>
            <a:endParaRPr lang="en-US" sz="1600" b="1" dirty="0">
              <a:solidFill>
                <a:schemeClr val="accent3"/>
              </a:solidFill>
              <a:latin typeface="Tahoma" pitchFamily="34" charset="0"/>
              <a:ea typeface="Tahoma" pitchFamily="34" charset="0"/>
              <a:cs typeface="Tahoma" pitchFamily="34" charset="0"/>
            </a:endParaRPr>
          </a:p>
        </p:txBody>
      </p:sp>
      <p:sp>
        <p:nvSpPr>
          <p:cNvPr id="82" name="Text Placeholder 81"/>
          <p:cNvSpPr>
            <a:spLocks noGrp="1"/>
          </p:cNvSpPr>
          <p:nvPr>
            <p:ph type="body" sz="quarter" idx="4294967295"/>
          </p:nvPr>
        </p:nvSpPr>
        <p:spPr>
          <a:xfrm>
            <a:off x="7162800" y="4660900"/>
            <a:ext cx="1371600" cy="368300"/>
          </a:xfrm>
        </p:spPr>
        <p:txBody>
          <a:bodyPr>
            <a:noAutofit/>
          </a:bodyPr>
          <a:lstStyle/>
          <a:p>
            <a:pPr marL="0" indent="0" algn="l">
              <a:buNone/>
            </a:pPr>
            <a:r>
              <a:rPr lang="en-US" sz="1600" b="1" dirty="0" smtClean="0">
                <a:solidFill>
                  <a:schemeClr val="accent6"/>
                </a:solidFill>
                <a:latin typeface="Tahoma" pitchFamily="34" charset="0"/>
                <a:ea typeface="Tahoma" pitchFamily="34" charset="0"/>
                <a:cs typeface="Tahoma" pitchFamily="34" charset="0"/>
              </a:rPr>
              <a:t>Female</a:t>
            </a:r>
            <a:endParaRPr lang="en-US" sz="1600" b="1" dirty="0">
              <a:solidFill>
                <a:schemeClr val="accent6"/>
              </a:solidFill>
              <a:latin typeface="Tahoma" pitchFamily="34" charset="0"/>
              <a:ea typeface="Tahoma" pitchFamily="34" charset="0"/>
              <a:cs typeface="Tahoma" pitchFamily="34" charset="0"/>
            </a:endParaRPr>
          </a:p>
        </p:txBody>
      </p:sp>
      <p:graphicFrame>
        <p:nvGraphicFramePr>
          <p:cNvPr id="4" name="Content Placeholder 3" descr="Overall trends in homicide deaths have been decreasing. Females have approximately half the rate of males. Since 2007 homicide rates for males have been decreasing.&#10;" title="Trends in overall homicide mortality between 1999 and 2012"/>
          <p:cNvGraphicFramePr>
            <a:graphicFrameLocks noGrp="1"/>
          </p:cNvGraphicFramePr>
          <p:nvPr>
            <p:ph type="chart" sz="quarter" idx="4294967295"/>
            <p:extLst>
              <p:ext uri="{D42A27DB-BD31-4B8C-83A1-F6EECF244321}">
                <p14:modId xmlns:p14="http://schemas.microsoft.com/office/powerpoint/2010/main" val="2793962640"/>
              </p:ext>
            </p:extLst>
          </p:nvPr>
        </p:nvGraphicFramePr>
        <p:xfrm>
          <a:off x="0" y="838200"/>
          <a:ext cx="9134475" cy="486727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81"/>
          <p:cNvSpPr>
            <a:spLocks noGrp="1"/>
          </p:cNvSpPr>
          <p:nvPr>
            <p:ph type="body" sz="quarter" idx="4294967295"/>
          </p:nvPr>
        </p:nvSpPr>
        <p:spPr>
          <a:xfrm>
            <a:off x="7731125" y="2809875"/>
            <a:ext cx="879475" cy="390525"/>
          </a:xfrm>
        </p:spPr>
        <p:txBody>
          <a:bodyPr>
            <a:normAutofit/>
          </a:bodyPr>
          <a:lstStyle/>
          <a:p>
            <a:pPr marL="0" indent="0">
              <a:buNone/>
            </a:pPr>
            <a:r>
              <a:rPr lang="en-US" sz="1600" b="1" dirty="0" smtClean="0">
                <a:solidFill>
                  <a:schemeClr val="accent4"/>
                </a:solidFill>
                <a:latin typeface="Tahoma" pitchFamily="34" charset="0"/>
                <a:ea typeface="Tahoma" pitchFamily="34" charset="0"/>
                <a:cs typeface="Tahoma" pitchFamily="34" charset="0"/>
              </a:rPr>
              <a:t>Male</a:t>
            </a:r>
            <a:endParaRPr lang="en-US" sz="1600" b="1" dirty="0">
              <a:solidFill>
                <a:schemeClr val="accent4"/>
              </a:solidFill>
              <a:latin typeface="Tahoma" pitchFamily="34" charset="0"/>
              <a:ea typeface="Tahoma" pitchFamily="34" charset="0"/>
              <a:cs typeface="Tahoma" pitchFamily="34" charset="0"/>
            </a:endParaRPr>
          </a:p>
        </p:txBody>
      </p:sp>
      <p:sp>
        <p:nvSpPr>
          <p:cNvPr id="20" name="Text Placeholder 4"/>
          <p:cNvSpPr>
            <a:spLocks noGrp="1"/>
          </p:cNvSpPr>
          <p:nvPr>
            <p:ph type="body" sz="quarter" idx="4294967295"/>
          </p:nvPr>
        </p:nvSpPr>
        <p:spPr>
          <a:xfrm>
            <a:off x="0" y="6095999"/>
            <a:ext cx="8305800" cy="712789"/>
          </a:xfrm>
        </p:spPr>
        <p:txBody>
          <a:bodyPr>
            <a:noAutofit/>
          </a:bodyPr>
          <a:lstStyle/>
          <a:p>
            <a:pPr marL="0" lvl="1" indent="0">
              <a:buNone/>
            </a:pPr>
            <a:r>
              <a:rPr lang="en-US" sz="1200" dirty="0">
                <a:latin typeface="Tahoma" pitchFamily="34" charset="0"/>
                <a:ea typeface="Tahoma" pitchFamily="34" charset="0"/>
                <a:cs typeface="Tahoma" pitchFamily="34" charset="0"/>
              </a:rPr>
              <a:t>NOTES: Data are for ICD-10 codes *U01-*U02, X85-Y09, Y87.1 reported as underlying cause of </a:t>
            </a:r>
            <a:r>
              <a:rPr lang="en-US" sz="1200" dirty="0" smtClean="0">
                <a:latin typeface="Tahoma" pitchFamily="34" charset="0"/>
                <a:ea typeface="Tahoma" pitchFamily="34" charset="0"/>
                <a:cs typeface="Tahoma" pitchFamily="34" charset="0"/>
              </a:rPr>
              <a:t>death and are age </a:t>
            </a:r>
            <a:r>
              <a:rPr lang="en-US" sz="1200" dirty="0">
                <a:latin typeface="Tahoma" pitchFamily="34" charset="0"/>
                <a:ea typeface="Tahoma" pitchFamily="34" charset="0"/>
                <a:cs typeface="Tahoma" pitchFamily="34" charset="0"/>
              </a:rPr>
              <a:t>adjusted to the 2000 standard population</a:t>
            </a:r>
            <a:r>
              <a:rPr lang="en-US" sz="1200" dirty="0" smtClean="0">
                <a:latin typeface="Tahoma" pitchFamily="34" charset="0"/>
                <a:ea typeface="Tahoma" pitchFamily="34" charset="0"/>
                <a:cs typeface="Tahoma" pitchFamily="34" charset="0"/>
              </a:rPr>
              <a:t>.</a:t>
            </a:r>
          </a:p>
          <a:p>
            <a:pPr marL="0" indent="0">
              <a:buNone/>
            </a:pPr>
            <a:r>
              <a:rPr lang="en-US" sz="1200" dirty="0" smtClean="0">
                <a:latin typeface="Tahoma" pitchFamily="34" charset="0"/>
                <a:ea typeface="Tahoma" pitchFamily="34" charset="0"/>
                <a:cs typeface="Tahoma" pitchFamily="34" charset="0"/>
              </a:rPr>
              <a:t>SOURCE: National Vital Statistics System—Mortality (NVSS-M), CDC/NCHS.</a:t>
            </a:r>
            <a:endParaRPr lang="en-US" sz="1200" dirty="0">
              <a:latin typeface="Tahoma" pitchFamily="34" charset="0"/>
              <a:ea typeface="Tahoma" pitchFamily="34" charset="0"/>
              <a:cs typeface="Tahoma" pitchFamily="34" charset="0"/>
            </a:endParaRPr>
          </a:p>
        </p:txBody>
      </p:sp>
      <p:sp>
        <p:nvSpPr>
          <p:cNvPr id="16" name="Rectangle 15"/>
          <p:cNvSpPr>
            <a:spLocks noChangeArrowheads="1"/>
          </p:cNvSpPr>
          <p:nvPr/>
        </p:nvSpPr>
        <p:spPr bwMode="auto">
          <a:xfrm>
            <a:off x="6476436" y="3502236"/>
            <a:ext cx="2515164" cy="338542"/>
          </a:xfrm>
          <a:prstGeom prst="rect">
            <a:avLst/>
          </a:prstGeom>
          <a:noFill/>
          <a:ln w="9525">
            <a:noFill/>
            <a:miter lim="800000"/>
            <a:headEnd/>
            <a:tailEnd/>
          </a:ln>
        </p:spPr>
        <p:txBody>
          <a:bodyPr wrap="square" lIns="91429" tIns="45714" rIns="91429" bIns="4571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ct val="50000"/>
              </a:spcAft>
            </a:pPr>
            <a:r>
              <a:rPr lang="en-US" altLang="ko-KR" sz="1600" b="1" dirty="0" smtClean="0">
                <a:solidFill>
                  <a:prstClr val="black"/>
                </a:solidFill>
                <a:latin typeface="Tahoma" pitchFamily="34" charset="0"/>
                <a:ea typeface="Tahoma" pitchFamily="34" charset="0"/>
                <a:cs typeface="Tahoma" pitchFamily="34" charset="0"/>
              </a:rPr>
              <a:t>HP2020 Target: 5.5</a:t>
            </a:r>
            <a:endParaRPr lang="en-US" sz="1600" b="1" dirty="0">
              <a:solidFill>
                <a:prstClr val="black"/>
              </a:solidFill>
              <a:latin typeface="Tahoma" pitchFamily="34" charset="0"/>
              <a:ea typeface="Tahoma" pitchFamily="34" charset="0"/>
              <a:cs typeface="Tahoma" pitchFamily="34" charset="0"/>
            </a:endParaRPr>
          </a:p>
        </p:txBody>
      </p:sp>
      <p:sp>
        <p:nvSpPr>
          <p:cNvPr id="21" name="TextBox 20"/>
          <p:cNvSpPr txBox="1"/>
          <p:nvPr/>
        </p:nvSpPr>
        <p:spPr>
          <a:xfrm>
            <a:off x="7315200" y="6320135"/>
            <a:ext cx="1381125" cy="461665"/>
          </a:xfrm>
          <a:prstGeom prst="rect">
            <a:avLst/>
          </a:prstGeom>
          <a:noFill/>
          <a:ln w="15875">
            <a:solidFill>
              <a:schemeClr val="accent2"/>
            </a:solidFill>
          </a:ln>
        </p:spPr>
        <p:txBody>
          <a:bodyPr wrap="square" rtlCol="0">
            <a:spAutoFit/>
          </a:bodyPr>
          <a:lstStyle/>
          <a:p>
            <a:pPr algn="ct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Obj. IVP-29</a:t>
            </a:r>
          </a:p>
          <a:p>
            <a:pPr algn="ctr" fontAlgn="auto">
              <a:spcBef>
                <a:spcPts val="0"/>
              </a:spcBef>
              <a:spcAft>
                <a:spcPts val="0"/>
              </a:spcAft>
            </a:pPr>
            <a:r>
              <a:rPr lang="en-US" sz="1200" dirty="0" smtClean="0">
                <a:solidFill>
                  <a:prstClr val="black"/>
                </a:solidFill>
                <a:latin typeface="Tahoma" pitchFamily="34" charset="0"/>
                <a:ea typeface="Tahoma" pitchFamily="34" charset="0"/>
                <a:cs typeface="Tahoma" pitchFamily="34" charset="0"/>
              </a:rPr>
              <a:t>Decrease desired</a:t>
            </a:r>
            <a:endParaRPr lang="en-US" sz="1200" dirty="0">
              <a:solidFill>
                <a:prstClr val="black"/>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673942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067800" cy="1143000"/>
          </a:xfrm>
        </p:spPr>
        <p:txBody>
          <a:bodyPr>
            <a:noAutofit/>
          </a:bodyPr>
          <a:lstStyle/>
          <a:p>
            <a:r>
              <a:rPr lang="en-US" sz="34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Exposure to </a:t>
            </a:r>
            <a:r>
              <a:rPr lang="en-US" sz="3400" b="1" dirty="0">
                <a:solidFill>
                  <a:srgbClr val="003F72"/>
                </a:solidFill>
                <a:latin typeface="Tahoma" panose="020B0604030504040204" pitchFamily="34" charset="0"/>
                <a:ea typeface="Tahoma" panose="020B0604030504040204" pitchFamily="34" charset="0"/>
                <a:cs typeface="Tahoma" panose="020B0604030504040204" pitchFamily="34" charset="0"/>
              </a:rPr>
              <a:t>Violence, </a:t>
            </a:r>
            <a:r>
              <a:rPr lang="en-US" sz="34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Children</a:t>
            </a:r>
            <a:br>
              <a:rPr lang="en-US" sz="34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br>
            <a:r>
              <a:rPr lang="en-US" sz="34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Ages 0–17 Years, 2011</a:t>
            </a:r>
            <a:endParaRPr lang="en-US" sz="3400" b="1" dirty="0">
              <a:solidFill>
                <a:srgbClr val="003F72"/>
              </a:solidFill>
              <a:latin typeface="Tahoma" panose="020B0604030504040204" pitchFamily="34" charset="0"/>
              <a:ea typeface="Tahoma" panose="020B0604030504040204" pitchFamily="34" charset="0"/>
              <a:cs typeface="Tahoma" panose="020B0604030504040204" pitchFamily="34" charset="0"/>
            </a:endParaRPr>
          </a:p>
        </p:txBody>
      </p:sp>
      <p:sp>
        <p:nvSpPr>
          <p:cNvPr id="7" name="Slide Number Placeholder 2"/>
          <p:cNvSpPr>
            <a:spLocks noGrp="1"/>
          </p:cNvSpPr>
          <p:nvPr>
            <p:ph type="sldNum" sz="quarter" idx="4294967295"/>
          </p:nvPr>
        </p:nvSpPr>
        <p:spPr>
          <a:xfrm>
            <a:off x="8534400" y="6492503"/>
            <a:ext cx="609600" cy="365125"/>
          </a:xfrm>
          <a:prstGeom prst="rect">
            <a:avLst/>
          </a:prstGeom>
        </p:spPr>
        <p:txBody>
          <a:bodyPr/>
          <a:lstStyle/>
          <a:p>
            <a:fld id="{F8ECAD15-DF40-4D57-8D99-2197AD37FB1A}" type="slidenum">
              <a:rPr lang="en-US" smtClean="0">
                <a:solidFill>
                  <a:prstClr val="black"/>
                </a:solidFill>
                <a:latin typeface="Tahoma" pitchFamily="34" charset="0"/>
                <a:ea typeface="Tahoma" pitchFamily="34" charset="0"/>
                <a:cs typeface="Tahoma" pitchFamily="34" charset="0"/>
              </a:rPr>
              <a:pPr/>
              <a:t>42</a:t>
            </a:fld>
            <a:endParaRPr lang="en-US" dirty="0">
              <a:solidFill>
                <a:prstClr val="black"/>
              </a:solidFill>
              <a:latin typeface="Tahoma" pitchFamily="34" charset="0"/>
              <a:ea typeface="Tahoma" pitchFamily="34" charset="0"/>
              <a:cs typeface="Tahoma" pitchFamily="34" charset="0"/>
            </a:endParaRPr>
          </a:p>
        </p:txBody>
      </p:sp>
      <p:cxnSp>
        <p:nvCxnSpPr>
          <p:cNvPr id="11" name="Straight Connector 10" descr="connector indicating age groups on years"/>
          <p:cNvCxnSpPr/>
          <p:nvPr/>
        </p:nvCxnSpPr>
        <p:spPr>
          <a:xfrm>
            <a:off x="3048000" y="5562600"/>
            <a:ext cx="5486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5867400"/>
            <a:ext cx="8991600" cy="1015663"/>
          </a:xfrm>
          <a:prstGeom prst="rect">
            <a:avLst/>
          </a:prstGeom>
          <a:noFill/>
        </p:spPr>
        <p:txBody>
          <a:bodyPr wrap="square" rtlCol="0">
            <a:spAutoFit/>
          </a:bodyPr>
          <a:lstStyle/>
          <a:p>
            <a:r>
              <a:rPr lang="en-US" alt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NOTES:  I = 95% confidence interval. The </a:t>
            </a:r>
            <a:r>
              <a:rPr lang="en-US" alt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National </a:t>
            </a:r>
            <a:r>
              <a:rPr lang="en-US" alt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Survey of Children’s Exposure to Violence</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 measures children’s exposure to violence in </a:t>
            </a:r>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home</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 school, and community across all age groups from birth to age 17, and </a:t>
            </a:r>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it is the </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first attempt to measure the cumulative exposure to </a:t>
            </a:r>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violence </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over the child’s lifetime. Children and their adult caregivers were asked about incidents of violence that </a:t>
            </a:r>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children </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suffered and witnessed </a:t>
            </a:r>
            <a:endPar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themselves </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and about other related crime and threat exposures, such as theft </a:t>
            </a:r>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or burglary </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from a child’s household, being in a </a:t>
            </a:r>
            <a:endPar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school </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that was the target of a credible bomb threat, and being in a war zone or an area </a:t>
            </a:r>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where ethnic </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violence occurred.</a:t>
            </a:r>
            <a:endParaRPr lang="en-US" sz="1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endParaRPr lang="en-US" sz="1000" dirty="0">
              <a:solidFill>
                <a:prstClr val="black"/>
              </a:solidFill>
            </a:endParaRPr>
          </a:p>
        </p:txBody>
      </p:sp>
      <p:sp>
        <p:nvSpPr>
          <p:cNvPr id="14" name="TextBox 13"/>
          <p:cNvSpPr txBox="1"/>
          <p:nvPr/>
        </p:nvSpPr>
        <p:spPr>
          <a:xfrm>
            <a:off x="0" y="6629400"/>
            <a:ext cx="5468164" cy="261610"/>
          </a:xfrm>
          <a:prstGeom prst="rect">
            <a:avLst/>
          </a:prstGeom>
          <a:noFill/>
        </p:spPr>
        <p:txBody>
          <a:bodyPr wrap="none" rtlCol="0">
            <a:spAutoFit/>
          </a:bodyPr>
          <a:lstStyle/>
          <a:p>
            <a:r>
              <a:rPr lang="en-US" alt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1100" dirty="0">
                <a:solidFill>
                  <a:srgbClr val="000000"/>
                </a:solidFill>
                <a:latin typeface="Tahoma" panose="020B0604030504040204" pitchFamily="34" charset="0"/>
                <a:ea typeface="Tahoma" panose="020B0604030504040204" pitchFamily="34" charset="0"/>
                <a:cs typeface="Tahoma" panose="020B0604030504040204" pitchFamily="34" charset="0"/>
              </a:rPr>
              <a:t>National Survey of Children’s Exposure to Violence (</a:t>
            </a:r>
            <a:r>
              <a:rPr lang="en-US" sz="1100" dirty="0" err="1">
                <a:solidFill>
                  <a:srgbClr val="000000"/>
                </a:solidFill>
                <a:latin typeface="Tahoma" panose="020B0604030504040204" pitchFamily="34" charset="0"/>
                <a:ea typeface="Tahoma" panose="020B0604030504040204" pitchFamily="34" charset="0"/>
                <a:cs typeface="Tahoma" panose="020B0604030504040204" pitchFamily="34" charset="0"/>
              </a:rPr>
              <a:t>NatSCEV</a:t>
            </a:r>
            <a:r>
              <a:rPr lang="en-US" sz="1100" dirty="0">
                <a:solidFill>
                  <a:srgbClr val="000000"/>
                </a:solidFill>
                <a:latin typeface="Tahoma" panose="020B0604030504040204" pitchFamily="34" charset="0"/>
                <a:ea typeface="Tahoma" panose="020B0604030504040204" pitchFamily="34" charset="0"/>
                <a:cs typeface="Tahoma" panose="020B0604030504040204" pitchFamily="34" charset="0"/>
              </a:rPr>
              <a:t>), DOJ/</a:t>
            </a:r>
            <a:r>
              <a:rPr lang="en-US" sz="1100" dirty="0" err="1">
                <a:solidFill>
                  <a:srgbClr val="000000"/>
                </a:solidFill>
                <a:latin typeface="Tahoma" panose="020B0604030504040204" pitchFamily="34" charset="0"/>
                <a:ea typeface="Tahoma" panose="020B0604030504040204" pitchFamily="34" charset="0"/>
                <a:cs typeface="Tahoma" panose="020B0604030504040204" pitchFamily="34" charset="0"/>
              </a:rPr>
              <a:t>OJJDP</a:t>
            </a:r>
            <a:r>
              <a:rPr lang="en-US"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11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5334000" y="5615871"/>
            <a:ext cx="1134670" cy="338554"/>
          </a:xfrm>
          <a:prstGeom prst="rect">
            <a:avLst/>
          </a:prstGeom>
          <a:noFill/>
        </p:spPr>
        <p:txBody>
          <a:bodyPr wrap="none" rtlCol="0">
            <a:spAutoFit/>
          </a:bodyPr>
          <a:lstStyle/>
          <a:p>
            <a:r>
              <a:rPr lang="en-US" sz="1600" b="1" dirty="0" smtClean="0">
                <a:solidFill>
                  <a:prstClr val="black"/>
                </a:solidFill>
                <a:latin typeface="Calibri"/>
              </a:rPr>
              <a:t>Age (years)</a:t>
            </a:r>
            <a:endParaRPr lang="en-US" sz="1600" b="1" dirty="0">
              <a:solidFill>
                <a:prstClr val="black"/>
              </a:solidFill>
              <a:latin typeface="Calibri"/>
            </a:endParaRPr>
          </a:p>
        </p:txBody>
      </p:sp>
      <p:cxnSp>
        <p:nvCxnSpPr>
          <p:cNvPr id="16" name="Straight Arrow Connector 15" descr="increase desired&#10;"/>
          <p:cNvCxnSpPr/>
          <p:nvPr/>
        </p:nvCxnSpPr>
        <p:spPr>
          <a:xfrm>
            <a:off x="4020408" y="2517564"/>
            <a:ext cx="0" cy="30183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rrowheads="1"/>
          </p:cNvSpPr>
          <p:nvPr/>
        </p:nvSpPr>
        <p:spPr bwMode="auto">
          <a:xfrm>
            <a:off x="2971800" y="2209800"/>
            <a:ext cx="2286513" cy="307764"/>
          </a:xfrm>
          <a:prstGeom prst="rect">
            <a:avLst/>
          </a:prstGeom>
          <a:noFill/>
          <a:ln w="9525">
            <a:noFill/>
            <a:miter lim="800000"/>
            <a:headEnd/>
            <a:tailEnd/>
          </a:ln>
        </p:spPr>
        <p:txBody>
          <a:bodyPr wrap="square" lIns="91429" tIns="45714" rIns="91429" bIns="4571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ct val="50000"/>
              </a:spcAft>
            </a:pPr>
            <a:r>
              <a:rPr lang="en-US" altLang="ko-KR" sz="1400" b="1" dirty="0" smtClean="0">
                <a:solidFill>
                  <a:prstClr val="black"/>
                </a:solidFill>
                <a:latin typeface="Tahoma" pitchFamily="34" charset="0"/>
                <a:ea typeface="Tahoma" pitchFamily="34" charset="0"/>
                <a:cs typeface="Tahoma" pitchFamily="34" charset="0"/>
              </a:rPr>
              <a:t>HP2020 Target: 52.9%</a:t>
            </a:r>
            <a:endParaRPr lang="en-US" sz="1400" b="1" dirty="0">
              <a:solidFill>
                <a:prstClr val="black"/>
              </a:solidFill>
              <a:latin typeface="Tahoma" pitchFamily="34" charset="0"/>
              <a:ea typeface="Tahoma" pitchFamily="34" charset="0"/>
              <a:cs typeface="Tahoma" pitchFamily="34" charset="0"/>
            </a:endParaRPr>
          </a:p>
        </p:txBody>
      </p:sp>
      <p:graphicFrame>
        <p:nvGraphicFramePr>
          <p:cNvPr id="15" name="Chart Placeholder 15" descr="Receipt of diabetes self-management benefits, Adults 65+ Years, 2008 thoruhg 2012"/>
          <p:cNvGraphicFramePr>
            <a:graphicFrameLocks/>
          </p:cNvGraphicFramePr>
          <p:nvPr>
            <p:extLst>
              <p:ext uri="{D42A27DB-BD31-4B8C-83A1-F6EECF244321}">
                <p14:modId xmlns:p14="http://schemas.microsoft.com/office/powerpoint/2010/main" val="2246739062"/>
              </p:ext>
            </p:extLst>
          </p:nvPr>
        </p:nvGraphicFramePr>
        <p:xfrm>
          <a:off x="152400" y="1066800"/>
          <a:ext cx="88392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78528" y="1251894"/>
            <a:ext cx="926857" cy="323165"/>
          </a:xfrm>
          <a:prstGeom prst="rect">
            <a:avLst/>
          </a:prstGeom>
          <a:noFill/>
        </p:spPr>
        <p:txBody>
          <a:bodyPr wrap="none" rtlCol="0">
            <a:spAutoFit/>
          </a:bodyPr>
          <a:lstStyle/>
          <a:p>
            <a:r>
              <a:rPr lang="en-US" sz="15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Percent</a:t>
            </a:r>
            <a:endParaRPr lang="en-US" sz="1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 Placeholder 8"/>
          <p:cNvSpPr txBox="1">
            <a:spLocks/>
          </p:cNvSpPr>
          <p:nvPr/>
        </p:nvSpPr>
        <p:spPr>
          <a:xfrm>
            <a:off x="7458076" y="6324600"/>
            <a:ext cx="1381124" cy="457200"/>
          </a:xfrm>
          <a:prstGeom prst="rect">
            <a:avLst/>
          </a:prstGeom>
          <a:ln w="15875">
            <a:solidFill>
              <a:schemeClr val="accent2"/>
            </a:solidFill>
          </a:ln>
          <a:effectLst/>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n-US" sz="1200" dirty="0" smtClean="0">
                <a:solidFill>
                  <a:prstClr val="black"/>
                </a:solidFill>
                <a:latin typeface="Tahoma" pitchFamily="34" charset="0"/>
                <a:ea typeface="Tahoma" pitchFamily="34" charset="0"/>
                <a:cs typeface="Tahoma" pitchFamily="34" charset="0"/>
              </a:rPr>
              <a:t>Obj. IVP-42</a:t>
            </a:r>
          </a:p>
          <a:p>
            <a:pPr algn="ctr">
              <a:spcBef>
                <a:spcPts val="0"/>
              </a:spcBef>
            </a:pPr>
            <a:r>
              <a:rPr lang="en-US" sz="1200" b="0" dirty="0" smtClean="0">
                <a:solidFill>
                  <a:prstClr val="black"/>
                </a:solidFill>
                <a:latin typeface="Tahoma" pitchFamily="34" charset="0"/>
                <a:ea typeface="Tahoma" pitchFamily="34" charset="0"/>
                <a:cs typeface="Tahoma" pitchFamily="34" charset="0"/>
              </a:rPr>
              <a:t>Decrease desired</a:t>
            </a:r>
          </a:p>
          <a:p>
            <a:pPr algn="l">
              <a:spcBef>
                <a:spcPts val="0"/>
              </a:spcBef>
            </a:pPr>
            <a:endParaRPr lang="en-US" sz="1400" dirty="0" smtClean="0">
              <a:solidFill>
                <a:prstClr val="black"/>
              </a:solidFill>
              <a:latin typeface="Arial" pitchFamily="34" charset="0"/>
              <a:cs typeface="Arial" pitchFamily="34" charset="0"/>
            </a:endParaRPr>
          </a:p>
          <a:p>
            <a:pPr algn="l">
              <a:spcBef>
                <a:spcPts val="0"/>
              </a:spcBef>
            </a:pPr>
            <a:endParaRPr lang="en-US" sz="1400" b="0"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572304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577" y="76200"/>
            <a:ext cx="8715023" cy="1143000"/>
          </a:xfrm>
        </p:spPr>
        <p:txBody>
          <a:bodyPr>
            <a:noAutofit/>
          </a:bodyPr>
          <a:lstStyle/>
          <a:p>
            <a:r>
              <a:rPr lang="en-US" sz="3000" b="1" dirty="0" smtClean="0">
                <a:solidFill>
                  <a:srgbClr val="003F72"/>
                </a:solidFill>
              </a:rPr>
              <a:t>Threatened or Injured with a Weapon on School Property, Students in Grades 9</a:t>
            </a:r>
            <a:r>
              <a:rPr lang="en-US" sz="2800" b="1" dirty="0">
                <a:solidFill>
                  <a:srgbClr val="003F72"/>
                </a:solidFill>
              </a:rPr>
              <a:t>–</a:t>
            </a:r>
            <a:r>
              <a:rPr lang="en-US" sz="3000" b="1" dirty="0" smtClean="0">
                <a:solidFill>
                  <a:srgbClr val="003F72"/>
                </a:solidFill>
              </a:rPr>
              <a:t>12,  </a:t>
            </a:r>
            <a:r>
              <a:rPr lang="en-US" sz="3000" b="1" dirty="0">
                <a:solidFill>
                  <a:srgbClr val="003F72"/>
                </a:solidFill>
              </a:rPr>
              <a:t>2001–2009</a:t>
            </a:r>
          </a:p>
        </p:txBody>
      </p:sp>
      <p:sp>
        <p:nvSpPr>
          <p:cNvPr id="3" name="Slide Number Placeholder 2"/>
          <p:cNvSpPr>
            <a:spLocks noGrp="1"/>
          </p:cNvSpPr>
          <p:nvPr>
            <p:ph type="sldNum" sz="quarter" idx="12"/>
          </p:nvPr>
        </p:nvSpPr>
        <p:spPr/>
        <p:txBody>
          <a:bodyPr/>
          <a:lstStyle/>
          <a:p>
            <a:fld id="{C88FAF9D-AF5A-496A-B0B6-E10018E45057}" type="slidenum">
              <a:rPr lang="en-US" smtClean="0">
                <a:solidFill>
                  <a:prstClr val="black"/>
                </a:solidFill>
              </a:rPr>
              <a:pPr/>
              <a:t>43</a:t>
            </a:fld>
            <a:endParaRPr lang="en-US" dirty="0">
              <a:solidFill>
                <a:prstClr val="black"/>
              </a:solidFill>
            </a:endParaRPr>
          </a:p>
        </p:txBody>
      </p:sp>
      <p:sp>
        <p:nvSpPr>
          <p:cNvPr id="5" name="TextBox 4"/>
          <p:cNvSpPr txBox="1"/>
          <p:nvPr/>
        </p:nvSpPr>
        <p:spPr>
          <a:xfrm>
            <a:off x="276577" y="1353235"/>
            <a:ext cx="926857" cy="323165"/>
          </a:xfrm>
          <a:prstGeom prst="rect">
            <a:avLst/>
          </a:prstGeom>
          <a:noFill/>
        </p:spPr>
        <p:txBody>
          <a:bodyPr wrap="none" rtlCol="0">
            <a:spAutoFit/>
          </a:bodyPr>
          <a:lstStyle/>
          <a:p>
            <a:r>
              <a:rPr lang="en-US" sz="15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Percent</a:t>
            </a:r>
            <a:endParaRPr lang="en-US" sz="1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4"/>
          <p:cNvSpPr>
            <a:spLocks noChangeArrowheads="1"/>
          </p:cNvSpPr>
          <p:nvPr/>
        </p:nvSpPr>
        <p:spPr bwMode="auto">
          <a:xfrm>
            <a:off x="0" y="5927834"/>
            <a:ext cx="9144000" cy="838200"/>
          </a:xfrm>
          <a:prstGeom prst="rect">
            <a:avLst/>
          </a:prstGeom>
          <a:noFill/>
          <a:ln w="9525">
            <a:noFill/>
            <a:miter lim="800000"/>
            <a:headEnd/>
            <a:tailEnd/>
          </a:ln>
          <a:effectLst/>
        </p:spPr>
        <p:txBody>
          <a:bodyPr wrap="none" anchor="ctr"/>
          <a:lstStyle/>
          <a:p>
            <a:pPr fontAlgn="auto">
              <a:spcBef>
                <a:spcPts val="0"/>
              </a:spcBef>
              <a:spcAft>
                <a:spcPts val="0"/>
              </a:spcAft>
            </a:pPr>
            <a:r>
              <a:rPr lang="en-US" alt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NOTES:  I </a:t>
            </a:r>
            <a:r>
              <a:rPr lang="en-US" alt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alt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Upper and lower range of median estimate. </a:t>
            </a:r>
            <a:r>
              <a:rPr lang="en-US" sz="1000" dirty="0">
                <a:solidFill>
                  <a:srgbClr val="000000"/>
                </a:solidFill>
                <a:latin typeface="Tahoma" panose="020B0604030504040204" pitchFamily="34" charset="0"/>
                <a:ea typeface="Tahoma" panose="020B0604030504040204" pitchFamily="34" charset="0"/>
                <a:cs typeface="Tahoma" panose="020B0604030504040204" pitchFamily="34" charset="0"/>
              </a:rPr>
              <a:t>YRBS is part of CDC’s Youth Risk Behavioral Surveillance System. </a:t>
            </a:r>
            <a:r>
              <a:rPr lang="en-US" alt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These data are collected from 7</a:t>
            </a:r>
            <a:r>
              <a:rPr lang="en-US" sz="1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pPr fontAlgn="auto">
              <a:spcBef>
                <a:spcPts val="0"/>
              </a:spcBef>
              <a:spcAft>
                <a:spcPts val="0"/>
              </a:spcAft>
            </a:pPr>
            <a:r>
              <a:rPr lang="en-US" alt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states </a:t>
            </a:r>
            <a:r>
              <a:rPr lang="en-US" alt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and 6 metropolitan areas and are not nationally representative. </a:t>
            </a:r>
            <a:r>
              <a:rPr lang="en-US" sz="1000" dirty="0" smtClean="0">
                <a:solidFill>
                  <a:srgbClr val="000000"/>
                </a:solidFill>
                <a:latin typeface="Tahoma" panose="020B0604030504040204" pitchFamily="34" charset="0"/>
                <a:ea typeface="Tahoma" panose="020B0604030504040204" pitchFamily="34" charset="0"/>
                <a:cs typeface="Tahoma" panose="020B0604030504040204" pitchFamily="34" charset="0"/>
              </a:rPr>
              <a:t>These data reflect </a:t>
            </a:r>
            <a:r>
              <a:rPr lang="en-US" sz="1000" dirty="0">
                <a:solidFill>
                  <a:srgbClr val="000000"/>
                </a:solidFill>
                <a:latin typeface="Tahoma" panose="020B0604030504040204" pitchFamily="34" charset="0"/>
                <a:ea typeface="Tahoma" panose="020B0604030504040204" pitchFamily="34" charset="0"/>
                <a:cs typeface="Tahoma" panose="020B0604030504040204" pitchFamily="34" charset="0"/>
              </a:rPr>
              <a:t>any fights </a:t>
            </a:r>
            <a:r>
              <a:rPr lang="en-US" sz="1000" dirty="0" smtClean="0">
                <a:solidFill>
                  <a:srgbClr val="000000"/>
                </a:solidFill>
                <a:latin typeface="Tahoma" panose="020B0604030504040204" pitchFamily="34" charset="0"/>
                <a:ea typeface="Tahoma" panose="020B0604030504040204" pitchFamily="34" charset="0"/>
                <a:cs typeface="Tahoma" panose="020B0604030504040204" pitchFamily="34" charset="0"/>
              </a:rPr>
              <a:t>on </a:t>
            </a:r>
            <a:r>
              <a:rPr lang="en-US" sz="1000" dirty="0">
                <a:solidFill>
                  <a:srgbClr val="000000"/>
                </a:solidFill>
                <a:latin typeface="Tahoma" panose="020B0604030504040204" pitchFamily="34" charset="0"/>
                <a:ea typeface="Tahoma" panose="020B0604030504040204" pitchFamily="34" charset="0"/>
                <a:cs typeface="Tahoma" panose="020B0604030504040204" pitchFamily="34" charset="0"/>
              </a:rPr>
              <a:t>school property</a:t>
            </a:r>
            <a:r>
              <a:rPr lang="en-US" sz="1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alt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D</a:t>
            </a:r>
            <a:r>
              <a:rPr lang="en-US" sz="1000" dirty="0">
                <a:solidFill>
                  <a:srgbClr val="000000"/>
                </a:solidFill>
                <a:latin typeface="Tahoma" panose="020B0604030504040204" pitchFamily="34" charset="0"/>
                <a:ea typeface="Tahoma" panose="020B0604030504040204" pitchFamily="34" charset="0"/>
                <a:cs typeface="Tahoma" panose="020B0604030504040204" pitchFamily="34" charset="0"/>
              </a:rPr>
              <a:t>ata are for high school students </a:t>
            </a:r>
            <a:endParaRPr lang="en-US" sz="10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pPr>
            <a:r>
              <a:rPr lang="en-US" sz="1000" dirty="0" smtClean="0">
                <a:solidFill>
                  <a:srgbClr val="000000"/>
                </a:solidFill>
                <a:latin typeface="Tahoma" panose="020B0604030504040204" pitchFamily="34" charset="0"/>
                <a:ea typeface="Tahoma" panose="020B0604030504040204" pitchFamily="34" charset="0"/>
                <a:cs typeface="Tahoma" panose="020B0604030504040204" pitchFamily="34" charset="0"/>
              </a:rPr>
              <a:t>who reported </a:t>
            </a:r>
            <a:r>
              <a:rPr lang="en-US" sz="1000" dirty="0">
                <a:solidFill>
                  <a:srgbClr val="000000"/>
                </a:solidFill>
                <a:latin typeface="Tahoma" panose="020B0604030504040204" pitchFamily="34" charset="0"/>
                <a:ea typeface="Tahoma" panose="020B0604030504040204" pitchFamily="34" charset="0"/>
                <a:cs typeface="Tahoma" panose="020B0604030504040204" pitchFamily="34" charset="0"/>
              </a:rPr>
              <a:t>on their sexual orientation. *</a:t>
            </a:r>
            <a:r>
              <a:rPr lang="en-US" sz="1000" dirty="0" smtClean="0">
                <a:solidFill>
                  <a:srgbClr val="000000"/>
                </a:solidFill>
                <a:latin typeface="Tahoma" panose="020B0604030504040204" pitchFamily="34" charset="0"/>
                <a:ea typeface="Tahoma" panose="020B0604030504040204" pitchFamily="34" charset="0"/>
                <a:cs typeface="Tahoma" panose="020B0604030504040204" pitchFamily="34" charset="0"/>
              </a:rPr>
              <a:t>Not sure category captures those students who are currently questioning their sexual orientation.</a:t>
            </a:r>
          </a:p>
          <a:p>
            <a:pPr fontAlgn="auto">
              <a:spcBef>
                <a:spcPts val="0"/>
              </a:spcBef>
              <a:spcAft>
                <a:spcPts val="0"/>
              </a:spcAft>
            </a:pPr>
            <a:endParaRPr lang="en-US" sz="6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pPr>
            <a:r>
              <a:rPr lang="en-US" alt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1000" dirty="0" smtClean="0">
                <a:solidFill>
                  <a:srgbClr val="000000"/>
                </a:solidFill>
                <a:latin typeface="Tahoma" panose="020B0604030504040204" pitchFamily="34" charset="0"/>
                <a:ea typeface="Tahoma" panose="020B0604030504040204" pitchFamily="34" charset="0"/>
                <a:cs typeface="Tahoma" panose="020B0604030504040204" pitchFamily="34" charset="0"/>
              </a:rPr>
              <a:t>Centers for Disease Control and Prevention. Sexual Identity, Sex of Sexual Contacts, and Health-Risk Behaviors Among Students in Grades 9—12</a:t>
            </a:r>
          </a:p>
          <a:p>
            <a:pPr fontAlgn="auto">
              <a:spcBef>
                <a:spcPts val="0"/>
              </a:spcBef>
              <a:spcAft>
                <a:spcPts val="0"/>
              </a:spcAft>
            </a:pPr>
            <a:r>
              <a:rPr lang="en-US" sz="1000" dirty="0" smtClean="0">
                <a:solidFill>
                  <a:srgbClr val="000000"/>
                </a:solidFill>
                <a:latin typeface="Tahoma" panose="020B0604030504040204" pitchFamily="34" charset="0"/>
                <a:ea typeface="Tahoma" panose="020B0604030504040204" pitchFamily="34" charset="0"/>
                <a:cs typeface="Tahoma" panose="020B0604030504040204" pitchFamily="34" charset="0"/>
              </a:rPr>
              <a:t>—Youth Risk Behavior Surveillance, Selected Sites, United States, 2001-2009. </a:t>
            </a:r>
            <a:r>
              <a:rPr lang="en-US" sz="10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MMWR</a:t>
            </a:r>
            <a:r>
              <a:rPr lang="en-US" sz="1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Early Release 2011;60[June, 6].</a:t>
            </a:r>
            <a:endParaRPr lang="en-US" sz="1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Chart 5" descr="Significantly more LGB and questioning youth were threatened or injured with a weapon on school porperty in grades 9-12 than their straigh peers." title="Youth threatened or injured with a weapon on school property, students in grades 9-12"/>
          <p:cNvGraphicFramePr/>
          <p:nvPr>
            <p:extLst>
              <p:ext uri="{D42A27DB-BD31-4B8C-83A1-F6EECF244321}">
                <p14:modId xmlns:p14="http://schemas.microsoft.com/office/powerpoint/2010/main" val="758785683"/>
              </p:ext>
            </p:extLst>
          </p:nvPr>
        </p:nvGraphicFramePr>
        <p:xfrm>
          <a:off x="0" y="1466196"/>
          <a:ext cx="8458200" cy="44774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92885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1295400" y="1495098"/>
            <a:ext cx="7788275" cy="5181600"/>
          </a:xfrm>
        </p:spPr>
        <p:txBody>
          <a:bodyPr/>
          <a:lstStyle/>
          <a:p>
            <a:pPr>
              <a:spcBef>
                <a:spcPts val="1200"/>
              </a:spcBef>
              <a:spcAft>
                <a:spcPts val="1200"/>
              </a:spcAft>
            </a:pPr>
            <a:r>
              <a:rPr lang="en-US" sz="2800" dirty="0" smtClean="0"/>
              <a:t>The number of data systems used to track HP2020 objectives that ask any question on or for LGB populations is increasing.</a:t>
            </a:r>
          </a:p>
          <a:p>
            <a:pPr>
              <a:spcBef>
                <a:spcPts val="1200"/>
              </a:spcBef>
              <a:spcAft>
                <a:spcPts val="1200"/>
              </a:spcAft>
            </a:pPr>
            <a:endParaRPr lang="en-US" sz="1000" dirty="0" smtClean="0"/>
          </a:p>
          <a:p>
            <a:pPr>
              <a:spcBef>
                <a:spcPts val="1200"/>
              </a:spcBef>
              <a:spcAft>
                <a:spcPts val="1200"/>
              </a:spcAft>
            </a:pPr>
            <a:r>
              <a:rPr lang="en-US" sz="2800" dirty="0" smtClean="0"/>
              <a:t>The number of data systems used to track HP2020 objectives that ask any question on or for transgender populations has not increased.</a:t>
            </a:r>
          </a:p>
          <a:p>
            <a:pPr>
              <a:spcBef>
                <a:spcPts val="1200"/>
              </a:spcBef>
              <a:spcAft>
                <a:spcPts val="1200"/>
              </a:spcAft>
            </a:pPr>
            <a:endParaRPr lang="en-US" sz="2800" dirty="0"/>
          </a:p>
        </p:txBody>
      </p:sp>
      <p:sp>
        <p:nvSpPr>
          <p:cNvPr id="3" name="Slide Number Placeholder 2"/>
          <p:cNvSpPr>
            <a:spLocks noGrp="1"/>
          </p:cNvSpPr>
          <p:nvPr>
            <p:ph type="sldNum" sz="quarter" idx="15"/>
          </p:nvPr>
        </p:nvSpPr>
        <p:spPr/>
        <p:txBody>
          <a:bodyPr/>
          <a:lstStyle/>
          <a:p>
            <a:fld id="{F8ECAD15-DF40-4D57-8D99-2197AD37FB1A}" type="slidenum">
              <a:rPr lang="en-US" smtClean="0">
                <a:solidFill>
                  <a:prstClr val="black"/>
                </a:solidFill>
              </a:rPr>
              <a:pPr/>
              <a:t>44</a:t>
            </a:fld>
            <a:endParaRPr lang="en-US" dirty="0">
              <a:solidFill>
                <a:prstClr val="black"/>
              </a:solidFill>
            </a:endParaRPr>
          </a:p>
        </p:txBody>
      </p:sp>
      <p:sp>
        <p:nvSpPr>
          <p:cNvPr id="4" name="Title 3"/>
          <p:cNvSpPr>
            <a:spLocks noGrp="1"/>
          </p:cNvSpPr>
          <p:nvPr>
            <p:ph type="title"/>
          </p:nvPr>
        </p:nvSpPr>
        <p:spPr>
          <a:xfrm>
            <a:off x="228600" y="0"/>
            <a:ext cx="9144000" cy="1219200"/>
          </a:xfrm>
        </p:spPr>
        <p:txBody>
          <a:bodyPr/>
          <a:lstStyle/>
          <a:p>
            <a:r>
              <a:rPr lang="en-US" dirty="0" smtClean="0"/>
              <a:t>Key Takeaways—LGBT</a:t>
            </a:r>
            <a:endParaRPr lang="en-US" dirty="0"/>
          </a:p>
        </p:txBody>
      </p:sp>
    </p:spTree>
    <p:extLst>
      <p:ext uri="{BB962C8B-B14F-4D97-AF65-F5344CB8AC3E}">
        <p14:creationId xmlns:p14="http://schemas.microsoft.com/office/powerpoint/2010/main" val="21705860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1295400" y="1447800"/>
            <a:ext cx="7788275" cy="5181600"/>
          </a:xfrm>
        </p:spPr>
        <p:txBody>
          <a:bodyPr/>
          <a:lstStyle/>
          <a:p>
            <a:pPr>
              <a:spcBef>
                <a:spcPts val="600"/>
              </a:spcBef>
              <a:spcAft>
                <a:spcPts val="600"/>
              </a:spcAft>
            </a:pPr>
            <a:r>
              <a:rPr lang="en-US" sz="3000" dirty="0" smtClean="0"/>
              <a:t>Health and Health Care</a:t>
            </a:r>
          </a:p>
          <a:p>
            <a:pPr lvl="1">
              <a:buFont typeface="Wingdings" panose="05000000000000000000" pitchFamily="2" charset="2"/>
              <a:buChar char="§"/>
            </a:pPr>
            <a:r>
              <a:rPr lang="en-US" sz="2400" dirty="0" smtClean="0"/>
              <a:t>Between </a:t>
            </a:r>
            <a:r>
              <a:rPr lang="en-US" sz="2400" dirty="0"/>
              <a:t>2013 and the first 6 months of 2014, </a:t>
            </a:r>
            <a:r>
              <a:rPr lang="en-US" sz="2400" dirty="0" smtClean="0"/>
              <a:t>the percentage of persons ages 18 to 64 years without health insurance decreased.</a:t>
            </a:r>
          </a:p>
          <a:p>
            <a:pPr lvl="1">
              <a:buFont typeface="Wingdings" panose="05000000000000000000" pitchFamily="2" charset="2"/>
              <a:buChar char="§"/>
            </a:pPr>
            <a:r>
              <a:rPr lang="en-US" sz="2400" dirty="0" smtClean="0"/>
              <a:t>For 2013, there was no difference in insurance coverage for LGB populations compared to </a:t>
            </a:r>
            <a:r>
              <a:rPr lang="en-US" sz="2400" smtClean="0"/>
              <a:t>straight populations.</a:t>
            </a:r>
            <a:endParaRPr lang="en-US" sz="2400" dirty="0" smtClean="0"/>
          </a:p>
          <a:p>
            <a:pPr lvl="1">
              <a:buFont typeface="Wingdings" panose="05000000000000000000" pitchFamily="2" charset="2"/>
              <a:buChar char="§"/>
            </a:pPr>
            <a:r>
              <a:rPr lang="en-US" sz="2400" dirty="0"/>
              <a:t>Though LGB populations have similar rates of access to care there are important differences in health risk behaviors such as drinking and smoking</a:t>
            </a:r>
            <a:r>
              <a:rPr lang="en-US" sz="2400" dirty="0" smtClean="0"/>
              <a:t>. </a:t>
            </a:r>
          </a:p>
        </p:txBody>
      </p:sp>
      <p:sp>
        <p:nvSpPr>
          <p:cNvPr id="3" name="Slide Number Placeholder 2"/>
          <p:cNvSpPr>
            <a:spLocks noGrp="1"/>
          </p:cNvSpPr>
          <p:nvPr>
            <p:ph type="sldNum" sz="quarter" idx="15"/>
          </p:nvPr>
        </p:nvSpPr>
        <p:spPr/>
        <p:txBody>
          <a:bodyPr/>
          <a:lstStyle/>
          <a:p>
            <a:fld id="{F8ECAD15-DF40-4D57-8D99-2197AD37FB1A}" type="slidenum">
              <a:rPr lang="en-US" smtClean="0">
                <a:solidFill>
                  <a:prstClr val="black"/>
                </a:solidFill>
              </a:rPr>
              <a:pPr/>
              <a:t>45</a:t>
            </a:fld>
            <a:endParaRPr lang="en-US" dirty="0">
              <a:solidFill>
                <a:prstClr val="black"/>
              </a:solidFill>
            </a:endParaRPr>
          </a:p>
        </p:txBody>
      </p:sp>
      <p:sp>
        <p:nvSpPr>
          <p:cNvPr id="4" name="Title 3"/>
          <p:cNvSpPr>
            <a:spLocks noGrp="1"/>
          </p:cNvSpPr>
          <p:nvPr>
            <p:ph type="title"/>
          </p:nvPr>
        </p:nvSpPr>
        <p:spPr>
          <a:xfrm>
            <a:off x="228600" y="0"/>
            <a:ext cx="9144000" cy="1219200"/>
          </a:xfrm>
        </p:spPr>
        <p:txBody>
          <a:bodyPr/>
          <a:lstStyle/>
          <a:p>
            <a:r>
              <a:rPr lang="en-US" dirty="0" smtClean="0"/>
              <a:t>Key Takeaways—SDOH</a:t>
            </a:r>
            <a:endParaRPr lang="en-US" dirty="0"/>
          </a:p>
        </p:txBody>
      </p:sp>
    </p:spTree>
    <p:extLst>
      <p:ext uri="{BB962C8B-B14F-4D97-AF65-F5344CB8AC3E}">
        <p14:creationId xmlns:p14="http://schemas.microsoft.com/office/powerpoint/2010/main" val="13843688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1295400" y="1447800"/>
            <a:ext cx="7788275" cy="5181600"/>
          </a:xfrm>
        </p:spPr>
        <p:txBody>
          <a:bodyPr/>
          <a:lstStyle/>
          <a:p>
            <a:r>
              <a:rPr lang="en-US" sz="2800" dirty="0" smtClean="0"/>
              <a:t>Social and Community Context</a:t>
            </a:r>
          </a:p>
          <a:p>
            <a:pPr lvl="1">
              <a:spcBef>
                <a:spcPts val="600"/>
              </a:spcBef>
              <a:spcAft>
                <a:spcPts val="600"/>
              </a:spcAft>
              <a:buFont typeface="Wingdings" panose="05000000000000000000" pitchFamily="2" charset="2"/>
              <a:buChar char="§"/>
            </a:pPr>
            <a:r>
              <a:rPr lang="en-US" sz="2400" dirty="0" smtClean="0"/>
              <a:t>For the nation as a whole, 1 out of 5 children ages 12-17 years does not have an adult they can talk to about serious problems.</a:t>
            </a:r>
          </a:p>
          <a:p>
            <a:pPr>
              <a:spcBef>
                <a:spcPts val="600"/>
              </a:spcBef>
              <a:spcAft>
                <a:spcPts val="600"/>
              </a:spcAft>
            </a:pPr>
            <a:r>
              <a:rPr lang="en-US" sz="2800" dirty="0" smtClean="0"/>
              <a:t>Education</a:t>
            </a:r>
          </a:p>
          <a:p>
            <a:pPr lvl="1">
              <a:spcBef>
                <a:spcPts val="600"/>
              </a:spcBef>
              <a:spcAft>
                <a:spcPts val="600"/>
              </a:spcAft>
              <a:buFont typeface="Wingdings" panose="05000000000000000000" pitchFamily="2" charset="2"/>
              <a:buChar char="§"/>
            </a:pPr>
            <a:r>
              <a:rPr lang="en-US" sz="2400" dirty="0" smtClean="0"/>
              <a:t>White students had consistently higher rates of college enrollment following high school completion than Black and Hispanic students.</a:t>
            </a:r>
          </a:p>
          <a:p>
            <a:pPr lvl="1">
              <a:spcBef>
                <a:spcPts val="600"/>
              </a:spcBef>
              <a:spcAft>
                <a:spcPts val="600"/>
              </a:spcAft>
              <a:buFont typeface="Wingdings" panose="05000000000000000000" pitchFamily="2" charset="2"/>
              <a:buChar char="§"/>
            </a:pPr>
            <a:r>
              <a:rPr lang="en-US" sz="2400" dirty="0" smtClean="0"/>
              <a:t>Almost a third (30%) of couples in same-sex households both have a bachelor’s degree.</a:t>
            </a:r>
          </a:p>
          <a:p>
            <a:pPr lvl="1">
              <a:spcBef>
                <a:spcPts val="600"/>
              </a:spcBef>
              <a:spcAft>
                <a:spcPts val="600"/>
              </a:spcAft>
              <a:buFont typeface="Wingdings" panose="05000000000000000000" pitchFamily="2" charset="2"/>
              <a:buChar char="§"/>
            </a:pPr>
            <a:endParaRPr lang="en-US" sz="2400" dirty="0" smtClean="0"/>
          </a:p>
        </p:txBody>
      </p:sp>
      <p:sp>
        <p:nvSpPr>
          <p:cNvPr id="3" name="Slide Number Placeholder 2"/>
          <p:cNvSpPr>
            <a:spLocks noGrp="1"/>
          </p:cNvSpPr>
          <p:nvPr>
            <p:ph type="sldNum" sz="quarter" idx="15"/>
          </p:nvPr>
        </p:nvSpPr>
        <p:spPr/>
        <p:txBody>
          <a:bodyPr/>
          <a:lstStyle/>
          <a:p>
            <a:fld id="{F8ECAD15-DF40-4D57-8D99-2197AD37FB1A}" type="slidenum">
              <a:rPr lang="en-US" smtClean="0">
                <a:solidFill>
                  <a:prstClr val="black"/>
                </a:solidFill>
              </a:rPr>
              <a:pPr/>
              <a:t>46</a:t>
            </a:fld>
            <a:endParaRPr lang="en-US" dirty="0">
              <a:solidFill>
                <a:prstClr val="black"/>
              </a:solidFill>
            </a:endParaRPr>
          </a:p>
        </p:txBody>
      </p:sp>
      <p:sp>
        <p:nvSpPr>
          <p:cNvPr id="4" name="Title 3"/>
          <p:cNvSpPr>
            <a:spLocks noGrp="1"/>
          </p:cNvSpPr>
          <p:nvPr>
            <p:ph type="title"/>
          </p:nvPr>
        </p:nvSpPr>
        <p:spPr>
          <a:xfrm>
            <a:off x="228600" y="0"/>
            <a:ext cx="9144000" cy="1219200"/>
          </a:xfrm>
        </p:spPr>
        <p:txBody>
          <a:bodyPr/>
          <a:lstStyle/>
          <a:p>
            <a:r>
              <a:rPr lang="en-US" dirty="0" smtClean="0"/>
              <a:t>Key Takeaways—SDOH </a:t>
            </a:r>
            <a:endParaRPr lang="en-US" dirty="0"/>
          </a:p>
        </p:txBody>
      </p:sp>
    </p:spTree>
    <p:extLst>
      <p:ext uri="{BB962C8B-B14F-4D97-AF65-F5344CB8AC3E}">
        <p14:creationId xmlns:p14="http://schemas.microsoft.com/office/powerpoint/2010/main" val="15004499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1295400" y="1447800"/>
            <a:ext cx="7788275" cy="5181600"/>
          </a:xfrm>
        </p:spPr>
        <p:txBody>
          <a:bodyPr/>
          <a:lstStyle/>
          <a:p>
            <a:pPr>
              <a:spcBef>
                <a:spcPts val="600"/>
              </a:spcBef>
              <a:spcAft>
                <a:spcPts val="600"/>
              </a:spcAft>
            </a:pPr>
            <a:r>
              <a:rPr lang="en-US" sz="2600" dirty="0" smtClean="0"/>
              <a:t>Economic Stability</a:t>
            </a:r>
          </a:p>
          <a:p>
            <a:pPr lvl="1">
              <a:spcBef>
                <a:spcPts val="600"/>
              </a:spcBef>
              <a:spcAft>
                <a:spcPts val="600"/>
              </a:spcAft>
              <a:buFont typeface="Wingdings" panose="05000000000000000000" pitchFamily="2" charset="2"/>
              <a:buChar char="§"/>
            </a:pPr>
            <a:r>
              <a:rPr lang="en-US" sz="2000" dirty="0" smtClean="0"/>
              <a:t>Nationally, 15% of the population lives at or below the poverty threshold.</a:t>
            </a:r>
          </a:p>
          <a:p>
            <a:pPr lvl="1">
              <a:spcBef>
                <a:spcPts val="600"/>
              </a:spcBef>
              <a:spcAft>
                <a:spcPts val="600"/>
              </a:spcAft>
              <a:buFont typeface="Wingdings" panose="05000000000000000000" pitchFamily="2" charset="2"/>
              <a:buChar char="§"/>
            </a:pPr>
            <a:r>
              <a:rPr lang="en-US" sz="2000" dirty="0" smtClean="0"/>
              <a:t>Women are more likely to be living in poverty than men, regardless of relationship status.</a:t>
            </a:r>
          </a:p>
          <a:p>
            <a:pPr>
              <a:spcBef>
                <a:spcPts val="600"/>
              </a:spcBef>
              <a:spcAft>
                <a:spcPts val="600"/>
              </a:spcAft>
            </a:pPr>
            <a:r>
              <a:rPr lang="en-US" sz="2600" dirty="0" smtClean="0"/>
              <a:t>Neighborhood and Built Environment</a:t>
            </a:r>
          </a:p>
          <a:p>
            <a:pPr lvl="1">
              <a:spcBef>
                <a:spcPts val="600"/>
              </a:spcBef>
              <a:spcAft>
                <a:spcPts val="600"/>
              </a:spcAft>
              <a:buFont typeface="Wingdings" panose="05000000000000000000" pitchFamily="2" charset="2"/>
              <a:buChar char="§"/>
            </a:pPr>
            <a:r>
              <a:rPr lang="en-US" sz="2000" dirty="0" smtClean="0"/>
              <a:t>Overall, the homicide rate is currently meeting the HP2020 target.</a:t>
            </a:r>
          </a:p>
          <a:p>
            <a:pPr lvl="1">
              <a:spcBef>
                <a:spcPts val="600"/>
              </a:spcBef>
              <a:spcAft>
                <a:spcPts val="600"/>
              </a:spcAft>
              <a:buFont typeface="Wingdings" panose="05000000000000000000" pitchFamily="2" charset="2"/>
              <a:buChar char="§"/>
            </a:pPr>
            <a:r>
              <a:rPr lang="en-US" sz="2000" dirty="0" smtClean="0"/>
              <a:t>Children’s cumulative exposure to violence increases with age. </a:t>
            </a:r>
          </a:p>
          <a:p>
            <a:pPr lvl="1">
              <a:spcBef>
                <a:spcPts val="600"/>
              </a:spcBef>
              <a:spcAft>
                <a:spcPts val="600"/>
              </a:spcAft>
              <a:buFont typeface="Wingdings" panose="05000000000000000000" pitchFamily="2" charset="2"/>
              <a:buChar char="§"/>
            </a:pPr>
            <a:r>
              <a:rPr lang="en-US" sz="2000" dirty="0" smtClean="0"/>
              <a:t>Rates </a:t>
            </a:r>
            <a:r>
              <a:rPr lang="en-US" sz="2000" dirty="0"/>
              <a:t>of being threatened or injured with a weapon on school property were higher for </a:t>
            </a:r>
            <a:r>
              <a:rPr lang="en-US" sz="2000" dirty="0" smtClean="0"/>
              <a:t>LGB and questioning youth compared </a:t>
            </a:r>
            <a:r>
              <a:rPr lang="en-US" sz="2000" dirty="0"/>
              <a:t>to straight </a:t>
            </a:r>
            <a:r>
              <a:rPr lang="en-US" sz="2000" dirty="0" smtClean="0"/>
              <a:t>youth.</a:t>
            </a:r>
          </a:p>
        </p:txBody>
      </p:sp>
      <p:sp>
        <p:nvSpPr>
          <p:cNvPr id="3" name="Slide Number Placeholder 2"/>
          <p:cNvSpPr>
            <a:spLocks noGrp="1"/>
          </p:cNvSpPr>
          <p:nvPr>
            <p:ph type="sldNum" sz="quarter" idx="15"/>
          </p:nvPr>
        </p:nvSpPr>
        <p:spPr/>
        <p:txBody>
          <a:bodyPr/>
          <a:lstStyle/>
          <a:p>
            <a:fld id="{F8ECAD15-DF40-4D57-8D99-2197AD37FB1A}" type="slidenum">
              <a:rPr lang="en-US" smtClean="0">
                <a:solidFill>
                  <a:prstClr val="black"/>
                </a:solidFill>
              </a:rPr>
              <a:pPr/>
              <a:t>47</a:t>
            </a:fld>
            <a:endParaRPr lang="en-US" dirty="0">
              <a:solidFill>
                <a:prstClr val="black"/>
              </a:solidFill>
            </a:endParaRPr>
          </a:p>
        </p:txBody>
      </p:sp>
      <p:sp>
        <p:nvSpPr>
          <p:cNvPr id="4" name="Title 3"/>
          <p:cNvSpPr>
            <a:spLocks noGrp="1"/>
          </p:cNvSpPr>
          <p:nvPr>
            <p:ph type="title"/>
          </p:nvPr>
        </p:nvSpPr>
        <p:spPr>
          <a:xfrm>
            <a:off x="228600" y="0"/>
            <a:ext cx="9144000" cy="1219200"/>
          </a:xfrm>
        </p:spPr>
        <p:txBody>
          <a:bodyPr/>
          <a:lstStyle/>
          <a:p>
            <a:r>
              <a:rPr lang="en-US" dirty="0" smtClean="0"/>
              <a:t>Key Takeaways—SDOH </a:t>
            </a:r>
            <a:endParaRPr lang="en-US" dirty="0"/>
          </a:p>
        </p:txBody>
      </p:sp>
    </p:spTree>
    <p:extLst>
      <p:ext uri="{BB962C8B-B14F-4D97-AF65-F5344CB8AC3E}">
        <p14:creationId xmlns:p14="http://schemas.microsoft.com/office/powerpoint/2010/main" val="15280896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57200"/>
            <a:ext cx="9144000" cy="1905000"/>
          </a:xfrm>
        </p:spPr>
        <p:txBody>
          <a:bodyPr>
            <a:noAutofit/>
          </a:bodyPr>
          <a:lstStyle/>
          <a:p>
            <a:r>
              <a:rPr lang="en-US" sz="2800" dirty="0" smtClean="0">
                <a:solidFill>
                  <a:schemeClr val="bg1"/>
                </a:solidFill>
                <a:latin typeface="Arial Black" panose="020B0A04020102020204" pitchFamily="34" charset="0"/>
              </a:rPr>
              <a:t/>
            </a:r>
            <a:br>
              <a:rPr lang="en-US" sz="2800" dirty="0" smtClean="0">
                <a:solidFill>
                  <a:schemeClr val="bg1"/>
                </a:solidFill>
                <a:latin typeface="Arial Black" panose="020B0A04020102020204" pitchFamily="34" charset="0"/>
              </a:rPr>
            </a:br>
            <a:r>
              <a:rPr lang="en-US" sz="2800" dirty="0">
                <a:solidFill>
                  <a:schemeClr val="bg1"/>
                </a:solidFill>
                <a:latin typeface="Arial Black" panose="020B0A04020102020204" pitchFamily="34" charset="0"/>
              </a:rPr>
              <a:t/>
            </a:r>
            <a:br>
              <a:rPr lang="en-US" sz="2800" dirty="0">
                <a:solidFill>
                  <a:schemeClr val="bg1"/>
                </a:solidFill>
                <a:latin typeface="Arial Black" panose="020B0A04020102020204" pitchFamily="34" charset="0"/>
              </a:rPr>
            </a:br>
            <a:r>
              <a:rPr lang="en-US" sz="2800" dirty="0" smtClean="0">
                <a:solidFill>
                  <a:schemeClr val="bg1"/>
                </a:solidFill>
                <a:latin typeface="Arial Black" panose="020B0A04020102020204" pitchFamily="34" charset="0"/>
              </a:rPr>
              <a:t>Pamela Hyde, J.D. </a:t>
            </a:r>
            <a:r>
              <a:rPr lang="en-US" sz="2400" dirty="0" smtClean="0">
                <a:solidFill>
                  <a:schemeClr val="bg1"/>
                </a:solidFill>
                <a:latin typeface="Arial Black" panose="020B0A04020102020204" pitchFamily="34" charset="0"/>
              </a:rPr>
              <a:t/>
            </a:r>
            <a:br>
              <a:rPr lang="en-US" sz="2400" dirty="0" smtClean="0">
                <a:solidFill>
                  <a:schemeClr val="bg1"/>
                </a:solidFill>
                <a:latin typeface="Arial Black" panose="020B0A04020102020204" pitchFamily="34" charset="0"/>
              </a:rPr>
            </a:br>
            <a:r>
              <a:rPr lang="en-US" sz="2400" dirty="0" smtClean="0">
                <a:solidFill>
                  <a:schemeClr val="bg1"/>
                </a:solidFill>
                <a:latin typeface="Arial Black" panose="020B0A04020102020204" pitchFamily="34" charset="0"/>
              </a:rPr>
              <a:t>Administrator</a:t>
            </a:r>
            <a:br>
              <a:rPr lang="en-US" sz="2400" dirty="0" smtClean="0">
                <a:solidFill>
                  <a:schemeClr val="bg1"/>
                </a:solidFill>
                <a:latin typeface="Arial Black" panose="020B0A04020102020204" pitchFamily="34" charset="0"/>
              </a:rPr>
            </a:br>
            <a:r>
              <a:rPr lang="en-US" sz="2400" dirty="0" smtClean="0">
                <a:solidFill>
                  <a:schemeClr val="bg1"/>
                </a:solidFill>
                <a:latin typeface="Arial Black" panose="020B0A04020102020204" pitchFamily="34" charset="0"/>
              </a:rPr>
              <a:t>Substance </a:t>
            </a:r>
            <a:r>
              <a:rPr lang="en-US" sz="2400" dirty="0">
                <a:solidFill>
                  <a:schemeClr val="bg1"/>
                </a:solidFill>
                <a:latin typeface="Arial Black" panose="020B0A04020102020204" pitchFamily="34" charset="0"/>
              </a:rPr>
              <a:t>Abuse and Mental Health </a:t>
            </a:r>
            <a:r>
              <a:rPr lang="en-US" sz="2400" dirty="0" smtClean="0">
                <a:solidFill>
                  <a:schemeClr val="bg1"/>
                </a:solidFill>
                <a:latin typeface="Arial Black" panose="020B0A04020102020204" pitchFamily="34" charset="0"/>
              </a:rPr>
              <a:t/>
            </a:r>
            <a:br>
              <a:rPr lang="en-US" sz="2400" dirty="0" smtClean="0">
                <a:solidFill>
                  <a:schemeClr val="bg1"/>
                </a:solidFill>
                <a:latin typeface="Arial Black" panose="020B0A04020102020204" pitchFamily="34" charset="0"/>
              </a:rPr>
            </a:br>
            <a:r>
              <a:rPr lang="en-US" sz="2400" dirty="0" smtClean="0">
                <a:solidFill>
                  <a:schemeClr val="bg1"/>
                </a:solidFill>
                <a:latin typeface="Arial Black" panose="020B0A04020102020204" pitchFamily="34" charset="0"/>
              </a:rPr>
              <a:t>Services </a:t>
            </a:r>
            <a:r>
              <a:rPr lang="en-US" sz="2400" dirty="0">
                <a:solidFill>
                  <a:schemeClr val="bg1"/>
                </a:solidFill>
                <a:latin typeface="Arial Black" panose="020B0A04020102020204" pitchFamily="34" charset="0"/>
              </a:rPr>
              <a:t>Administration</a:t>
            </a:r>
            <a:r>
              <a:rPr lang="en-US" sz="2400" dirty="0"/>
              <a:t/>
            </a:r>
            <a:br>
              <a:rPr lang="en-US" sz="2400" dirty="0"/>
            </a:br>
            <a:endParaRPr lang="en-US" sz="2400" dirty="0">
              <a:solidFill>
                <a:schemeClr val="bg1"/>
              </a:solidFill>
              <a:latin typeface="Arial Black" panose="020B0A04020102020204" pitchFamily="34" charset="0"/>
            </a:endParaRPr>
          </a:p>
        </p:txBody>
      </p:sp>
      <p:sp>
        <p:nvSpPr>
          <p:cNvPr id="3" name="TextBox 2"/>
          <p:cNvSpPr txBox="1"/>
          <p:nvPr/>
        </p:nvSpPr>
        <p:spPr>
          <a:xfrm>
            <a:off x="3124200" y="6172200"/>
            <a:ext cx="2895600" cy="369332"/>
          </a:xfrm>
          <a:prstGeom prst="rect">
            <a:avLst/>
          </a:prstGeom>
          <a:noFill/>
        </p:spPr>
        <p:txBody>
          <a:bodyPr wrap="square" rtlCol="0">
            <a:spAutoFit/>
          </a:bodyPr>
          <a:lstStyle/>
          <a:p>
            <a:pPr algn="ctr"/>
            <a:r>
              <a:rPr lang="en-US" b="1" dirty="0" smtClean="0">
                <a:solidFill>
                  <a:schemeClr val="tx2"/>
                </a:solidFill>
              </a:rPr>
              <a:t>February 5, 2015</a:t>
            </a:r>
            <a:endParaRPr lang="en-US" b="1" dirty="0">
              <a:solidFill>
                <a:schemeClr val="tx2"/>
              </a:solidFill>
            </a:endParaRPr>
          </a:p>
        </p:txBody>
      </p:sp>
      <p:pic>
        <p:nvPicPr>
          <p:cNvPr id="6" name="Picture 2" descr="SAMHSA" titl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6269096"/>
            <a:ext cx="1219200" cy="4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88995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p:txBody>
          <a:bodyPr/>
          <a:lstStyle/>
          <a:p>
            <a:r>
              <a:rPr lang="en-US" dirty="0" smtClean="0"/>
              <a:t>Overview</a:t>
            </a:r>
          </a:p>
        </p:txBody>
      </p:sp>
      <p:sp>
        <p:nvSpPr>
          <p:cNvPr id="33795" name="Rectangle 3"/>
          <p:cNvSpPr>
            <a:spLocks noGrp="1"/>
          </p:cNvSpPr>
          <p:nvPr>
            <p:ph idx="1"/>
          </p:nvPr>
        </p:nvSpPr>
        <p:spPr/>
        <p:txBody>
          <a:bodyPr/>
          <a:lstStyle/>
          <a:p>
            <a:r>
              <a:rPr lang="en-US" sz="2400" dirty="0" smtClean="0"/>
              <a:t>LGBT identity data collection</a:t>
            </a:r>
          </a:p>
          <a:p>
            <a:r>
              <a:rPr lang="en-US" sz="2400" dirty="0" smtClean="0"/>
              <a:t>LGBT inclusion in grants </a:t>
            </a:r>
            <a:r>
              <a:rPr lang="en-US" sz="2400" dirty="0"/>
              <a:t>and </a:t>
            </a:r>
            <a:r>
              <a:rPr lang="en-US" sz="2400" dirty="0" smtClean="0"/>
              <a:t>contracts</a:t>
            </a:r>
            <a:endParaRPr lang="en-US" sz="2400" dirty="0"/>
          </a:p>
          <a:p>
            <a:r>
              <a:rPr lang="en-US" sz="2400" dirty="0" smtClean="0"/>
              <a:t>Programs addressing LGBT health</a:t>
            </a:r>
          </a:p>
          <a:p>
            <a:r>
              <a:rPr lang="en-US" dirty="0"/>
              <a:t>Cultural competence</a:t>
            </a:r>
          </a:p>
          <a:p>
            <a:r>
              <a:rPr lang="en-US" sz="2400" dirty="0" smtClean="0"/>
              <a:t>Programs addressing social determinants of health</a:t>
            </a:r>
          </a:p>
          <a:p>
            <a:r>
              <a:rPr lang="en-US" sz="2400" dirty="0" smtClean="0"/>
              <a:t>Disparity Impact Statements</a:t>
            </a:r>
          </a:p>
        </p:txBody>
      </p:sp>
      <p:pic>
        <p:nvPicPr>
          <p:cNvPr id="4" name="Picture 2" descr="SAMHSA" titl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606156"/>
            <a:ext cx="1219200" cy="4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49</a:t>
            </a:fld>
            <a:endParaRPr lang="en-US" sz="1200" dirty="0">
              <a:solidFill>
                <a:srgbClr val="898989"/>
              </a:solidFill>
              <a:latin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Slide6"/>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38" y="-7620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descr="block " title="formatting "/>
          <p:cNvSpPr txBox="1"/>
          <p:nvPr/>
        </p:nvSpPr>
        <p:spPr>
          <a:xfrm>
            <a:off x="228600" y="1828800"/>
            <a:ext cx="5334000" cy="4801314"/>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25602" name="Title 1"/>
          <p:cNvSpPr>
            <a:spLocks noGrp="1"/>
          </p:cNvSpPr>
          <p:nvPr>
            <p:ph type="title"/>
          </p:nvPr>
        </p:nvSpPr>
        <p:spPr>
          <a:xfrm>
            <a:off x="1600200" y="152400"/>
            <a:ext cx="7470648" cy="1066800"/>
          </a:xfrm>
        </p:spPr>
        <p:txBody>
          <a:bodyPr/>
          <a:lstStyle/>
          <a:p>
            <a:r>
              <a:rPr lang="en-US" altLang="en-US" sz="2700" dirty="0" smtClean="0">
                <a:solidFill>
                  <a:schemeClr val="bg1"/>
                </a:solidFill>
                <a:ea typeface="ＭＳ Ｐゴシック" pitchFamily="34" charset="-128"/>
                <a:cs typeface="Arial" charset="0"/>
              </a:rPr>
              <a:t>Healthy People’s Vision </a:t>
            </a:r>
          </a:p>
        </p:txBody>
      </p:sp>
      <p:sp>
        <p:nvSpPr>
          <p:cNvPr id="6"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5</a:t>
            </a:fld>
            <a:endParaRPr lang="en-US" sz="1200" dirty="0">
              <a:solidFill>
                <a:srgbClr val="898989"/>
              </a:solidFill>
              <a:latin typeface="Calibri" panose="020F0502020204030204" pitchFamily="34" charset="0"/>
            </a:endParaRPr>
          </a:p>
        </p:txBody>
      </p:sp>
      <p:sp>
        <p:nvSpPr>
          <p:cNvPr id="11" name="TextBox 10" descr="block" title="formatting"/>
          <p:cNvSpPr txBox="1"/>
          <p:nvPr/>
        </p:nvSpPr>
        <p:spPr>
          <a:xfrm>
            <a:off x="5334000" y="2590800"/>
            <a:ext cx="685800" cy="2862322"/>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8" descr="concentrick circles covering the domains of SDOH, overlaid with Sexual orientation and gender identity.  An arrow from that screen leads to heath outcomes. " title="Diagram"/>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1" y="2862959"/>
            <a:ext cx="5618942" cy="2444921"/>
          </a:xfrm>
          <a:prstGeom prst="rect">
            <a:avLst/>
          </a:prstGeom>
        </p:spPr>
      </p:pic>
      <p:sp>
        <p:nvSpPr>
          <p:cNvPr id="12" name="TextBox 11" descr="text block" title="format"/>
          <p:cNvSpPr txBox="1"/>
          <p:nvPr/>
        </p:nvSpPr>
        <p:spPr>
          <a:xfrm>
            <a:off x="8382000" y="6125766"/>
            <a:ext cx="609600" cy="369332"/>
          </a:xfrm>
          <a:prstGeom prst="rect">
            <a:avLst/>
          </a:prstGeom>
          <a:solidFill>
            <a:schemeClr val="bg1"/>
          </a:solidFill>
        </p:spPr>
        <p:txBody>
          <a:bodyPr wrap="square" rtlCol="0">
            <a:spAutoFit/>
          </a:bodyPr>
          <a:lstStyle/>
          <a:p>
            <a:endParaRPr lang="en-US" dirty="0"/>
          </a:p>
        </p:txBody>
      </p:sp>
      <p:sp>
        <p:nvSpPr>
          <p:cNvPr id="13" name="Left-Right Arrow 12" descr="interchangable arrow"/>
          <p:cNvSpPr/>
          <p:nvPr/>
        </p:nvSpPr>
        <p:spPr>
          <a:xfrm>
            <a:off x="2514600" y="3505200"/>
            <a:ext cx="1676400" cy="990600"/>
          </a:xfrm>
          <a:prstGeom prst="lef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1638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LGBT Identity </a:t>
            </a:r>
            <a:r>
              <a:rPr lang="en-US" dirty="0"/>
              <a:t>D</a:t>
            </a:r>
            <a:r>
              <a:rPr lang="en-US" dirty="0" smtClean="0"/>
              <a:t>ata </a:t>
            </a:r>
            <a:r>
              <a:rPr lang="en-US" dirty="0"/>
              <a:t>C</a:t>
            </a:r>
            <a:r>
              <a:rPr lang="en-US" dirty="0" smtClean="0"/>
              <a:t>ollection</a:t>
            </a:r>
            <a:endParaRPr lang="en-US" dirty="0"/>
          </a:p>
        </p:txBody>
      </p:sp>
      <p:sp>
        <p:nvSpPr>
          <p:cNvPr id="3" name="Content Placeholder 2"/>
          <p:cNvSpPr>
            <a:spLocks noGrp="1"/>
          </p:cNvSpPr>
          <p:nvPr>
            <p:ph idx="1"/>
          </p:nvPr>
        </p:nvSpPr>
        <p:spPr/>
        <p:txBody>
          <a:bodyPr/>
          <a:lstStyle/>
          <a:p>
            <a:r>
              <a:rPr lang="en-US" dirty="0" smtClean="0"/>
              <a:t>Surveillance data</a:t>
            </a:r>
          </a:p>
          <a:p>
            <a:pPr lvl="1"/>
            <a:r>
              <a:rPr lang="en-US" dirty="0" smtClean="0"/>
              <a:t>NSDUH</a:t>
            </a:r>
          </a:p>
          <a:p>
            <a:pPr lvl="2"/>
            <a:r>
              <a:rPr lang="en-US" dirty="0" smtClean="0"/>
              <a:t>same-sex couple behavioral health (current)</a:t>
            </a:r>
          </a:p>
          <a:p>
            <a:pPr lvl="2"/>
            <a:r>
              <a:rPr lang="en-US" dirty="0" smtClean="0"/>
              <a:t>LGB identity (2015): sexual identity and attraction</a:t>
            </a:r>
          </a:p>
          <a:p>
            <a:endParaRPr lang="en-US" dirty="0"/>
          </a:p>
          <a:p>
            <a:r>
              <a:rPr lang="en-US" dirty="0"/>
              <a:t>Discretionary reporting (program monitoring)</a:t>
            </a:r>
          </a:p>
          <a:p>
            <a:pPr lvl="1"/>
            <a:r>
              <a:rPr lang="en-US" dirty="0"/>
              <a:t>Common Data Platform (</a:t>
            </a:r>
            <a:r>
              <a:rPr lang="en-US" dirty="0" smtClean="0"/>
              <a:t>2015)</a:t>
            </a:r>
          </a:p>
          <a:p>
            <a:pPr lvl="2"/>
            <a:r>
              <a:rPr lang="en-US" dirty="0" smtClean="0"/>
              <a:t>sexual identity, attraction, and behavior</a:t>
            </a:r>
          </a:p>
        </p:txBody>
      </p:sp>
      <p:sp>
        <p:nvSpPr>
          <p:cNvPr id="5"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50</a:t>
            </a:fld>
            <a:endParaRPr lang="en-US" sz="1200" dirty="0">
              <a:solidFill>
                <a:srgbClr val="898989"/>
              </a:solidFill>
              <a:latin typeface="Calibri" panose="020F0502020204030204" pitchFamily="34" charset="0"/>
            </a:endParaRPr>
          </a:p>
        </p:txBody>
      </p:sp>
      <p:pic>
        <p:nvPicPr>
          <p:cNvPr id="8" name="Picture 2" descr="SAMHSA" titl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606156"/>
            <a:ext cx="1219200" cy="4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62558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LGBT Inclusion </a:t>
            </a:r>
            <a:r>
              <a:rPr lang="en-US" dirty="0"/>
              <a:t>i</a:t>
            </a:r>
            <a:r>
              <a:rPr lang="en-US" dirty="0" smtClean="0"/>
              <a:t>n </a:t>
            </a:r>
            <a:r>
              <a:rPr lang="en-US" dirty="0"/>
              <a:t>G</a:t>
            </a:r>
            <a:r>
              <a:rPr lang="en-US" dirty="0" smtClean="0"/>
              <a:t>rants and Contracts</a:t>
            </a:r>
            <a:endParaRPr lang="en-US" dirty="0"/>
          </a:p>
        </p:txBody>
      </p:sp>
      <p:sp>
        <p:nvSpPr>
          <p:cNvPr id="3" name="Content Placeholder 2"/>
          <p:cNvSpPr>
            <a:spLocks noGrp="1"/>
          </p:cNvSpPr>
          <p:nvPr>
            <p:ph idx="1"/>
          </p:nvPr>
        </p:nvSpPr>
        <p:spPr>
          <a:xfrm>
            <a:off x="1600200" y="1752606"/>
            <a:ext cx="7010400" cy="4221163"/>
          </a:xfrm>
        </p:spPr>
        <p:txBody>
          <a:bodyPr/>
          <a:lstStyle/>
          <a:p>
            <a:r>
              <a:rPr lang="en-US" sz="2400" dirty="0" smtClean="0">
                <a:cs typeface="Times New Roman" pitchFamily="18" charset="0"/>
              </a:rPr>
              <a:t>SAMHSA Policy for LGBT Inclusion</a:t>
            </a:r>
          </a:p>
          <a:p>
            <a:pPr lvl="1"/>
            <a:r>
              <a:rPr lang="en-US" sz="2000" dirty="0" smtClean="0">
                <a:cs typeface="Times New Roman" pitchFamily="18" charset="0"/>
              </a:rPr>
              <a:t>FY 2012: include </a:t>
            </a:r>
            <a:r>
              <a:rPr lang="en-US" sz="2000" dirty="0">
                <a:cs typeface="Times New Roman" pitchFamily="18" charset="0"/>
              </a:rPr>
              <a:t>sexual and gender minority populations in </a:t>
            </a:r>
            <a:r>
              <a:rPr lang="en-US" sz="2000" dirty="0" smtClean="0">
                <a:cs typeface="Times New Roman" pitchFamily="18" charset="0"/>
              </a:rPr>
              <a:t>services </a:t>
            </a:r>
            <a:r>
              <a:rPr lang="en-US" sz="2000" dirty="0">
                <a:cs typeface="Times New Roman" pitchFamily="18" charset="0"/>
              </a:rPr>
              <a:t>grants </a:t>
            </a:r>
            <a:r>
              <a:rPr lang="en-US" sz="2000" dirty="0" smtClean="0">
                <a:cs typeface="Times New Roman" pitchFamily="18" charset="0"/>
              </a:rPr>
              <a:t>template</a:t>
            </a:r>
          </a:p>
          <a:p>
            <a:pPr lvl="0"/>
            <a:r>
              <a:rPr lang="en-US" sz="2400" dirty="0" smtClean="0"/>
              <a:t>Appendix: “applicants </a:t>
            </a:r>
            <a:r>
              <a:rPr lang="en-US" sz="2400" dirty="0"/>
              <a:t>are asked to address access, use and outcomes for subpopulations, which can be defined by the following factors:</a:t>
            </a:r>
          </a:p>
          <a:p>
            <a:pPr lvl="1"/>
            <a:r>
              <a:rPr lang="en-US" sz="2400" dirty="0"/>
              <a:t>By race</a:t>
            </a:r>
          </a:p>
          <a:p>
            <a:pPr lvl="1"/>
            <a:r>
              <a:rPr lang="en-US" sz="2400" dirty="0"/>
              <a:t>By ethnicity</a:t>
            </a:r>
          </a:p>
          <a:p>
            <a:pPr lvl="1"/>
            <a:r>
              <a:rPr lang="en-US" sz="2400" dirty="0"/>
              <a:t>By gender (including transgender), as appropriate</a:t>
            </a:r>
          </a:p>
          <a:p>
            <a:pPr lvl="1"/>
            <a:r>
              <a:rPr lang="en-US" sz="2400" dirty="0"/>
              <a:t>By sexual orientation (i.e., lesbian, gay, bisexual), as appropriate</a:t>
            </a:r>
            <a:r>
              <a:rPr lang="en-US" sz="2400" dirty="0" smtClean="0"/>
              <a:t>.”</a:t>
            </a:r>
            <a:endParaRPr lang="en-US" sz="2400" dirty="0">
              <a:cs typeface="Times New Roman" pitchFamily="18" charset="0"/>
            </a:endParaRPr>
          </a:p>
        </p:txBody>
      </p:sp>
      <p:sp>
        <p:nvSpPr>
          <p:cNvPr id="5"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51</a:t>
            </a:fld>
            <a:endParaRPr lang="en-US" sz="1200" dirty="0">
              <a:solidFill>
                <a:srgbClr val="898989"/>
              </a:solidFill>
              <a:latin typeface="Calibri" panose="020F0502020204030204" pitchFamily="34" charset="0"/>
            </a:endParaRPr>
          </a:p>
        </p:txBody>
      </p:sp>
      <p:pic>
        <p:nvPicPr>
          <p:cNvPr id="7" name="Picture 2" descr="SAMHSA" titl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606156"/>
            <a:ext cx="1219200" cy="4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7277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 Addressing LGBT Health</a:t>
            </a:r>
            <a:endParaRPr lang="en-US" dirty="0"/>
          </a:p>
        </p:txBody>
      </p:sp>
      <p:sp>
        <p:nvSpPr>
          <p:cNvPr id="3" name="Content Placeholder 2"/>
          <p:cNvSpPr>
            <a:spLocks noGrp="1"/>
          </p:cNvSpPr>
          <p:nvPr>
            <p:ph idx="1"/>
          </p:nvPr>
        </p:nvSpPr>
        <p:spPr>
          <a:xfrm>
            <a:off x="1600200" y="1676408"/>
            <a:ext cx="7086600" cy="4297363"/>
          </a:xfrm>
        </p:spPr>
        <p:txBody>
          <a:bodyPr/>
          <a:lstStyle/>
          <a:p>
            <a:r>
              <a:rPr lang="en-US" dirty="0" smtClean="0"/>
              <a:t>Center for Mental Health Services (CMHS)</a:t>
            </a:r>
          </a:p>
          <a:p>
            <a:pPr lvl="1"/>
            <a:endParaRPr lang="en-US" sz="2000" b="1" dirty="0" smtClean="0">
              <a:solidFill>
                <a:schemeClr val="accent1"/>
              </a:solidFill>
              <a:cs typeface="Times New Roman" pitchFamily="18" charset="0"/>
            </a:endParaRPr>
          </a:p>
          <a:p>
            <a:pPr lvl="1"/>
            <a:r>
              <a:rPr lang="en-US" sz="2000" b="1" dirty="0" smtClean="0">
                <a:solidFill>
                  <a:schemeClr val="accent1"/>
                </a:solidFill>
                <a:cs typeface="Times New Roman" pitchFamily="18" charset="0"/>
              </a:rPr>
              <a:t>Garrett Lee Smith (GLS) Youth Suicide Prevention Grants</a:t>
            </a:r>
          </a:p>
          <a:p>
            <a:pPr lvl="1"/>
            <a:endParaRPr lang="en-US" sz="2000" b="1" dirty="0" smtClean="0">
              <a:solidFill>
                <a:schemeClr val="accent1"/>
              </a:solidFill>
              <a:cs typeface="Times New Roman" pitchFamily="18" charset="0"/>
            </a:endParaRPr>
          </a:p>
          <a:p>
            <a:pPr lvl="1"/>
            <a:r>
              <a:rPr lang="en-US" sz="2000" b="1" dirty="0" smtClean="0">
                <a:solidFill>
                  <a:schemeClr val="accent1"/>
                </a:solidFill>
                <a:cs typeface="Times New Roman" pitchFamily="18" charset="0"/>
              </a:rPr>
              <a:t>Children’s Mental Health Initiative</a:t>
            </a:r>
          </a:p>
          <a:p>
            <a:pPr lvl="1"/>
            <a:endParaRPr lang="en-US" sz="2000" b="1" dirty="0" smtClean="0">
              <a:solidFill>
                <a:schemeClr val="accent1"/>
              </a:solidFill>
              <a:cs typeface="Times New Roman" pitchFamily="18" charset="0"/>
            </a:endParaRPr>
          </a:p>
          <a:p>
            <a:r>
              <a:rPr lang="en-US" dirty="0" smtClean="0"/>
              <a:t>Center for Substance Abuse Prevention (CSAP)</a:t>
            </a:r>
          </a:p>
          <a:p>
            <a:pPr lvl="1"/>
            <a:endParaRPr lang="en-US" sz="2000" b="1" dirty="0" smtClean="0">
              <a:solidFill>
                <a:schemeClr val="accent1"/>
              </a:solidFill>
              <a:cs typeface="Times New Roman" pitchFamily="18" charset="0"/>
            </a:endParaRPr>
          </a:p>
          <a:p>
            <a:pPr lvl="1"/>
            <a:r>
              <a:rPr lang="en-US" sz="2000" b="1" dirty="0" smtClean="0">
                <a:solidFill>
                  <a:schemeClr val="accent1"/>
                </a:solidFill>
                <a:cs typeface="Times New Roman" pitchFamily="18" charset="0"/>
              </a:rPr>
              <a:t>Center for the Application of Prevention Technologies (CAPT)</a:t>
            </a:r>
          </a:p>
        </p:txBody>
      </p:sp>
      <p:sp>
        <p:nvSpPr>
          <p:cNvPr id="5"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52</a:t>
            </a:fld>
            <a:endParaRPr lang="en-US" sz="1200" dirty="0">
              <a:solidFill>
                <a:srgbClr val="898989"/>
              </a:solidFill>
              <a:latin typeface="Calibri" panose="020F0502020204030204" pitchFamily="34" charset="0"/>
            </a:endParaRPr>
          </a:p>
        </p:txBody>
      </p:sp>
      <p:pic>
        <p:nvPicPr>
          <p:cNvPr id="7" name="Picture 2" descr="SAMHSA" titl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606156"/>
            <a:ext cx="1219200" cy="4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04696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Programs </a:t>
            </a:r>
            <a:r>
              <a:rPr lang="en-US" dirty="0" smtClean="0"/>
              <a:t>Addressing </a:t>
            </a:r>
            <a:r>
              <a:rPr lang="en-US" dirty="0"/>
              <a:t>LGBT </a:t>
            </a:r>
            <a:r>
              <a:rPr lang="en-US" dirty="0" smtClean="0"/>
              <a:t>Health </a:t>
            </a:r>
            <a:r>
              <a:rPr lang="en-US" sz="2000" dirty="0" smtClean="0"/>
              <a:t>continued </a:t>
            </a:r>
            <a:endParaRPr lang="en-US" dirty="0"/>
          </a:p>
        </p:txBody>
      </p:sp>
      <p:sp>
        <p:nvSpPr>
          <p:cNvPr id="3" name="Content Placeholder 2"/>
          <p:cNvSpPr>
            <a:spLocks noGrp="1"/>
          </p:cNvSpPr>
          <p:nvPr>
            <p:ph idx="1"/>
          </p:nvPr>
        </p:nvSpPr>
        <p:spPr>
          <a:xfrm>
            <a:off x="1600200" y="1798643"/>
            <a:ext cx="7086600" cy="4297363"/>
          </a:xfrm>
        </p:spPr>
        <p:txBody>
          <a:bodyPr/>
          <a:lstStyle/>
          <a:p>
            <a:r>
              <a:rPr lang="en-US" dirty="0" smtClean="0"/>
              <a:t>Center for Substance Abuse Treatment (CSAT)</a:t>
            </a:r>
          </a:p>
          <a:p>
            <a:pPr lvl="1"/>
            <a:r>
              <a:rPr lang="en-US" sz="2000" b="1" dirty="0" smtClean="0">
                <a:solidFill>
                  <a:schemeClr val="accent1"/>
                </a:solidFill>
                <a:cs typeface="Times New Roman" pitchFamily="18" charset="0"/>
              </a:rPr>
              <a:t>HIV portfolio includes focus on MSM and LGBT women</a:t>
            </a:r>
          </a:p>
          <a:p>
            <a:pPr lvl="1"/>
            <a:r>
              <a:rPr lang="en-US" sz="2000" b="1" dirty="0" smtClean="0">
                <a:solidFill>
                  <a:schemeClr val="accent1"/>
                </a:solidFill>
                <a:cs typeface="Times New Roman" pitchFamily="18" charset="0"/>
              </a:rPr>
              <a:t>Addition Technology Transfer Center: updating curriculum on substance abuse treatment for LGBT people</a:t>
            </a:r>
          </a:p>
          <a:p>
            <a:pPr lvl="1"/>
            <a:endParaRPr lang="en-US" sz="2000" b="1" dirty="0" smtClean="0">
              <a:solidFill>
                <a:schemeClr val="accent1"/>
              </a:solidFill>
              <a:cs typeface="Times New Roman" pitchFamily="18" charset="0"/>
            </a:endParaRPr>
          </a:p>
          <a:p>
            <a:r>
              <a:rPr lang="en-US" dirty="0"/>
              <a:t>C</a:t>
            </a:r>
            <a:r>
              <a:rPr lang="en-US" dirty="0" smtClean="0"/>
              <a:t>ross-Center </a:t>
            </a:r>
            <a:r>
              <a:rPr lang="en-US" dirty="0"/>
              <a:t>P</a:t>
            </a:r>
            <a:r>
              <a:rPr lang="en-US" dirty="0" smtClean="0"/>
              <a:t>rograms and Initiatives</a:t>
            </a:r>
          </a:p>
          <a:p>
            <a:pPr lvl="1"/>
            <a:r>
              <a:rPr lang="en-US" sz="2000" b="1" dirty="0" smtClean="0">
                <a:solidFill>
                  <a:schemeClr val="accent1"/>
                </a:solidFill>
                <a:cs typeface="Times New Roman" pitchFamily="18" charset="0"/>
              </a:rPr>
              <a:t>Minority Aids Initiative </a:t>
            </a:r>
            <a:r>
              <a:rPr lang="en-US" sz="2000" b="1" dirty="0">
                <a:solidFill>
                  <a:schemeClr val="accent1"/>
                </a:solidFill>
                <a:cs typeface="Times New Roman" pitchFamily="18" charset="0"/>
              </a:rPr>
              <a:t>Continuum of Care (</a:t>
            </a:r>
            <a:r>
              <a:rPr lang="en-US" sz="2000" b="1" dirty="0" err="1">
                <a:solidFill>
                  <a:schemeClr val="accent1"/>
                </a:solidFill>
                <a:cs typeface="Times New Roman" pitchFamily="18" charset="0"/>
              </a:rPr>
              <a:t>CoC</a:t>
            </a:r>
            <a:r>
              <a:rPr lang="en-US" sz="2000" b="1" dirty="0">
                <a:solidFill>
                  <a:schemeClr val="accent1"/>
                </a:solidFill>
                <a:cs typeface="Times New Roman" pitchFamily="18" charset="0"/>
              </a:rPr>
              <a:t>) Pilot </a:t>
            </a:r>
            <a:r>
              <a:rPr lang="en-US" sz="2000" b="1" dirty="0" smtClean="0">
                <a:solidFill>
                  <a:schemeClr val="accent1"/>
                </a:solidFill>
                <a:cs typeface="Times New Roman" pitchFamily="18" charset="0"/>
              </a:rPr>
              <a:t>grant</a:t>
            </a:r>
            <a:endParaRPr lang="en-US" sz="2000" b="1" dirty="0">
              <a:solidFill>
                <a:schemeClr val="accent1"/>
              </a:solidFill>
              <a:cs typeface="Times New Roman" pitchFamily="18" charset="0"/>
            </a:endParaRPr>
          </a:p>
        </p:txBody>
      </p:sp>
      <p:sp>
        <p:nvSpPr>
          <p:cNvPr id="5"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53</a:t>
            </a:fld>
            <a:endParaRPr lang="en-US" sz="1200" dirty="0">
              <a:solidFill>
                <a:srgbClr val="898989"/>
              </a:solidFill>
              <a:latin typeface="Calibri" panose="020F0502020204030204" pitchFamily="34" charset="0"/>
            </a:endParaRPr>
          </a:p>
        </p:txBody>
      </p:sp>
      <p:pic>
        <p:nvPicPr>
          <p:cNvPr id="7" name="Picture 2" descr="SAMHSA" titl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606156"/>
            <a:ext cx="1219200" cy="4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22716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 </a:t>
            </a:r>
            <a:r>
              <a:rPr lang="en-US" dirty="0" smtClean="0"/>
              <a:t>competence</a:t>
            </a:r>
            <a:endParaRPr lang="en-US" dirty="0"/>
          </a:p>
        </p:txBody>
      </p:sp>
      <p:sp>
        <p:nvSpPr>
          <p:cNvPr id="3" name="Content Placeholder 2"/>
          <p:cNvSpPr>
            <a:spLocks noGrp="1"/>
          </p:cNvSpPr>
          <p:nvPr>
            <p:ph idx="1"/>
          </p:nvPr>
        </p:nvSpPr>
        <p:spPr/>
        <p:txBody>
          <a:bodyPr/>
          <a:lstStyle/>
          <a:p>
            <a:r>
              <a:rPr lang="en-US" sz="2800" dirty="0" smtClean="0">
                <a:hlinkClick r:id="rId3"/>
              </a:rPr>
              <a:t>LGBT </a:t>
            </a:r>
            <a:r>
              <a:rPr lang="en-US" sz="2800" dirty="0">
                <a:hlinkClick r:id="rId3"/>
              </a:rPr>
              <a:t>Training Curricula for Behavioral Health and Primary Care </a:t>
            </a:r>
            <a:r>
              <a:rPr lang="en-US" sz="2800" dirty="0" smtClean="0">
                <a:hlinkClick r:id="rId3"/>
              </a:rPr>
              <a:t>Practitioners</a:t>
            </a:r>
            <a:r>
              <a:rPr lang="en-US" sz="2800" dirty="0" smtClean="0"/>
              <a:t/>
            </a:r>
            <a:br>
              <a:rPr lang="en-US" sz="2800" dirty="0" smtClean="0"/>
            </a:br>
            <a:endParaRPr lang="en-US" sz="1800" dirty="0"/>
          </a:p>
          <a:p>
            <a:r>
              <a:rPr lang="en-US" sz="2800" dirty="0" smtClean="0">
                <a:hlinkClick r:id="rId4"/>
              </a:rPr>
              <a:t>A Practitioner’s Resource </a:t>
            </a:r>
            <a:r>
              <a:rPr lang="en-US" sz="2800" dirty="0">
                <a:hlinkClick r:id="rId4"/>
              </a:rPr>
              <a:t>Guide</a:t>
            </a:r>
            <a:r>
              <a:rPr lang="en-US" sz="2800" dirty="0" smtClean="0">
                <a:hlinkClick r:id="rId4"/>
              </a:rPr>
              <a:t>: Helping </a:t>
            </a:r>
            <a:r>
              <a:rPr lang="en-US" sz="2800" dirty="0">
                <a:hlinkClick r:id="rId4"/>
              </a:rPr>
              <a:t>Families to Support Their LGBT </a:t>
            </a:r>
            <a:r>
              <a:rPr lang="en-US" sz="2800" dirty="0" smtClean="0">
                <a:hlinkClick r:id="rId4"/>
              </a:rPr>
              <a:t>Children</a:t>
            </a:r>
            <a:endParaRPr lang="en-US" sz="2800" dirty="0" smtClean="0"/>
          </a:p>
          <a:p>
            <a:endParaRPr lang="en-US" sz="1800" dirty="0"/>
          </a:p>
          <a:p>
            <a:r>
              <a:rPr lang="en-US" sz="2800" dirty="0">
                <a:hlinkClick r:id="rId5"/>
              </a:rPr>
              <a:t>LGBTQ Youth and Sexual Abuse: Information for Mental Health </a:t>
            </a:r>
            <a:r>
              <a:rPr lang="en-US" sz="2800" dirty="0" smtClean="0">
                <a:hlinkClick r:id="rId5"/>
              </a:rPr>
              <a:t>Professionals</a:t>
            </a:r>
            <a:endParaRPr lang="en-US" sz="2800" dirty="0"/>
          </a:p>
          <a:p>
            <a:endParaRPr lang="en-US" sz="1800" dirty="0" smtClean="0"/>
          </a:p>
          <a:p>
            <a:r>
              <a:rPr lang="en-US" sz="2800" dirty="0" smtClean="0">
                <a:hlinkClick r:id="rId6"/>
              </a:rPr>
              <a:t>ACA Enrollment Assistance for LGBT Communities</a:t>
            </a:r>
            <a:endParaRPr lang="en-US" sz="2800" dirty="0" smtClean="0"/>
          </a:p>
        </p:txBody>
      </p:sp>
      <p:sp>
        <p:nvSpPr>
          <p:cNvPr id="5"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54</a:t>
            </a:fld>
            <a:endParaRPr lang="en-US" sz="1200" dirty="0">
              <a:solidFill>
                <a:srgbClr val="898989"/>
              </a:solidFill>
              <a:latin typeface="Calibri" panose="020F0502020204030204" pitchFamily="34" charset="0"/>
            </a:endParaRPr>
          </a:p>
        </p:txBody>
      </p:sp>
      <p:pic>
        <p:nvPicPr>
          <p:cNvPr id="7" name="Picture 2" descr="SAMHSA" title="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5606156"/>
            <a:ext cx="1219200" cy="4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83603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 Addressing Social Determinants of Health</a:t>
            </a:r>
            <a:endParaRPr lang="en-US" dirty="0"/>
          </a:p>
        </p:txBody>
      </p:sp>
      <p:sp>
        <p:nvSpPr>
          <p:cNvPr id="3" name="Content Placeholder 2"/>
          <p:cNvSpPr>
            <a:spLocks noGrp="1"/>
          </p:cNvSpPr>
          <p:nvPr>
            <p:ph idx="1"/>
          </p:nvPr>
        </p:nvSpPr>
        <p:spPr/>
        <p:txBody>
          <a:bodyPr/>
          <a:lstStyle/>
          <a:p>
            <a:r>
              <a:rPr lang="en-US" sz="2800" dirty="0" smtClean="0"/>
              <a:t>Employment:  </a:t>
            </a:r>
            <a:r>
              <a:rPr lang="en-US" sz="2800" b="1" i="1" dirty="0"/>
              <a:t>Transforming Lives Through Supported Employment</a:t>
            </a:r>
            <a:endParaRPr lang="en-US" sz="2800" i="1" dirty="0" smtClean="0"/>
          </a:p>
          <a:p>
            <a:r>
              <a:rPr lang="en-US" sz="2800" dirty="0" smtClean="0"/>
              <a:t>Housing:  </a:t>
            </a:r>
            <a:r>
              <a:rPr lang="en-US" sz="2800" b="1" i="1" dirty="0"/>
              <a:t>Cooperative Agreement to Benefit Homeless Individuals </a:t>
            </a:r>
            <a:endParaRPr lang="en-US" sz="2800" i="1" dirty="0" smtClean="0"/>
          </a:p>
          <a:p>
            <a:r>
              <a:rPr lang="en-US" sz="2800" dirty="0" smtClean="0"/>
              <a:t>Schools and Community Environment: </a:t>
            </a:r>
            <a:r>
              <a:rPr lang="en-US" sz="2800" b="1" i="1" dirty="0" smtClean="0"/>
              <a:t>Safe Schools/Healthy Students – Project AWARE</a:t>
            </a:r>
          </a:p>
          <a:p>
            <a:r>
              <a:rPr lang="en-US" sz="2800" dirty="0" smtClean="0"/>
              <a:t>Criminal Justice:  </a:t>
            </a:r>
            <a:r>
              <a:rPr lang="en-US" sz="2800" b="1" i="1" dirty="0"/>
              <a:t>Grants to Expand Substance Abuse Treatment Capacity in Adult Tribal Healing to Wellness Courts and Juvenile Drug Courts</a:t>
            </a:r>
            <a:endParaRPr lang="en-US" sz="2800" i="1" dirty="0" smtClean="0"/>
          </a:p>
          <a:p>
            <a:endParaRPr lang="en-US" dirty="0"/>
          </a:p>
        </p:txBody>
      </p:sp>
      <p:sp>
        <p:nvSpPr>
          <p:cNvPr id="5"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55</a:t>
            </a:fld>
            <a:endParaRPr lang="en-US" sz="1200" dirty="0">
              <a:solidFill>
                <a:srgbClr val="898989"/>
              </a:solidFill>
              <a:latin typeface="Calibri" panose="020F0502020204030204" pitchFamily="34" charset="0"/>
            </a:endParaRPr>
          </a:p>
        </p:txBody>
      </p:sp>
      <p:pic>
        <p:nvPicPr>
          <p:cNvPr id="7" name="Picture 2" descr="SAMHSA" titl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606156"/>
            <a:ext cx="1219200" cy="4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40207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086600" cy="1020762"/>
          </a:xfrm>
        </p:spPr>
        <p:txBody>
          <a:bodyPr/>
          <a:lstStyle/>
          <a:p>
            <a:r>
              <a:rPr lang="en-US" dirty="0" smtClean="0"/>
              <a:t>Disparity Impact Statements</a:t>
            </a:r>
            <a:endParaRPr lang="en-US" dirty="0"/>
          </a:p>
        </p:txBody>
      </p:sp>
      <p:sp>
        <p:nvSpPr>
          <p:cNvPr id="3" name="Content Placeholder 2"/>
          <p:cNvSpPr>
            <a:spLocks noGrp="1"/>
          </p:cNvSpPr>
          <p:nvPr>
            <p:ph idx="1"/>
          </p:nvPr>
        </p:nvSpPr>
        <p:spPr>
          <a:xfrm>
            <a:off x="1600200" y="1752604"/>
            <a:ext cx="7086600" cy="4297363"/>
          </a:xfrm>
        </p:spPr>
        <p:txBody>
          <a:bodyPr/>
          <a:lstStyle/>
          <a:p>
            <a:pPr marL="0" indent="0">
              <a:buNone/>
            </a:pPr>
            <a:r>
              <a:rPr lang="en-US" sz="3000" dirty="0" smtClean="0"/>
              <a:t>Stimulate a systems </a:t>
            </a:r>
            <a:r>
              <a:rPr lang="en-US" sz="3000" dirty="0"/>
              <a:t>change </a:t>
            </a:r>
            <a:r>
              <a:rPr lang="en-US" sz="3000" dirty="0" smtClean="0"/>
              <a:t>process by: </a:t>
            </a:r>
          </a:p>
          <a:p>
            <a:r>
              <a:rPr lang="en-US" sz="2800" dirty="0" smtClean="0"/>
              <a:t>Creating </a:t>
            </a:r>
            <a:r>
              <a:rPr lang="en-US" sz="2800" dirty="0"/>
              <a:t>a more </a:t>
            </a:r>
            <a:r>
              <a:rPr lang="en-US" sz="2800" b="1" i="1" dirty="0"/>
              <a:t>strategic focus </a:t>
            </a:r>
            <a:r>
              <a:rPr lang="en-US" sz="2800" dirty="0"/>
              <a:t>on </a:t>
            </a:r>
            <a:r>
              <a:rPr lang="en-US" sz="2800" dirty="0" smtClean="0"/>
              <a:t>racial, </a:t>
            </a:r>
            <a:r>
              <a:rPr lang="en-US" sz="2800" dirty="0"/>
              <a:t>ethnic </a:t>
            </a:r>
            <a:r>
              <a:rPr lang="en-US" sz="2800" dirty="0" smtClean="0"/>
              <a:t>and LGBT populations </a:t>
            </a:r>
            <a:r>
              <a:rPr lang="en-US" sz="2800" dirty="0"/>
              <a:t>in SAMHSA </a:t>
            </a:r>
            <a:r>
              <a:rPr lang="en-US" sz="2800" dirty="0" smtClean="0"/>
              <a:t>investments</a:t>
            </a:r>
          </a:p>
          <a:p>
            <a:r>
              <a:rPr lang="en-US" sz="2800" dirty="0" smtClean="0"/>
              <a:t>Using </a:t>
            </a:r>
            <a:r>
              <a:rPr lang="en-US" sz="2800" dirty="0"/>
              <a:t>a </a:t>
            </a:r>
            <a:r>
              <a:rPr lang="en-US" sz="2800" b="1" i="1" dirty="0"/>
              <a:t>data-informed quality improvement </a:t>
            </a:r>
            <a:r>
              <a:rPr lang="en-US" sz="2800" dirty="0"/>
              <a:t>approach to </a:t>
            </a:r>
            <a:r>
              <a:rPr lang="en-US" sz="2800" dirty="0" smtClean="0"/>
              <a:t>reduce these subpopulation </a:t>
            </a:r>
            <a:r>
              <a:rPr lang="en-US" sz="2800" dirty="0"/>
              <a:t>disparities in SAMHSA programs; </a:t>
            </a:r>
            <a:endParaRPr lang="en-US" sz="2800" dirty="0" smtClean="0"/>
          </a:p>
          <a:p>
            <a:r>
              <a:rPr lang="en-US" sz="2800" dirty="0" smtClean="0"/>
              <a:t>Utilizing </a:t>
            </a:r>
            <a:r>
              <a:rPr lang="en-US" sz="2800" dirty="0"/>
              <a:t>this secretarial priority to influence </a:t>
            </a:r>
            <a:r>
              <a:rPr lang="en-US" sz="2800" b="1" i="1" dirty="0"/>
              <a:t>how SAMHSA does it work</a:t>
            </a:r>
            <a:r>
              <a:rPr lang="en-US" sz="2800" dirty="0"/>
              <a:t>, e.g., its grant-making </a:t>
            </a:r>
            <a:r>
              <a:rPr lang="en-US" sz="2800" dirty="0" smtClean="0"/>
              <a:t>operations, and </a:t>
            </a:r>
            <a:r>
              <a:rPr lang="en-US" sz="2800" b="1" i="1" dirty="0" smtClean="0"/>
              <a:t>uses its GPRA data</a:t>
            </a:r>
            <a:endParaRPr lang="en-US" sz="2800" b="1" i="1" dirty="0"/>
          </a:p>
          <a:p>
            <a:endParaRPr lang="en-US" dirty="0"/>
          </a:p>
        </p:txBody>
      </p:sp>
      <p:sp>
        <p:nvSpPr>
          <p:cNvPr id="4"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56</a:t>
            </a:fld>
            <a:endParaRPr lang="en-US" sz="1200" dirty="0">
              <a:solidFill>
                <a:srgbClr val="898989"/>
              </a:solidFill>
              <a:latin typeface="Calibri" panose="020F0502020204030204" pitchFamily="34" charset="0"/>
            </a:endParaRPr>
          </a:p>
        </p:txBody>
      </p:sp>
      <p:pic>
        <p:nvPicPr>
          <p:cNvPr id="7" name="Picture 2" descr="SAMHSA" titl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606156"/>
            <a:ext cx="1219200" cy="4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95714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905000"/>
          </a:xfrm>
        </p:spPr>
        <p:txBody>
          <a:bodyPr>
            <a:noAutofit/>
          </a:bodyPr>
          <a:lstStyle/>
          <a:p>
            <a:r>
              <a:rPr lang="en-US" dirty="0" err="1" smtClean="0">
                <a:solidFill>
                  <a:schemeClr val="bg1"/>
                </a:solidFill>
                <a:latin typeface="Tahoma" panose="020B0604030504040204" pitchFamily="34" charset="0"/>
                <a:cs typeface="Tahoma" panose="020B0604030504040204" pitchFamily="34" charset="0"/>
              </a:rPr>
              <a:t>Leandris</a:t>
            </a:r>
            <a:r>
              <a:rPr lang="en-US" dirty="0" smtClean="0">
                <a:solidFill>
                  <a:schemeClr val="bg1"/>
                </a:solidFill>
                <a:latin typeface="Tahoma" panose="020B0604030504040204" pitchFamily="34" charset="0"/>
                <a:cs typeface="Tahoma" panose="020B0604030504040204" pitchFamily="34" charset="0"/>
              </a:rPr>
              <a:t> </a:t>
            </a:r>
            <a:r>
              <a:rPr lang="en-US" dirty="0" err="1" smtClean="0">
                <a:solidFill>
                  <a:schemeClr val="bg1"/>
                </a:solidFill>
                <a:latin typeface="Tahoma" panose="020B0604030504040204" pitchFamily="34" charset="0"/>
                <a:cs typeface="Tahoma" panose="020B0604030504040204" pitchFamily="34" charset="0"/>
              </a:rPr>
              <a:t>Liburd</a:t>
            </a:r>
            <a:r>
              <a:rPr lang="en-US" dirty="0" smtClean="0">
                <a:solidFill>
                  <a:schemeClr val="bg1"/>
                </a:solidFill>
                <a:latin typeface="Tahoma" panose="020B0604030504040204" pitchFamily="34" charset="0"/>
                <a:cs typeface="Tahoma" panose="020B0604030504040204" pitchFamily="34" charset="0"/>
              </a:rPr>
              <a:t>, PhD, MPH</a:t>
            </a:r>
            <a:br>
              <a:rPr lang="en-US" dirty="0" smtClean="0">
                <a:solidFill>
                  <a:schemeClr val="bg1"/>
                </a:solidFill>
                <a:latin typeface="Tahoma" panose="020B0604030504040204" pitchFamily="34" charset="0"/>
                <a:cs typeface="Tahoma" panose="020B0604030504040204" pitchFamily="34" charset="0"/>
              </a:rPr>
            </a:br>
            <a:r>
              <a:rPr lang="en-US" sz="2400" dirty="0" smtClean="0">
                <a:solidFill>
                  <a:schemeClr val="bg1"/>
                </a:solidFill>
                <a:latin typeface="Tahoma" panose="020B0604030504040204" pitchFamily="34" charset="0"/>
                <a:cs typeface="Tahoma" panose="020B0604030504040204" pitchFamily="34" charset="0"/>
              </a:rPr>
              <a:t>Director</a:t>
            </a:r>
            <a:r>
              <a:rPr lang="en-US" sz="2400" dirty="0">
                <a:solidFill>
                  <a:schemeClr val="bg1"/>
                </a:solidFill>
                <a:latin typeface="Tahoma" panose="020B0604030504040204" pitchFamily="34" charset="0"/>
                <a:cs typeface="Tahoma" panose="020B0604030504040204" pitchFamily="34" charset="0"/>
              </a:rPr>
              <a:t>, </a:t>
            </a:r>
            <a:r>
              <a:rPr lang="en-US" sz="2400" dirty="0" smtClean="0">
                <a:solidFill>
                  <a:schemeClr val="bg1"/>
                </a:solidFill>
                <a:latin typeface="Tahoma" panose="020B0604030504040204" pitchFamily="34" charset="0"/>
                <a:cs typeface="Tahoma" panose="020B0604030504040204" pitchFamily="34" charset="0"/>
              </a:rPr>
              <a:t>Office of Minority Health and Health Equity</a:t>
            </a:r>
            <a:br>
              <a:rPr lang="en-US" sz="2400" dirty="0" smtClean="0">
                <a:solidFill>
                  <a:schemeClr val="bg1"/>
                </a:solidFill>
                <a:latin typeface="Tahoma" panose="020B0604030504040204" pitchFamily="34" charset="0"/>
                <a:cs typeface="Tahoma" panose="020B0604030504040204" pitchFamily="34" charset="0"/>
              </a:rPr>
            </a:br>
            <a:r>
              <a:rPr lang="en-US" sz="2400" dirty="0" smtClean="0">
                <a:solidFill>
                  <a:schemeClr val="bg1"/>
                </a:solidFill>
                <a:latin typeface="Tahoma" panose="020B0604030504040204" pitchFamily="34" charset="0"/>
                <a:cs typeface="Tahoma" panose="020B0604030504040204" pitchFamily="34" charset="0"/>
              </a:rPr>
              <a:t>Office of the Director</a:t>
            </a:r>
            <a:br>
              <a:rPr lang="en-US" sz="2400" dirty="0" smtClean="0">
                <a:solidFill>
                  <a:schemeClr val="bg1"/>
                </a:solidFill>
                <a:latin typeface="Tahoma" panose="020B0604030504040204" pitchFamily="34" charset="0"/>
                <a:cs typeface="Tahoma" panose="020B0604030504040204" pitchFamily="34" charset="0"/>
              </a:rPr>
            </a:br>
            <a:r>
              <a:rPr lang="en-US" sz="2400" dirty="0" smtClean="0">
                <a:solidFill>
                  <a:schemeClr val="bg1"/>
                </a:solidFill>
                <a:latin typeface="Tahoma" panose="020B0604030504040204" pitchFamily="34" charset="0"/>
                <a:cs typeface="Tahoma" panose="020B0604030504040204" pitchFamily="34" charset="0"/>
              </a:rPr>
              <a:t> Centers </a:t>
            </a:r>
            <a:r>
              <a:rPr lang="en-US" sz="2400" dirty="0">
                <a:solidFill>
                  <a:schemeClr val="bg1"/>
                </a:solidFill>
                <a:latin typeface="Tahoma" panose="020B0604030504040204" pitchFamily="34" charset="0"/>
                <a:cs typeface="Tahoma" panose="020B0604030504040204" pitchFamily="34" charset="0"/>
              </a:rPr>
              <a:t>for Disease Control and Prevention</a:t>
            </a:r>
          </a:p>
        </p:txBody>
      </p:sp>
      <p:sp>
        <p:nvSpPr>
          <p:cNvPr id="3" name="TextBox 2"/>
          <p:cNvSpPr txBox="1"/>
          <p:nvPr/>
        </p:nvSpPr>
        <p:spPr>
          <a:xfrm>
            <a:off x="3124200" y="6172200"/>
            <a:ext cx="2895600" cy="369332"/>
          </a:xfrm>
          <a:prstGeom prst="rect">
            <a:avLst/>
          </a:prstGeom>
          <a:noFill/>
        </p:spPr>
        <p:txBody>
          <a:bodyPr wrap="square" rtlCol="0">
            <a:spAutoFit/>
          </a:bodyPr>
          <a:lstStyle/>
          <a:p>
            <a:pPr algn="ctr"/>
            <a:r>
              <a:rPr lang="en-US" b="1" dirty="0" smtClean="0">
                <a:solidFill>
                  <a:schemeClr val="tx2"/>
                </a:solidFill>
              </a:rPr>
              <a:t>February 5, 2015</a:t>
            </a:r>
            <a:endParaRPr lang="en-US" b="1" dirty="0">
              <a:solidFill>
                <a:schemeClr val="tx2"/>
              </a:solidFill>
            </a:endParaRPr>
          </a:p>
        </p:txBody>
      </p:sp>
    </p:spTree>
    <p:extLst>
      <p:ext uri="{BB962C8B-B14F-4D97-AF65-F5344CB8AC3E}">
        <p14:creationId xmlns:p14="http://schemas.microsoft.com/office/powerpoint/2010/main" val="28286867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sz="2800" dirty="0" smtClean="0"/>
              <a:t>Examples of areas to promote LGBT health:</a:t>
            </a:r>
          </a:p>
          <a:p>
            <a:pPr lvl="1"/>
            <a:r>
              <a:rPr lang="en-US" sz="2000" dirty="0" smtClean="0"/>
              <a:t>Support improvements in national representative data</a:t>
            </a:r>
          </a:p>
          <a:p>
            <a:pPr lvl="1"/>
            <a:r>
              <a:rPr lang="en-US" sz="2000" dirty="0" smtClean="0"/>
              <a:t>Engage LGBT partners in discussions of disease prevention and health promotion</a:t>
            </a:r>
          </a:p>
          <a:p>
            <a:pPr lvl="1"/>
            <a:r>
              <a:rPr lang="en-US" sz="2000" dirty="0" smtClean="0"/>
              <a:t>Fund national awareness campaigns</a:t>
            </a:r>
          </a:p>
          <a:p>
            <a:pPr lvl="1"/>
            <a:r>
              <a:rPr lang="en-US" sz="2000" dirty="0" smtClean="0"/>
              <a:t>Increase capacity of health departments and clinics to conduct targeted prevention initiatives</a:t>
            </a:r>
          </a:p>
          <a:p>
            <a:pPr lvl="1"/>
            <a:r>
              <a:rPr lang="en-US" sz="2000" dirty="0" smtClean="0"/>
              <a:t>Fund tailored community-based approaches and interventions for LGBT populations</a:t>
            </a:r>
          </a:p>
        </p:txBody>
      </p:sp>
      <p:sp>
        <p:nvSpPr>
          <p:cNvPr id="4" name="Title 3"/>
          <p:cNvSpPr>
            <a:spLocks noGrp="1"/>
          </p:cNvSpPr>
          <p:nvPr>
            <p:ph type="title"/>
          </p:nvPr>
        </p:nvSpPr>
        <p:spPr/>
        <p:txBody>
          <a:bodyPr/>
          <a:lstStyle/>
          <a:p>
            <a:r>
              <a:rPr lang="en-US" dirty="0" smtClean="0"/>
              <a:t>Overview of CDC’s Role in </a:t>
            </a:r>
            <a:br>
              <a:rPr lang="en-US" dirty="0" smtClean="0"/>
            </a:br>
            <a:r>
              <a:rPr lang="en-US" dirty="0" smtClean="0"/>
              <a:t>LGBT Health</a:t>
            </a:r>
            <a:endParaRPr lang="en-US" dirty="0"/>
          </a:p>
        </p:txBody>
      </p:sp>
      <p:sp>
        <p:nvSpPr>
          <p:cNvPr id="5" name="Text Placeholder 4"/>
          <p:cNvSpPr>
            <a:spLocks noGrp="1"/>
          </p:cNvSpPr>
          <p:nvPr>
            <p:ph type="body" sz="quarter" idx="10"/>
          </p:nvPr>
        </p:nvSpPr>
        <p:spPr/>
        <p:txBody>
          <a:bodyPr/>
          <a:lstStyle/>
          <a:p>
            <a:endParaRPr lang="en-US" dirty="0"/>
          </a:p>
        </p:txBody>
      </p:sp>
      <p:sp>
        <p:nvSpPr>
          <p:cNvPr id="6" name="Text Placeholder 5"/>
          <p:cNvSpPr>
            <a:spLocks noGrp="1"/>
          </p:cNvSpPr>
          <p:nvPr>
            <p:ph type="body" sz="quarter" idx="13"/>
          </p:nvPr>
        </p:nvSpPr>
        <p:spPr/>
        <p:txBody>
          <a:bodyPr/>
          <a:lstStyle/>
          <a:p>
            <a:endParaRPr lang="en-US"/>
          </a:p>
        </p:txBody>
      </p:sp>
      <p:sp>
        <p:nvSpPr>
          <p:cNvPr id="7"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58</a:t>
            </a:fld>
            <a:endParaRPr lang="en-US" sz="1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7134871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a:bodyPr>
          <a:lstStyle/>
          <a:p>
            <a:r>
              <a:rPr lang="en-US" sz="2400" dirty="0" smtClean="0"/>
              <a:t>Surveillance</a:t>
            </a:r>
          </a:p>
          <a:p>
            <a:pPr lvl="1"/>
            <a:endParaRPr lang="en-US" sz="2000" dirty="0" smtClean="0"/>
          </a:p>
          <a:p>
            <a:r>
              <a:rPr lang="en-US" sz="2400" dirty="0" smtClean="0"/>
              <a:t>Awareness Campaigns</a:t>
            </a:r>
          </a:p>
          <a:p>
            <a:pPr marL="457200" lvl="1" indent="0">
              <a:buNone/>
            </a:pPr>
            <a:endParaRPr lang="en-US" sz="2000" dirty="0" smtClean="0"/>
          </a:p>
          <a:p>
            <a:r>
              <a:rPr lang="en-US" sz="2400" dirty="0" smtClean="0"/>
              <a:t>Funding Announcements</a:t>
            </a:r>
          </a:p>
          <a:p>
            <a:endParaRPr lang="en-US" sz="2400" dirty="0" smtClean="0"/>
          </a:p>
          <a:p>
            <a:r>
              <a:rPr lang="en-US" sz="2400" dirty="0" smtClean="0"/>
              <a:t>Cultural Competence</a:t>
            </a:r>
          </a:p>
          <a:p>
            <a:endParaRPr lang="en-US" sz="2400" dirty="0" smtClean="0"/>
          </a:p>
          <a:p>
            <a:r>
              <a:rPr lang="en-US" sz="2400" dirty="0" smtClean="0"/>
              <a:t>Social Determinants of Health</a:t>
            </a:r>
            <a:endParaRPr lang="en-US" sz="2400" dirty="0"/>
          </a:p>
        </p:txBody>
      </p:sp>
      <p:sp>
        <p:nvSpPr>
          <p:cNvPr id="4" name="Title 3"/>
          <p:cNvSpPr>
            <a:spLocks noGrp="1"/>
          </p:cNvSpPr>
          <p:nvPr>
            <p:ph type="title"/>
          </p:nvPr>
        </p:nvSpPr>
        <p:spPr/>
        <p:txBody>
          <a:bodyPr/>
          <a:lstStyle/>
          <a:p>
            <a:r>
              <a:rPr lang="en-US" dirty="0" smtClean="0"/>
              <a:t>LGBT-Specific Activities:</a:t>
            </a:r>
            <a:br>
              <a:rPr lang="en-US" dirty="0" smtClean="0"/>
            </a:br>
            <a:r>
              <a:rPr lang="en-US" dirty="0" smtClean="0"/>
              <a:t>Examples</a:t>
            </a:r>
            <a:endParaRPr lang="en-US" dirty="0"/>
          </a:p>
        </p:txBody>
      </p:sp>
      <p:sp>
        <p:nvSpPr>
          <p:cNvPr id="5" name="Text Placeholder 4"/>
          <p:cNvSpPr>
            <a:spLocks noGrp="1"/>
          </p:cNvSpPr>
          <p:nvPr>
            <p:ph type="body" sz="quarter" idx="10"/>
          </p:nvPr>
        </p:nvSpPr>
        <p:spPr/>
        <p:txBody>
          <a:bodyPr/>
          <a:lstStyle/>
          <a:p>
            <a:endParaRPr lang="en-US"/>
          </a:p>
        </p:txBody>
      </p:sp>
      <p:sp>
        <p:nvSpPr>
          <p:cNvPr id="6" name="Text Placeholder 5"/>
          <p:cNvSpPr>
            <a:spLocks noGrp="1"/>
          </p:cNvSpPr>
          <p:nvPr>
            <p:ph type="body" sz="quarter" idx="13"/>
          </p:nvPr>
        </p:nvSpPr>
        <p:spPr/>
        <p:txBody>
          <a:bodyPr/>
          <a:lstStyle/>
          <a:p>
            <a:endParaRPr lang="en-US"/>
          </a:p>
        </p:txBody>
      </p:sp>
      <p:sp>
        <p:nvSpPr>
          <p:cNvPr id="7"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59</a:t>
            </a:fld>
            <a:endParaRPr lang="en-US" sz="1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161208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1524038" y="152400"/>
            <a:ext cx="7546975" cy="1066800"/>
          </a:xfrm>
        </p:spPr>
        <p:txBody>
          <a:bodyPr/>
          <a:lstStyle/>
          <a:p>
            <a:r>
              <a:rPr lang="en-US" altLang="en-US" sz="3600" b="1" dirty="0" smtClean="0">
                <a:latin typeface="Arial Black" panose="020B0A04020102020204" pitchFamily="34" charset="0"/>
                <a:ea typeface="ＭＳ Ｐゴシック" pitchFamily="34" charset="-128"/>
                <a:cs typeface="Arial" charset="0"/>
              </a:rPr>
              <a:t>Evolution of Healthy People</a:t>
            </a:r>
          </a:p>
        </p:txBody>
      </p:sp>
      <p:pic>
        <p:nvPicPr>
          <p:cNvPr id="24615" name="Picture 5" descr="odphplogo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724400"/>
            <a:ext cx="914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 name="Picture 104" descr="shows the evolution of Healthy People starting in 1990 through 2020.  There overarching goals are listed for each decade-long initiative, along with the number of topic areas and number of objectives. " title="t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295406"/>
            <a:ext cx="7772400" cy="5561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56823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92500" lnSpcReduction="20000"/>
          </a:bodyPr>
          <a:lstStyle/>
          <a:p>
            <a:r>
              <a:rPr lang="en-US" sz="2400" dirty="0"/>
              <a:t>National HIV Behavioral Surveillance </a:t>
            </a:r>
            <a:r>
              <a:rPr lang="en-US" sz="2400" dirty="0" smtClean="0"/>
              <a:t>System</a:t>
            </a:r>
          </a:p>
          <a:p>
            <a:endParaRPr lang="en-US" sz="2400" dirty="0"/>
          </a:p>
          <a:p>
            <a:r>
              <a:rPr lang="en-US" sz="2400" dirty="0" smtClean="0"/>
              <a:t>National </a:t>
            </a:r>
            <a:r>
              <a:rPr lang="en-US" sz="2400" dirty="0"/>
              <a:t>Health Interview Survey (</a:t>
            </a:r>
            <a:r>
              <a:rPr lang="en-US" sz="2400" dirty="0" smtClean="0"/>
              <a:t>NHIS)</a:t>
            </a:r>
          </a:p>
          <a:p>
            <a:endParaRPr lang="en-US" sz="2400" dirty="0"/>
          </a:p>
          <a:p>
            <a:r>
              <a:rPr lang="en-US" sz="2400" dirty="0" smtClean="0"/>
              <a:t>National </a:t>
            </a:r>
            <a:r>
              <a:rPr lang="en-US" sz="2400" dirty="0"/>
              <a:t>Adult Tobacco Survey (NATS)</a:t>
            </a:r>
          </a:p>
          <a:p>
            <a:endParaRPr lang="en-US" sz="2400" dirty="0" smtClean="0"/>
          </a:p>
          <a:p>
            <a:r>
              <a:rPr lang="en-US" sz="2400" dirty="0" smtClean="0"/>
              <a:t>National </a:t>
            </a:r>
            <a:r>
              <a:rPr lang="en-US" sz="2400" dirty="0"/>
              <a:t>Intimate </a:t>
            </a:r>
            <a:r>
              <a:rPr lang="en-US" sz="2400" dirty="0" smtClean="0"/>
              <a:t>Partner and Sexual Violence Survey</a:t>
            </a:r>
          </a:p>
          <a:p>
            <a:endParaRPr lang="en-US" sz="2400" dirty="0" smtClean="0"/>
          </a:p>
          <a:p>
            <a:r>
              <a:rPr lang="en-US" sz="2400" dirty="0" smtClean="0"/>
              <a:t>Behavioral Risk Factor Surveillance System</a:t>
            </a:r>
          </a:p>
          <a:p>
            <a:endParaRPr lang="en-US" sz="2400" dirty="0" smtClean="0"/>
          </a:p>
          <a:p>
            <a:r>
              <a:rPr lang="en-US" sz="2400" dirty="0" smtClean="0"/>
              <a:t>Youth Risk Behavior Survey</a:t>
            </a:r>
          </a:p>
          <a:p>
            <a:pPr lvl="1"/>
            <a:endParaRPr lang="en-US" sz="2000" dirty="0"/>
          </a:p>
          <a:p>
            <a:pPr lvl="1"/>
            <a:r>
              <a:rPr lang="en-US" sz="2000" dirty="0" smtClean="0"/>
              <a:t>Includes questions about sexual orientation relating to sexual risk behavior, smoking cessation and partner violence.</a:t>
            </a:r>
            <a:endParaRPr lang="en-US" sz="2000" dirty="0"/>
          </a:p>
          <a:p>
            <a:endParaRPr lang="en-US" dirty="0"/>
          </a:p>
        </p:txBody>
      </p:sp>
      <p:sp>
        <p:nvSpPr>
          <p:cNvPr id="4" name="Title 3"/>
          <p:cNvSpPr>
            <a:spLocks noGrp="1"/>
          </p:cNvSpPr>
          <p:nvPr>
            <p:ph type="title"/>
          </p:nvPr>
        </p:nvSpPr>
        <p:spPr/>
        <p:txBody>
          <a:bodyPr/>
          <a:lstStyle/>
          <a:p>
            <a:r>
              <a:rPr lang="en-US" dirty="0" smtClean="0"/>
              <a:t>Surveillance</a:t>
            </a:r>
            <a:endParaRPr lang="en-US" dirty="0"/>
          </a:p>
        </p:txBody>
      </p:sp>
      <p:sp>
        <p:nvSpPr>
          <p:cNvPr id="5" name="Text Placeholder 4"/>
          <p:cNvSpPr>
            <a:spLocks noGrp="1"/>
          </p:cNvSpPr>
          <p:nvPr>
            <p:ph type="body" sz="quarter" idx="10"/>
          </p:nvPr>
        </p:nvSpPr>
        <p:spPr/>
        <p:txBody>
          <a:bodyPr/>
          <a:lstStyle/>
          <a:p>
            <a:endParaRPr lang="en-US"/>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4272365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92500" lnSpcReduction="20000"/>
          </a:bodyPr>
          <a:lstStyle/>
          <a:p>
            <a:r>
              <a:rPr lang="en-US" sz="2400" dirty="0"/>
              <a:t>Act Against AIDS</a:t>
            </a:r>
          </a:p>
          <a:p>
            <a:pPr lvl="1"/>
            <a:r>
              <a:rPr lang="en-US" sz="2000" dirty="0" smtClean="0"/>
              <a:t>Focuses on raising awareness of HIV risk and promoting partnerships among organizations serving gay and bisexual men, African Americans and Hispanic/Latinos</a:t>
            </a:r>
          </a:p>
          <a:p>
            <a:pPr marL="457200" lvl="1" indent="0">
              <a:buNone/>
            </a:pPr>
            <a:endParaRPr lang="en-US" sz="2000" dirty="0" smtClean="0"/>
          </a:p>
          <a:p>
            <a:r>
              <a:rPr lang="en-US" sz="2400" dirty="0" smtClean="0"/>
              <a:t>Reasons/</a:t>
            </a:r>
            <a:r>
              <a:rPr lang="en-US" sz="2400" dirty="0" err="1" smtClean="0"/>
              <a:t>Razones</a:t>
            </a:r>
            <a:endParaRPr lang="en-US" sz="2400" dirty="0"/>
          </a:p>
          <a:p>
            <a:pPr lvl="1"/>
            <a:r>
              <a:rPr lang="en-US" sz="2000" dirty="0" smtClean="0"/>
              <a:t>First national targeted effort to encourage HIV testing among Hispanic/Latino gay and bisexual men</a:t>
            </a:r>
          </a:p>
          <a:p>
            <a:pPr lvl="1"/>
            <a:endParaRPr lang="en-US" sz="2000" dirty="0" smtClean="0"/>
          </a:p>
          <a:p>
            <a:r>
              <a:rPr lang="en-US" sz="2400" dirty="0" smtClean="0"/>
              <a:t>Let’s </a:t>
            </a:r>
            <a:r>
              <a:rPr lang="en-US" sz="2400" dirty="0"/>
              <a:t>Stop HIV </a:t>
            </a:r>
            <a:r>
              <a:rPr lang="en-US" sz="2400" dirty="0" smtClean="0"/>
              <a:t>Together</a:t>
            </a:r>
          </a:p>
          <a:p>
            <a:pPr lvl="1"/>
            <a:r>
              <a:rPr lang="en-US" sz="2000" dirty="0" smtClean="0"/>
              <a:t>Raises awareness about the impact of HIV and fights stigma by focusing on the real lives of people living with HIV</a:t>
            </a:r>
          </a:p>
          <a:p>
            <a:pPr lvl="1"/>
            <a:endParaRPr lang="en-US" sz="2000" dirty="0" smtClean="0"/>
          </a:p>
          <a:p>
            <a:r>
              <a:rPr lang="en-US" sz="2400" dirty="0" smtClean="0"/>
              <a:t>Tips from former Smokers</a:t>
            </a:r>
          </a:p>
          <a:p>
            <a:pPr lvl="1"/>
            <a:r>
              <a:rPr lang="en-US" sz="2000" dirty="0" smtClean="0"/>
              <a:t>Added LGBT advertisement and information materials for targeted promotion</a:t>
            </a:r>
          </a:p>
          <a:p>
            <a:pPr lvl="1"/>
            <a:endParaRPr lang="en-US" sz="2000" dirty="0"/>
          </a:p>
          <a:p>
            <a:endParaRPr lang="en-US" dirty="0"/>
          </a:p>
        </p:txBody>
      </p:sp>
      <p:sp>
        <p:nvSpPr>
          <p:cNvPr id="4" name="Title 3"/>
          <p:cNvSpPr>
            <a:spLocks noGrp="1"/>
          </p:cNvSpPr>
          <p:nvPr>
            <p:ph type="title"/>
          </p:nvPr>
        </p:nvSpPr>
        <p:spPr/>
        <p:txBody>
          <a:bodyPr/>
          <a:lstStyle/>
          <a:p>
            <a:r>
              <a:rPr lang="en-US" dirty="0" smtClean="0"/>
              <a:t>Awareness Campaigns</a:t>
            </a:r>
            <a:endParaRPr lang="en-US" dirty="0"/>
          </a:p>
        </p:txBody>
      </p:sp>
      <p:sp>
        <p:nvSpPr>
          <p:cNvPr id="5" name="Text Placeholder 4"/>
          <p:cNvSpPr>
            <a:spLocks noGrp="1"/>
          </p:cNvSpPr>
          <p:nvPr>
            <p:ph type="body" sz="quarter" idx="10"/>
          </p:nvPr>
        </p:nvSpPr>
        <p:spPr/>
        <p:txBody>
          <a:bodyPr/>
          <a:lstStyle/>
          <a:p>
            <a:endParaRPr lang="en-US"/>
          </a:p>
        </p:txBody>
      </p:sp>
      <p:sp>
        <p:nvSpPr>
          <p:cNvPr id="6" name="Text Placeholder 5"/>
          <p:cNvSpPr>
            <a:spLocks noGrp="1"/>
          </p:cNvSpPr>
          <p:nvPr>
            <p:ph type="body" sz="quarter" idx="13"/>
          </p:nvPr>
        </p:nvSpPr>
        <p:spPr/>
        <p:txBody>
          <a:bodyPr/>
          <a:lstStyle/>
          <a:p>
            <a:endParaRPr lang="en-US"/>
          </a:p>
        </p:txBody>
      </p:sp>
      <p:sp>
        <p:nvSpPr>
          <p:cNvPr id="7"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61</a:t>
            </a:fld>
            <a:endParaRPr lang="en-US" sz="1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36005118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a:bodyPr>
          <a:lstStyle/>
          <a:p>
            <a:r>
              <a:rPr lang="en-US" sz="2800" dirty="0">
                <a:solidFill>
                  <a:prstClr val="black"/>
                </a:solidFill>
              </a:rPr>
              <a:t>Young </a:t>
            </a:r>
            <a:r>
              <a:rPr lang="en-US" sz="2800" dirty="0" smtClean="0">
                <a:solidFill>
                  <a:prstClr val="black"/>
                </a:solidFill>
              </a:rPr>
              <a:t>Men who Have Sex with Men </a:t>
            </a:r>
            <a:r>
              <a:rPr lang="en-US" sz="2800" dirty="0">
                <a:solidFill>
                  <a:prstClr val="black"/>
                </a:solidFill>
              </a:rPr>
              <a:t>and Young Transgender of Color Funding </a:t>
            </a:r>
            <a:r>
              <a:rPr lang="en-US" sz="2800" dirty="0" smtClean="0">
                <a:solidFill>
                  <a:prstClr val="black"/>
                </a:solidFill>
              </a:rPr>
              <a:t>Announcement</a:t>
            </a:r>
          </a:p>
          <a:p>
            <a:pPr lvl="1"/>
            <a:endParaRPr lang="en-US" sz="1700" dirty="0">
              <a:solidFill>
                <a:prstClr val="black"/>
              </a:solidFill>
            </a:endParaRPr>
          </a:p>
          <a:p>
            <a:r>
              <a:rPr lang="en-US" sz="2800" dirty="0" smtClean="0">
                <a:solidFill>
                  <a:prstClr val="black"/>
                </a:solidFill>
              </a:rPr>
              <a:t>Community </a:t>
            </a:r>
            <a:r>
              <a:rPr lang="en-US" sz="2800" dirty="0">
                <a:solidFill>
                  <a:prstClr val="black"/>
                </a:solidFill>
              </a:rPr>
              <a:t>Approaches to Reducing Sexually Transmitted </a:t>
            </a:r>
            <a:r>
              <a:rPr lang="en-US" sz="2800" dirty="0" smtClean="0">
                <a:solidFill>
                  <a:prstClr val="black"/>
                </a:solidFill>
              </a:rPr>
              <a:t>Diseases</a:t>
            </a:r>
          </a:p>
          <a:p>
            <a:endParaRPr lang="en-US" sz="2800" dirty="0">
              <a:solidFill>
                <a:prstClr val="black"/>
              </a:solidFill>
            </a:endParaRPr>
          </a:p>
          <a:p>
            <a:pPr lvl="1"/>
            <a:r>
              <a:rPr lang="en-US" sz="2000" dirty="0" smtClean="0">
                <a:solidFill>
                  <a:prstClr val="black"/>
                </a:solidFill>
              </a:rPr>
              <a:t>Examples of Funding Opportunity Announcements (FOAs) that specifically target multiple GBT populations</a:t>
            </a:r>
            <a:endParaRPr lang="en-US" sz="2000" dirty="0">
              <a:solidFill>
                <a:prstClr val="black"/>
              </a:solidFill>
            </a:endParaRPr>
          </a:p>
        </p:txBody>
      </p:sp>
      <p:sp>
        <p:nvSpPr>
          <p:cNvPr id="4" name="Title 3"/>
          <p:cNvSpPr>
            <a:spLocks noGrp="1"/>
          </p:cNvSpPr>
          <p:nvPr>
            <p:ph type="title"/>
          </p:nvPr>
        </p:nvSpPr>
        <p:spPr/>
        <p:txBody>
          <a:bodyPr/>
          <a:lstStyle/>
          <a:p>
            <a:r>
              <a:rPr lang="en-US" dirty="0" smtClean="0"/>
              <a:t>Funding Announcements</a:t>
            </a:r>
            <a:endParaRPr lang="en-US" dirty="0"/>
          </a:p>
        </p:txBody>
      </p:sp>
      <p:sp>
        <p:nvSpPr>
          <p:cNvPr id="5" name="Text Placeholder 4"/>
          <p:cNvSpPr>
            <a:spLocks noGrp="1"/>
          </p:cNvSpPr>
          <p:nvPr>
            <p:ph type="body" sz="quarter" idx="10"/>
          </p:nvPr>
        </p:nvSpPr>
        <p:spPr/>
        <p:txBody>
          <a:bodyPr/>
          <a:lstStyle/>
          <a:p>
            <a:endParaRPr lang="en-US"/>
          </a:p>
        </p:txBody>
      </p:sp>
      <p:sp>
        <p:nvSpPr>
          <p:cNvPr id="6" name="Text Placeholder 5"/>
          <p:cNvSpPr>
            <a:spLocks noGrp="1"/>
          </p:cNvSpPr>
          <p:nvPr>
            <p:ph type="body" sz="quarter" idx="13"/>
          </p:nvPr>
        </p:nvSpPr>
        <p:spPr/>
        <p:txBody>
          <a:bodyPr/>
          <a:lstStyle/>
          <a:p>
            <a:endParaRPr lang="en-US"/>
          </a:p>
        </p:txBody>
      </p:sp>
      <p:sp>
        <p:nvSpPr>
          <p:cNvPr id="7"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62</a:t>
            </a:fld>
            <a:endParaRPr lang="en-US" sz="1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12174834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85000" lnSpcReduction="10000"/>
          </a:bodyPr>
          <a:lstStyle/>
          <a:p>
            <a:r>
              <a:rPr lang="en-US" sz="3000" dirty="0" smtClean="0"/>
              <a:t>Evaluating home grown HIV prevention interventions for African American and Hispanic/Latino </a:t>
            </a:r>
            <a:r>
              <a:rPr lang="en-US" sz="3000" dirty="0"/>
              <a:t>Men who have </a:t>
            </a:r>
            <a:r>
              <a:rPr lang="en-US" sz="3000" dirty="0" smtClean="0"/>
              <a:t>Sex </a:t>
            </a:r>
            <a:r>
              <a:rPr lang="en-US" sz="3000" dirty="0"/>
              <a:t>with </a:t>
            </a:r>
            <a:r>
              <a:rPr lang="en-US" sz="3000" dirty="0" smtClean="0"/>
              <a:t>Men </a:t>
            </a:r>
            <a:r>
              <a:rPr lang="en-US" sz="3000" dirty="0"/>
              <a:t>(MSM</a:t>
            </a:r>
            <a:r>
              <a:rPr lang="en-US" sz="3000" dirty="0" smtClean="0"/>
              <a:t>) </a:t>
            </a:r>
          </a:p>
          <a:p>
            <a:pPr marL="0" indent="0">
              <a:buNone/>
            </a:pPr>
            <a:endParaRPr lang="en-US" sz="3000" dirty="0" smtClean="0"/>
          </a:p>
          <a:p>
            <a:r>
              <a:rPr lang="en-US" sz="3000" dirty="0" smtClean="0"/>
              <a:t>Development and Testing of an HIV Prevention </a:t>
            </a:r>
            <a:r>
              <a:rPr lang="en-US" sz="3000" dirty="0"/>
              <a:t>I</a:t>
            </a:r>
            <a:r>
              <a:rPr lang="en-US" sz="3000" dirty="0" smtClean="0"/>
              <a:t>ntervention </a:t>
            </a:r>
            <a:r>
              <a:rPr lang="en-US" sz="3000" dirty="0"/>
              <a:t>T</a:t>
            </a:r>
            <a:r>
              <a:rPr lang="en-US" sz="3000" dirty="0" smtClean="0"/>
              <a:t>argeting </a:t>
            </a:r>
            <a:r>
              <a:rPr lang="en-US" sz="3000" dirty="0"/>
              <a:t>B</a:t>
            </a:r>
            <a:r>
              <a:rPr lang="en-US" sz="3000" dirty="0" smtClean="0"/>
              <a:t>lack </a:t>
            </a:r>
            <a:r>
              <a:rPr lang="en-US" sz="3000" dirty="0"/>
              <a:t>M</a:t>
            </a:r>
            <a:r>
              <a:rPr lang="en-US" sz="3000" dirty="0" smtClean="0"/>
              <a:t>en who </a:t>
            </a:r>
            <a:r>
              <a:rPr lang="en-US" sz="3000" dirty="0"/>
              <a:t>h</a:t>
            </a:r>
            <a:r>
              <a:rPr lang="en-US" sz="3000" dirty="0" smtClean="0"/>
              <a:t>ave Sex with </a:t>
            </a:r>
            <a:r>
              <a:rPr lang="en-US" sz="3000" dirty="0"/>
              <a:t>M</a:t>
            </a:r>
            <a:r>
              <a:rPr lang="en-US" sz="3000" dirty="0" smtClean="0"/>
              <a:t>en and Women (MSMW)</a:t>
            </a:r>
          </a:p>
          <a:p>
            <a:endParaRPr lang="en-US" dirty="0" smtClean="0"/>
          </a:p>
          <a:p>
            <a:pPr lvl="1"/>
            <a:r>
              <a:rPr lang="en-US" sz="2200" dirty="0" smtClean="0"/>
              <a:t>Evaluating HIV behavioral interventions that have been developed for African American and Hispanic/Latino MSM and increasing the proportion of racial and ethnic minorities with HIV who are linked to and engaged in culturally-competent care </a:t>
            </a:r>
            <a:endParaRPr lang="en-US" sz="2200" dirty="0"/>
          </a:p>
          <a:p>
            <a:endParaRPr lang="en-US" dirty="0"/>
          </a:p>
          <a:p>
            <a:endParaRPr lang="en-US" dirty="0"/>
          </a:p>
        </p:txBody>
      </p:sp>
      <p:sp>
        <p:nvSpPr>
          <p:cNvPr id="4" name="Title 3"/>
          <p:cNvSpPr>
            <a:spLocks noGrp="1"/>
          </p:cNvSpPr>
          <p:nvPr>
            <p:ph type="title"/>
          </p:nvPr>
        </p:nvSpPr>
        <p:spPr/>
        <p:txBody>
          <a:bodyPr/>
          <a:lstStyle/>
          <a:p>
            <a:r>
              <a:rPr lang="en-US" dirty="0" smtClean="0"/>
              <a:t>Culturally Competent Programs</a:t>
            </a:r>
            <a:endParaRPr lang="en-US" dirty="0"/>
          </a:p>
        </p:txBody>
      </p:sp>
      <p:sp>
        <p:nvSpPr>
          <p:cNvPr id="5" name="Text Placeholder 4"/>
          <p:cNvSpPr>
            <a:spLocks noGrp="1"/>
          </p:cNvSpPr>
          <p:nvPr>
            <p:ph type="body" sz="quarter" idx="10"/>
          </p:nvPr>
        </p:nvSpPr>
        <p:spPr/>
        <p:txBody>
          <a:bodyPr/>
          <a:lstStyle/>
          <a:p>
            <a:endParaRPr lang="en-US"/>
          </a:p>
        </p:txBody>
      </p:sp>
      <p:sp>
        <p:nvSpPr>
          <p:cNvPr id="6" name="Text Placeholder 5"/>
          <p:cNvSpPr>
            <a:spLocks noGrp="1"/>
          </p:cNvSpPr>
          <p:nvPr>
            <p:ph type="body" sz="quarter" idx="13"/>
          </p:nvPr>
        </p:nvSpPr>
        <p:spPr/>
        <p:txBody>
          <a:bodyPr/>
          <a:lstStyle/>
          <a:p>
            <a:endParaRPr lang="en-US"/>
          </a:p>
        </p:txBody>
      </p:sp>
      <p:sp>
        <p:nvSpPr>
          <p:cNvPr id="7"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63</a:t>
            </a:fld>
            <a:endParaRPr lang="en-US" sz="1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261835809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92500" lnSpcReduction="20000"/>
          </a:bodyPr>
          <a:lstStyle/>
          <a:p>
            <a:pPr lvl="0"/>
            <a:r>
              <a:rPr lang="en-US" sz="2800" dirty="0" smtClean="0">
                <a:solidFill>
                  <a:prstClr val="black"/>
                </a:solidFill>
              </a:rPr>
              <a:t>Increasing </a:t>
            </a:r>
            <a:r>
              <a:rPr lang="en-US" sz="2800" dirty="0">
                <a:solidFill>
                  <a:prstClr val="black"/>
                </a:solidFill>
              </a:rPr>
              <a:t>HIV Prevention and Care Service Delivery among Health Centers </a:t>
            </a:r>
            <a:r>
              <a:rPr lang="en-US" sz="2800" dirty="0" smtClean="0">
                <a:solidFill>
                  <a:prstClr val="black"/>
                </a:solidFill>
              </a:rPr>
              <a:t>Serving </a:t>
            </a:r>
            <a:r>
              <a:rPr lang="en-US" sz="2800" dirty="0">
                <a:solidFill>
                  <a:prstClr val="black"/>
                </a:solidFill>
              </a:rPr>
              <a:t>High HIV Prevalence </a:t>
            </a:r>
            <a:r>
              <a:rPr lang="en-US" sz="2800" dirty="0" smtClean="0">
                <a:solidFill>
                  <a:prstClr val="black"/>
                </a:solidFill>
              </a:rPr>
              <a:t>Jurisdictions.</a:t>
            </a:r>
            <a:endParaRPr lang="en-US" sz="2800" dirty="0">
              <a:solidFill>
                <a:prstClr val="black"/>
              </a:solidFill>
            </a:endParaRPr>
          </a:p>
          <a:p>
            <a:endParaRPr lang="en-US" sz="2800" dirty="0" smtClean="0"/>
          </a:p>
          <a:p>
            <a:r>
              <a:rPr lang="en-US" sz="2800" dirty="0"/>
              <a:t>Care and Prevention in the United States (CAPUS) Demonstration Project</a:t>
            </a:r>
          </a:p>
          <a:p>
            <a:endParaRPr lang="en-US" sz="2800" dirty="0" smtClean="0"/>
          </a:p>
          <a:p>
            <a:r>
              <a:rPr lang="en-US" sz="2800" dirty="0" smtClean="0"/>
              <a:t>Enhancing HIV Mobilization </a:t>
            </a:r>
            <a:r>
              <a:rPr lang="en-US" sz="2800" dirty="0"/>
              <a:t>a</a:t>
            </a:r>
            <a:r>
              <a:rPr lang="en-US" sz="2800" dirty="0" smtClean="0"/>
              <a:t>mong </a:t>
            </a:r>
            <a:r>
              <a:rPr lang="en-US" sz="2800" dirty="0"/>
              <a:t>O</a:t>
            </a:r>
            <a:r>
              <a:rPr lang="en-US" sz="2800" dirty="0" smtClean="0"/>
              <a:t>rganizations Serving </a:t>
            </a:r>
            <a:r>
              <a:rPr lang="en-US" sz="2800" dirty="0"/>
              <a:t>G</a:t>
            </a:r>
            <a:r>
              <a:rPr lang="en-US" sz="2800" dirty="0" smtClean="0"/>
              <a:t>ay, Bisexual and other Men who have Sex with Men (MSM).</a:t>
            </a:r>
          </a:p>
          <a:p>
            <a:endParaRPr lang="en-US" sz="2000" dirty="0"/>
          </a:p>
          <a:p>
            <a:pPr lvl="1"/>
            <a:r>
              <a:rPr lang="en-US" sz="2000" dirty="0" smtClean="0"/>
              <a:t>Structural interventions focusing on mobilizing MSM to improve sexual health, and addressing policy barriers in state health departments and health centers.</a:t>
            </a:r>
            <a:endParaRPr lang="en-US" sz="2000" dirty="0"/>
          </a:p>
        </p:txBody>
      </p:sp>
      <p:sp>
        <p:nvSpPr>
          <p:cNvPr id="4" name="Title 3"/>
          <p:cNvSpPr>
            <a:spLocks noGrp="1"/>
          </p:cNvSpPr>
          <p:nvPr>
            <p:ph type="title"/>
          </p:nvPr>
        </p:nvSpPr>
        <p:spPr/>
        <p:txBody>
          <a:bodyPr/>
          <a:lstStyle/>
          <a:p>
            <a:r>
              <a:rPr lang="en-US" dirty="0" smtClean="0"/>
              <a:t>Social Determinants of Health</a:t>
            </a:r>
            <a:endParaRPr lang="en-US" dirty="0"/>
          </a:p>
        </p:txBody>
      </p:sp>
      <p:sp>
        <p:nvSpPr>
          <p:cNvPr id="5" name="Text Placeholder 4"/>
          <p:cNvSpPr>
            <a:spLocks noGrp="1"/>
          </p:cNvSpPr>
          <p:nvPr>
            <p:ph type="body" sz="quarter" idx="10"/>
          </p:nvPr>
        </p:nvSpPr>
        <p:spPr/>
        <p:txBody>
          <a:bodyPr/>
          <a:lstStyle/>
          <a:p>
            <a:endParaRPr lang="en-US"/>
          </a:p>
        </p:txBody>
      </p:sp>
      <p:sp>
        <p:nvSpPr>
          <p:cNvPr id="6" name="Text Placeholder 5"/>
          <p:cNvSpPr>
            <a:spLocks noGrp="1"/>
          </p:cNvSpPr>
          <p:nvPr>
            <p:ph type="body" sz="quarter" idx="13"/>
          </p:nvPr>
        </p:nvSpPr>
        <p:spPr/>
        <p:txBody>
          <a:bodyPr/>
          <a:lstStyle/>
          <a:p>
            <a:endParaRPr lang="en-US"/>
          </a:p>
        </p:txBody>
      </p:sp>
      <p:sp>
        <p:nvSpPr>
          <p:cNvPr id="7"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64</a:t>
            </a:fld>
            <a:endParaRPr lang="en-US" sz="1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36446603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92500" lnSpcReduction="20000"/>
          </a:bodyPr>
          <a:lstStyle/>
          <a:p>
            <a:r>
              <a:rPr lang="en-US" sz="2400" dirty="0" smtClean="0"/>
              <a:t>(</a:t>
            </a:r>
            <a:r>
              <a:rPr lang="en-US" sz="2400" dirty="0"/>
              <a:t>CDC) included a question on sexual orientation in </a:t>
            </a:r>
            <a:r>
              <a:rPr lang="en-US" sz="2400" dirty="0" smtClean="0"/>
              <a:t>National </a:t>
            </a:r>
            <a:r>
              <a:rPr lang="en-US" sz="2400" dirty="0"/>
              <a:t>Health Interview Survey in 2013. </a:t>
            </a:r>
            <a:endParaRPr lang="en-US" sz="2400" dirty="0" smtClean="0"/>
          </a:p>
          <a:p>
            <a:pPr lvl="1"/>
            <a:r>
              <a:rPr lang="en-US" sz="2000" dirty="0" smtClean="0"/>
              <a:t>Based </a:t>
            </a:r>
            <a:r>
              <a:rPr lang="en-US" sz="2000" dirty="0"/>
              <a:t>on a year of data collection, CDC issued its first report entitled “Sexual Orientation and Health among U.S. Adults: National Health Interview Survey, 2013</a:t>
            </a:r>
            <a:r>
              <a:rPr lang="en-US" sz="2000" dirty="0" smtClean="0"/>
              <a:t>.”</a:t>
            </a:r>
          </a:p>
          <a:p>
            <a:pPr lvl="1"/>
            <a:endParaRPr lang="en-US" sz="2000" dirty="0" smtClean="0"/>
          </a:p>
          <a:p>
            <a:r>
              <a:rPr lang="en-US" sz="2400" dirty="0"/>
              <a:t>In collaboration with CDC’s Division of Reproductive Health, the Office of Population Affairs has developed and released clinical recommendations, “Providing Quality Family Planning </a:t>
            </a:r>
            <a:r>
              <a:rPr lang="en-US" sz="2400" dirty="0" smtClean="0"/>
              <a:t>Services” to include transgender populations.</a:t>
            </a:r>
          </a:p>
          <a:p>
            <a:endParaRPr lang="en-US" sz="2400" dirty="0" smtClean="0"/>
          </a:p>
          <a:p>
            <a:r>
              <a:rPr lang="en-US" sz="2400" dirty="0" smtClean="0"/>
              <a:t>Clarified that its National Breast and Cervical Cancer Early Detection Program is available to eligible transgender women and men.</a:t>
            </a:r>
            <a:endParaRPr lang="en-US" sz="2400" dirty="0"/>
          </a:p>
        </p:txBody>
      </p:sp>
      <p:sp>
        <p:nvSpPr>
          <p:cNvPr id="4" name="Title 3"/>
          <p:cNvSpPr>
            <a:spLocks noGrp="1"/>
          </p:cNvSpPr>
          <p:nvPr>
            <p:ph type="title"/>
          </p:nvPr>
        </p:nvSpPr>
        <p:spPr/>
        <p:txBody>
          <a:bodyPr/>
          <a:lstStyle/>
          <a:p>
            <a:r>
              <a:rPr lang="en-US" dirty="0" smtClean="0"/>
              <a:t>Summary of HHS LGBT Report – </a:t>
            </a:r>
            <a:br>
              <a:rPr lang="en-US" dirty="0" smtClean="0"/>
            </a:br>
            <a:r>
              <a:rPr lang="en-US" dirty="0" smtClean="0"/>
              <a:t>CDC Components</a:t>
            </a:r>
            <a:endParaRPr lang="en-US" dirty="0"/>
          </a:p>
        </p:txBody>
      </p:sp>
      <p:sp>
        <p:nvSpPr>
          <p:cNvPr id="5" name="Text Placeholder 4"/>
          <p:cNvSpPr>
            <a:spLocks noGrp="1"/>
          </p:cNvSpPr>
          <p:nvPr>
            <p:ph type="body" sz="quarter" idx="10"/>
          </p:nvPr>
        </p:nvSpPr>
        <p:spPr/>
        <p:txBody>
          <a:bodyPr/>
          <a:lstStyle/>
          <a:p>
            <a:endParaRPr lang="en-US"/>
          </a:p>
        </p:txBody>
      </p:sp>
      <p:sp>
        <p:nvSpPr>
          <p:cNvPr id="6" name="Text Placeholder 5"/>
          <p:cNvSpPr>
            <a:spLocks noGrp="1"/>
          </p:cNvSpPr>
          <p:nvPr>
            <p:ph type="body" sz="quarter" idx="13"/>
          </p:nvPr>
        </p:nvSpPr>
        <p:spPr/>
        <p:txBody>
          <a:bodyPr/>
          <a:lstStyle/>
          <a:p>
            <a:endParaRPr lang="en-US"/>
          </a:p>
        </p:txBody>
      </p:sp>
      <p:sp>
        <p:nvSpPr>
          <p:cNvPr id="7"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65</a:t>
            </a:fld>
            <a:endParaRPr lang="en-US" sz="1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29137855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92500" lnSpcReduction="20000"/>
          </a:bodyPr>
          <a:lstStyle/>
          <a:p>
            <a:r>
              <a:rPr lang="en-US" dirty="0" smtClean="0"/>
              <a:t>Enhancements </a:t>
            </a:r>
            <a:r>
              <a:rPr lang="en-US" dirty="0"/>
              <a:t>to </a:t>
            </a:r>
            <a:r>
              <a:rPr lang="en-US" dirty="0" smtClean="0"/>
              <a:t>internal guidance and support for the inclusion of LGBT SDOH in all Funding Opportunity Announcements</a:t>
            </a:r>
          </a:p>
          <a:p>
            <a:endParaRPr lang="en-US" dirty="0" smtClean="0"/>
          </a:p>
          <a:p>
            <a:r>
              <a:rPr lang="en-US" dirty="0" smtClean="0"/>
              <a:t>Broadening use of questions related to sexual orientation in all of CDCs surveillance systems</a:t>
            </a:r>
          </a:p>
          <a:p>
            <a:endParaRPr lang="en-US" dirty="0"/>
          </a:p>
          <a:p>
            <a:r>
              <a:rPr lang="en-US" dirty="0" smtClean="0"/>
              <a:t>Training of CDC staff in areas such as SDOH, cultural competence and health equity</a:t>
            </a:r>
            <a:endParaRPr lang="en-US" dirty="0"/>
          </a:p>
        </p:txBody>
      </p:sp>
      <p:sp>
        <p:nvSpPr>
          <p:cNvPr id="4" name="Title 3"/>
          <p:cNvSpPr>
            <a:spLocks noGrp="1"/>
          </p:cNvSpPr>
          <p:nvPr>
            <p:ph type="title"/>
          </p:nvPr>
        </p:nvSpPr>
        <p:spPr/>
        <p:txBody>
          <a:bodyPr/>
          <a:lstStyle/>
          <a:p>
            <a:r>
              <a:rPr lang="en-US" dirty="0" smtClean="0"/>
              <a:t>Looking to the Future</a:t>
            </a:r>
            <a:endParaRPr lang="en-US" dirty="0"/>
          </a:p>
        </p:txBody>
      </p:sp>
      <p:sp>
        <p:nvSpPr>
          <p:cNvPr id="5" name="Text Placeholder 4"/>
          <p:cNvSpPr>
            <a:spLocks noGrp="1"/>
          </p:cNvSpPr>
          <p:nvPr>
            <p:ph type="body" sz="quarter" idx="10"/>
          </p:nvPr>
        </p:nvSpPr>
        <p:spPr/>
        <p:txBody>
          <a:bodyPr/>
          <a:lstStyle/>
          <a:p>
            <a:endParaRPr lang="en-US"/>
          </a:p>
        </p:txBody>
      </p:sp>
      <p:sp>
        <p:nvSpPr>
          <p:cNvPr id="6" name="Text Placeholder 5"/>
          <p:cNvSpPr>
            <a:spLocks noGrp="1"/>
          </p:cNvSpPr>
          <p:nvPr>
            <p:ph type="body" sz="quarter" idx="13"/>
          </p:nvPr>
        </p:nvSpPr>
        <p:spPr/>
        <p:txBody>
          <a:bodyPr/>
          <a:lstStyle/>
          <a:p>
            <a:endParaRPr lang="en-US"/>
          </a:p>
        </p:txBody>
      </p:sp>
      <p:sp>
        <p:nvSpPr>
          <p:cNvPr id="7"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66</a:t>
            </a:fld>
            <a:endParaRPr lang="en-US" sz="1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13743004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1447800" y="152400"/>
            <a:ext cx="5334001" cy="1066800"/>
          </a:xfrm>
        </p:spPr>
        <p:txBody>
          <a:bodyPr/>
          <a:lstStyle/>
          <a:p>
            <a:pPr marL="12700" marR="5080">
              <a:lnSpc>
                <a:spcPct val="100000"/>
              </a:lnSpc>
            </a:pPr>
            <a:r>
              <a:rPr lang="en-US" sz="2400" b="1" spc="-40" dirty="0">
                <a:solidFill>
                  <a:srgbClr val="003E71"/>
                </a:solidFill>
                <a:latin typeface="Arial Black"/>
                <a:cs typeface="Arial Black"/>
              </a:rPr>
              <a:t>H</a:t>
            </a:r>
            <a:r>
              <a:rPr lang="en-US" sz="2400" b="1" spc="-30" dirty="0">
                <a:solidFill>
                  <a:srgbClr val="003E71"/>
                </a:solidFill>
                <a:latin typeface="Arial Black"/>
                <a:cs typeface="Arial Black"/>
              </a:rPr>
              <a:t>ea</a:t>
            </a:r>
            <a:r>
              <a:rPr lang="en-US" sz="2400" b="1" spc="-25" dirty="0">
                <a:solidFill>
                  <a:srgbClr val="003E71"/>
                </a:solidFill>
                <a:latin typeface="Arial Black"/>
                <a:cs typeface="Arial Black"/>
              </a:rPr>
              <a:t>l</a:t>
            </a:r>
            <a:r>
              <a:rPr lang="en-US" sz="2400" b="1" spc="-35" dirty="0">
                <a:solidFill>
                  <a:srgbClr val="003E71"/>
                </a:solidFill>
                <a:latin typeface="Arial Black"/>
                <a:cs typeface="Arial Black"/>
              </a:rPr>
              <a:t>t</a:t>
            </a:r>
            <a:r>
              <a:rPr lang="en-US" sz="2400" b="1" spc="-30" dirty="0">
                <a:solidFill>
                  <a:srgbClr val="003E71"/>
                </a:solidFill>
                <a:latin typeface="Arial Black"/>
                <a:cs typeface="Arial Black"/>
              </a:rPr>
              <a:t>h</a:t>
            </a:r>
            <a:r>
              <a:rPr lang="en-US" sz="2400" b="1" spc="-20" dirty="0">
                <a:solidFill>
                  <a:srgbClr val="003E71"/>
                </a:solidFill>
                <a:latin typeface="Arial Black"/>
                <a:cs typeface="Arial Black"/>
              </a:rPr>
              <a:t>y</a:t>
            </a:r>
            <a:r>
              <a:rPr lang="en-US" sz="2400" b="1" spc="-10" dirty="0">
                <a:solidFill>
                  <a:srgbClr val="003E71"/>
                </a:solidFill>
                <a:latin typeface="Arial Black"/>
                <a:cs typeface="Arial Black"/>
              </a:rPr>
              <a:t> </a:t>
            </a:r>
            <a:r>
              <a:rPr lang="en-US" sz="2400" b="1" spc="-110" dirty="0">
                <a:solidFill>
                  <a:srgbClr val="003E71"/>
                </a:solidFill>
                <a:latin typeface="Arial Black"/>
                <a:cs typeface="Arial Black"/>
              </a:rPr>
              <a:t>P</a:t>
            </a:r>
            <a:r>
              <a:rPr lang="en-US" sz="2400" b="1" spc="-40" dirty="0">
                <a:solidFill>
                  <a:srgbClr val="003E71"/>
                </a:solidFill>
                <a:latin typeface="Arial Black"/>
                <a:cs typeface="Arial Black"/>
              </a:rPr>
              <a:t>eopl</a:t>
            </a:r>
            <a:r>
              <a:rPr lang="en-US" sz="2400" b="1" spc="-20" dirty="0">
                <a:solidFill>
                  <a:srgbClr val="003E71"/>
                </a:solidFill>
                <a:latin typeface="Arial Black"/>
                <a:cs typeface="Arial Black"/>
              </a:rPr>
              <a:t>e</a:t>
            </a:r>
            <a:r>
              <a:rPr lang="en-US" sz="2400" b="1" spc="-40" dirty="0">
                <a:solidFill>
                  <a:srgbClr val="003E71"/>
                </a:solidFill>
                <a:latin typeface="Arial Black"/>
                <a:cs typeface="Arial Black"/>
              </a:rPr>
              <a:t> </a:t>
            </a:r>
            <a:r>
              <a:rPr lang="en-US" sz="2400" b="1" spc="-35" dirty="0">
                <a:solidFill>
                  <a:srgbClr val="003E71"/>
                </a:solidFill>
                <a:latin typeface="Arial Black"/>
                <a:cs typeface="Arial Black"/>
              </a:rPr>
              <a:t>(</a:t>
            </a:r>
            <a:r>
              <a:rPr lang="en-US" sz="2400" b="1" spc="-50" dirty="0">
                <a:solidFill>
                  <a:srgbClr val="003E71"/>
                </a:solidFill>
                <a:latin typeface="Arial Black"/>
                <a:cs typeface="Arial Black"/>
              </a:rPr>
              <a:t>HP</a:t>
            </a:r>
            <a:r>
              <a:rPr lang="en-US" sz="2400" b="1" spc="-10" dirty="0">
                <a:solidFill>
                  <a:srgbClr val="003E71"/>
                </a:solidFill>
                <a:latin typeface="Arial Black"/>
                <a:cs typeface="Arial Black"/>
              </a:rPr>
              <a:t>)</a:t>
            </a:r>
            <a:r>
              <a:rPr lang="en-US" sz="2400" b="1" spc="30" dirty="0">
                <a:solidFill>
                  <a:srgbClr val="003E71"/>
                </a:solidFill>
                <a:latin typeface="Arial Black"/>
                <a:cs typeface="Arial Black"/>
              </a:rPr>
              <a:t> </a:t>
            </a:r>
            <a:r>
              <a:rPr lang="en-US" sz="2400" b="1" spc="-40" dirty="0">
                <a:solidFill>
                  <a:srgbClr val="003E71"/>
                </a:solidFill>
                <a:latin typeface="Arial Black"/>
                <a:cs typeface="Arial Black"/>
              </a:rPr>
              <a:t>20</a:t>
            </a:r>
            <a:r>
              <a:rPr lang="en-US" sz="2400" b="1" spc="-30" dirty="0">
                <a:solidFill>
                  <a:srgbClr val="003E71"/>
                </a:solidFill>
                <a:latin typeface="Arial Black"/>
                <a:cs typeface="Arial Black"/>
              </a:rPr>
              <a:t>2</a:t>
            </a:r>
            <a:r>
              <a:rPr lang="en-US" sz="2400" b="1" spc="-20" dirty="0">
                <a:solidFill>
                  <a:srgbClr val="003E71"/>
                </a:solidFill>
                <a:latin typeface="Arial Black"/>
                <a:cs typeface="Arial Black"/>
              </a:rPr>
              <a:t>0</a:t>
            </a:r>
            <a:r>
              <a:rPr lang="en-US" sz="2400" b="1" spc="-10" dirty="0">
                <a:solidFill>
                  <a:srgbClr val="003E71"/>
                </a:solidFill>
                <a:latin typeface="Arial Black"/>
                <a:cs typeface="Arial Black"/>
              </a:rPr>
              <a:t> </a:t>
            </a:r>
            <a:r>
              <a:rPr lang="en-US" sz="2400" b="1" spc="-50" dirty="0">
                <a:solidFill>
                  <a:srgbClr val="003E71"/>
                </a:solidFill>
                <a:latin typeface="Arial Black"/>
                <a:cs typeface="Arial Black"/>
              </a:rPr>
              <a:t>P</a:t>
            </a:r>
            <a:r>
              <a:rPr lang="en-US" sz="2400" b="1" spc="-10" dirty="0">
                <a:solidFill>
                  <a:srgbClr val="003E71"/>
                </a:solidFill>
                <a:latin typeface="Arial Black"/>
                <a:cs typeface="Arial Black"/>
              </a:rPr>
              <a:t>r</a:t>
            </a:r>
            <a:r>
              <a:rPr lang="en-US" sz="2400" b="1" spc="-45" dirty="0">
                <a:solidFill>
                  <a:srgbClr val="003E71"/>
                </a:solidFill>
                <a:latin typeface="Arial Black"/>
                <a:cs typeface="Arial Black"/>
              </a:rPr>
              <a:t>o</a:t>
            </a:r>
            <a:r>
              <a:rPr lang="en-US" sz="2400" b="1" spc="5" dirty="0">
                <a:solidFill>
                  <a:srgbClr val="003E71"/>
                </a:solidFill>
                <a:latin typeface="Arial Black"/>
                <a:cs typeface="Arial Black"/>
              </a:rPr>
              <a:t>g</a:t>
            </a:r>
            <a:r>
              <a:rPr lang="en-US" sz="2400" b="1" spc="-10" dirty="0">
                <a:solidFill>
                  <a:srgbClr val="003E71"/>
                </a:solidFill>
                <a:latin typeface="Arial Black"/>
                <a:cs typeface="Arial Black"/>
              </a:rPr>
              <a:t>r</a:t>
            </a:r>
            <a:r>
              <a:rPr lang="en-US" sz="2400" b="1" spc="-45" dirty="0">
                <a:solidFill>
                  <a:srgbClr val="003E71"/>
                </a:solidFill>
                <a:latin typeface="Arial Black"/>
                <a:cs typeface="Arial Black"/>
              </a:rPr>
              <a:t>e</a:t>
            </a:r>
            <a:r>
              <a:rPr lang="en-US" sz="2400" b="1" spc="-50" dirty="0">
                <a:solidFill>
                  <a:srgbClr val="003E71"/>
                </a:solidFill>
                <a:latin typeface="Arial Black"/>
                <a:cs typeface="Arial Black"/>
              </a:rPr>
              <a:t>s</a:t>
            </a:r>
            <a:r>
              <a:rPr lang="en-US" sz="2400" b="1" spc="-20" dirty="0">
                <a:solidFill>
                  <a:srgbClr val="003E71"/>
                </a:solidFill>
                <a:latin typeface="Arial Black"/>
                <a:cs typeface="Arial Black"/>
              </a:rPr>
              <a:t>s</a:t>
            </a:r>
            <a:r>
              <a:rPr lang="en-US" sz="2400" b="1" spc="-45" dirty="0">
                <a:solidFill>
                  <a:srgbClr val="003E71"/>
                </a:solidFill>
                <a:latin typeface="Arial Black"/>
                <a:cs typeface="Arial Black"/>
              </a:rPr>
              <a:t> </a:t>
            </a:r>
            <a:r>
              <a:rPr lang="en-US" sz="2400" b="1" spc="-105" dirty="0">
                <a:solidFill>
                  <a:srgbClr val="003E71"/>
                </a:solidFill>
                <a:latin typeface="Arial Black"/>
                <a:cs typeface="Arial Black"/>
              </a:rPr>
              <a:t>Re</a:t>
            </a:r>
            <a:r>
              <a:rPr lang="en-US" sz="2400" b="1" spc="-45" dirty="0">
                <a:solidFill>
                  <a:srgbClr val="003E71"/>
                </a:solidFill>
                <a:latin typeface="Arial Black"/>
                <a:cs typeface="Arial Black"/>
              </a:rPr>
              <a:t>v</a:t>
            </a:r>
            <a:r>
              <a:rPr lang="en-US" sz="2400" b="1" spc="-40" dirty="0">
                <a:solidFill>
                  <a:srgbClr val="003E71"/>
                </a:solidFill>
                <a:latin typeface="Arial Black"/>
                <a:cs typeface="Arial Black"/>
              </a:rPr>
              <a:t>i</a:t>
            </a:r>
            <a:r>
              <a:rPr lang="en-US" sz="2400" b="1" spc="-45" dirty="0">
                <a:solidFill>
                  <a:srgbClr val="003E71"/>
                </a:solidFill>
                <a:latin typeface="Arial Black"/>
                <a:cs typeface="Arial Black"/>
              </a:rPr>
              <a:t>e</a:t>
            </a:r>
            <a:r>
              <a:rPr lang="en-US" sz="2400" b="1" spc="-25" dirty="0">
                <a:solidFill>
                  <a:srgbClr val="003E71"/>
                </a:solidFill>
                <a:latin typeface="Arial Black"/>
                <a:cs typeface="Arial Black"/>
              </a:rPr>
              <a:t>w</a:t>
            </a:r>
            <a:r>
              <a:rPr lang="en-US" sz="2400" b="1" spc="-45" dirty="0">
                <a:solidFill>
                  <a:srgbClr val="003E71"/>
                </a:solidFill>
                <a:latin typeface="Arial Black"/>
                <a:cs typeface="Arial Black"/>
              </a:rPr>
              <a:t> </a:t>
            </a:r>
            <a:r>
              <a:rPr lang="en-US" sz="2400" b="1" spc="-100" dirty="0">
                <a:solidFill>
                  <a:srgbClr val="003E71"/>
                </a:solidFill>
                <a:latin typeface="Arial Black"/>
                <a:cs typeface="Arial Black"/>
              </a:rPr>
              <a:t>W</a:t>
            </a:r>
            <a:r>
              <a:rPr lang="en-US" sz="2400" b="1" spc="-55" dirty="0">
                <a:solidFill>
                  <a:srgbClr val="003E71"/>
                </a:solidFill>
                <a:latin typeface="Arial Black"/>
                <a:cs typeface="Arial Black"/>
              </a:rPr>
              <a:t>e</a:t>
            </a:r>
            <a:r>
              <a:rPr lang="en-US" sz="2400" b="1" spc="-30" dirty="0">
                <a:solidFill>
                  <a:srgbClr val="003E71"/>
                </a:solidFill>
                <a:latin typeface="Arial Black"/>
                <a:cs typeface="Arial Black"/>
              </a:rPr>
              <a:t>bina</a:t>
            </a:r>
            <a:r>
              <a:rPr lang="en-US" sz="2400" b="1" spc="-15" dirty="0">
                <a:solidFill>
                  <a:srgbClr val="003E71"/>
                </a:solidFill>
                <a:latin typeface="Arial Black"/>
                <a:cs typeface="Arial Black"/>
              </a:rPr>
              <a:t>r</a:t>
            </a:r>
            <a:endParaRPr lang="en-US" sz="2400" dirty="0">
              <a:latin typeface="Arial Black"/>
              <a:cs typeface="Arial Black"/>
            </a:endParaRPr>
          </a:p>
        </p:txBody>
      </p:sp>
      <p:sp>
        <p:nvSpPr>
          <p:cNvPr id="2" name="Content Placeholder 1"/>
          <p:cNvSpPr>
            <a:spLocks noGrp="1"/>
          </p:cNvSpPr>
          <p:nvPr>
            <p:ph idx="1"/>
          </p:nvPr>
        </p:nvSpPr>
        <p:spPr>
          <a:xfrm>
            <a:off x="1447800" y="1524000"/>
            <a:ext cx="7543800" cy="5029200"/>
          </a:xfrm>
        </p:spPr>
        <p:txBody>
          <a:bodyPr>
            <a:noAutofit/>
          </a:bodyPr>
          <a:lstStyle/>
          <a:p>
            <a:pPr marL="294005" marR="629285" indent="0" algn="ctr">
              <a:lnSpc>
                <a:spcPct val="100000"/>
              </a:lnSpc>
              <a:buNone/>
            </a:pPr>
            <a:r>
              <a:rPr lang="en-US" sz="3600" b="1" spc="-5" dirty="0">
                <a:latin typeface="Calibri"/>
                <a:cs typeface="Calibri"/>
              </a:rPr>
              <a:t>S</a:t>
            </a:r>
            <a:r>
              <a:rPr lang="en-US" sz="3600" b="1" spc="5" dirty="0">
                <a:latin typeface="Calibri"/>
                <a:cs typeface="Calibri"/>
              </a:rPr>
              <a:t>o</a:t>
            </a:r>
            <a:r>
              <a:rPr lang="en-US" sz="3600" b="1" dirty="0">
                <a:latin typeface="Calibri"/>
                <a:cs typeface="Calibri"/>
              </a:rPr>
              <a:t>c</a:t>
            </a:r>
            <a:r>
              <a:rPr lang="en-US" sz="3600" b="1" spc="-5" dirty="0">
                <a:latin typeface="Calibri"/>
                <a:cs typeface="Calibri"/>
              </a:rPr>
              <a:t>i</a:t>
            </a:r>
            <a:r>
              <a:rPr lang="en-US" sz="3600" b="1" dirty="0">
                <a:latin typeface="Calibri"/>
                <a:cs typeface="Calibri"/>
              </a:rPr>
              <a:t>a</a:t>
            </a:r>
            <a:r>
              <a:rPr lang="en-US" sz="3600" b="1" spc="-10" dirty="0">
                <a:latin typeface="Calibri"/>
                <a:cs typeface="Calibri"/>
              </a:rPr>
              <a:t>l</a:t>
            </a:r>
            <a:r>
              <a:rPr lang="en-US" sz="3600" b="1" spc="-25" dirty="0">
                <a:latin typeface="Calibri"/>
                <a:cs typeface="Calibri"/>
              </a:rPr>
              <a:t> </a:t>
            </a:r>
            <a:r>
              <a:rPr lang="en-US" sz="3600" b="1" spc="-5" dirty="0">
                <a:latin typeface="Calibri"/>
                <a:cs typeface="Calibri"/>
              </a:rPr>
              <a:t>D</a:t>
            </a:r>
            <a:r>
              <a:rPr lang="en-US" sz="3600" b="1" spc="-30" dirty="0">
                <a:latin typeface="Calibri"/>
                <a:cs typeface="Calibri"/>
              </a:rPr>
              <a:t>e</a:t>
            </a:r>
            <a:r>
              <a:rPr lang="en-US" sz="3600" b="1" spc="-35" dirty="0">
                <a:latin typeface="Calibri"/>
                <a:cs typeface="Calibri"/>
              </a:rPr>
              <a:t>t</a:t>
            </a:r>
            <a:r>
              <a:rPr lang="en-US" sz="3600" b="1" spc="-5" dirty="0">
                <a:latin typeface="Calibri"/>
                <a:cs typeface="Calibri"/>
              </a:rPr>
              <a:t>e</a:t>
            </a:r>
            <a:r>
              <a:rPr lang="en-US" sz="3600" b="1" dirty="0">
                <a:latin typeface="Calibri"/>
                <a:cs typeface="Calibri"/>
              </a:rPr>
              <a:t>r</a:t>
            </a:r>
            <a:r>
              <a:rPr lang="en-US" sz="3600" b="1" spc="-5" dirty="0">
                <a:latin typeface="Calibri"/>
                <a:cs typeface="Calibri"/>
              </a:rPr>
              <a:t>min</a:t>
            </a:r>
            <a:r>
              <a:rPr lang="en-US" sz="3600" b="1" dirty="0">
                <a:latin typeface="Calibri"/>
                <a:cs typeface="Calibri"/>
              </a:rPr>
              <a:t>a</a:t>
            </a:r>
            <a:r>
              <a:rPr lang="en-US" sz="3600" b="1" spc="-30" dirty="0">
                <a:latin typeface="Calibri"/>
                <a:cs typeface="Calibri"/>
              </a:rPr>
              <a:t>n</a:t>
            </a:r>
            <a:r>
              <a:rPr lang="en-US" sz="3600" b="1" spc="5" dirty="0">
                <a:latin typeface="Calibri"/>
                <a:cs typeface="Calibri"/>
              </a:rPr>
              <a:t>t</a:t>
            </a:r>
            <a:r>
              <a:rPr lang="en-US" sz="3600" b="1" dirty="0">
                <a:latin typeface="Calibri"/>
                <a:cs typeface="Calibri"/>
              </a:rPr>
              <a:t>s</a:t>
            </a:r>
            <a:r>
              <a:rPr lang="en-US" sz="3600" b="1" spc="-35" dirty="0">
                <a:latin typeface="Calibri"/>
                <a:cs typeface="Calibri"/>
              </a:rPr>
              <a:t> </a:t>
            </a:r>
            <a:r>
              <a:rPr lang="en-US" sz="3600" b="1" spc="5" dirty="0">
                <a:latin typeface="Calibri"/>
                <a:cs typeface="Calibri"/>
              </a:rPr>
              <a:t>o</a:t>
            </a:r>
            <a:r>
              <a:rPr lang="en-US" sz="3600" b="1" dirty="0">
                <a:latin typeface="Calibri"/>
                <a:cs typeface="Calibri"/>
              </a:rPr>
              <a:t>f</a:t>
            </a:r>
            <a:r>
              <a:rPr lang="en-US" sz="3600" b="1" spc="-10" dirty="0">
                <a:latin typeface="Calibri"/>
                <a:cs typeface="Calibri"/>
              </a:rPr>
              <a:t> H</a:t>
            </a:r>
            <a:r>
              <a:rPr lang="en-US" sz="3600" b="1" spc="-5" dirty="0">
                <a:latin typeface="Calibri"/>
                <a:cs typeface="Calibri"/>
              </a:rPr>
              <a:t>e</a:t>
            </a:r>
            <a:r>
              <a:rPr lang="en-US" sz="3600" b="1" dirty="0">
                <a:latin typeface="Calibri"/>
                <a:cs typeface="Calibri"/>
              </a:rPr>
              <a:t>a</a:t>
            </a:r>
            <a:r>
              <a:rPr lang="en-US" sz="3600" b="1" spc="-5" dirty="0">
                <a:latin typeface="Calibri"/>
                <a:cs typeface="Calibri"/>
              </a:rPr>
              <a:t>l</a:t>
            </a:r>
            <a:r>
              <a:rPr lang="en-US" sz="3600" b="1" spc="5" dirty="0">
                <a:latin typeface="Calibri"/>
                <a:cs typeface="Calibri"/>
              </a:rPr>
              <a:t>t</a:t>
            </a:r>
            <a:r>
              <a:rPr lang="en-US" sz="3600" b="1" dirty="0">
                <a:latin typeface="Calibri"/>
                <a:cs typeface="Calibri"/>
              </a:rPr>
              <a:t>h</a:t>
            </a:r>
            <a:r>
              <a:rPr lang="en-US" sz="3600" b="1" spc="-10" dirty="0">
                <a:latin typeface="Calibri"/>
                <a:cs typeface="Calibri"/>
              </a:rPr>
              <a:t> </a:t>
            </a:r>
            <a:endParaRPr lang="en-US" sz="3600" b="1" dirty="0">
              <a:latin typeface="Calibri"/>
              <a:cs typeface="Calibri"/>
            </a:endParaRPr>
          </a:p>
          <a:p>
            <a:pPr marL="294005" marR="629285" indent="0" algn="ctr">
              <a:lnSpc>
                <a:spcPct val="100000"/>
              </a:lnSpc>
              <a:buNone/>
            </a:pPr>
            <a:r>
              <a:rPr lang="en-US" sz="3600" b="1" dirty="0">
                <a:latin typeface="Calibri"/>
                <a:cs typeface="Calibri"/>
              </a:rPr>
              <a:t>and </a:t>
            </a:r>
            <a:r>
              <a:rPr lang="en-US" sz="3600" b="1" spc="-60" dirty="0">
                <a:latin typeface="Calibri"/>
                <a:cs typeface="Calibri"/>
              </a:rPr>
              <a:t>L</a:t>
            </a:r>
            <a:r>
              <a:rPr lang="en-US" sz="3600" b="1" spc="-5" dirty="0">
                <a:latin typeface="Calibri"/>
                <a:cs typeface="Calibri"/>
              </a:rPr>
              <a:t>G</a:t>
            </a:r>
            <a:r>
              <a:rPr lang="en-US" sz="3600" b="1" spc="-70" dirty="0">
                <a:latin typeface="Calibri"/>
                <a:cs typeface="Calibri"/>
              </a:rPr>
              <a:t>B</a:t>
            </a:r>
            <a:r>
              <a:rPr lang="en-US" sz="3600" b="1" dirty="0">
                <a:latin typeface="Calibri"/>
                <a:cs typeface="Calibri"/>
              </a:rPr>
              <a:t>T</a:t>
            </a:r>
            <a:r>
              <a:rPr lang="en-US" sz="3600" b="1" spc="-5" dirty="0">
                <a:latin typeface="Calibri"/>
                <a:cs typeface="Calibri"/>
              </a:rPr>
              <a:t> H</a:t>
            </a:r>
            <a:r>
              <a:rPr lang="en-US" sz="3600" b="1" spc="-10" dirty="0">
                <a:latin typeface="Calibri"/>
                <a:cs typeface="Calibri"/>
              </a:rPr>
              <a:t>e</a:t>
            </a:r>
            <a:r>
              <a:rPr lang="en-US" sz="3600" b="1" dirty="0">
                <a:latin typeface="Calibri"/>
                <a:cs typeface="Calibri"/>
              </a:rPr>
              <a:t>a</a:t>
            </a:r>
            <a:r>
              <a:rPr lang="en-US" sz="3600" b="1" spc="-5" dirty="0">
                <a:latin typeface="Calibri"/>
                <a:cs typeface="Calibri"/>
              </a:rPr>
              <a:t>l</a:t>
            </a:r>
            <a:r>
              <a:rPr lang="en-US" sz="3600" b="1" spc="5" dirty="0">
                <a:latin typeface="Calibri"/>
                <a:cs typeface="Calibri"/>
              </a:rPr>
              <a:t>t</a:t>
            </a:r>
            <a:r>
              <a:rPr lang="en-US" sz="3600" b="1" dirty="0">
                <a:latin typeface="Calibri"/>
                <a:cs typeface="Calibri"/>
              </a:rPr>
              <a:t>h:</a:t>
            </a:r>
            <a:endParaRPr lang="en-US" sz="3600" b="1" spc="-10" dirty="0">
              <a:latin typeface="Calibri"/>
              <a:cs typeface="Calibri"/>
            </a:endParaRPr>
          </a:p>
          <a:p>
            <a:pPr marL="294005" marR="629285" indent="0" algn="ctr">
              <a:lnSpc>
                <a:spcPct val="100000"/>
              </a:lnSpc>
              <a:buNone/>
            </a:pPr>
            <a:r>
              <a:rPr lang="en-US" sz="3600" b="1" spc="-10" dirty="0">
                <a:latin typeface="Calibri"/>
                <a:cs typeface="Calibri"/>
              </a:rPr>
              <a:t>The H</a:t>
            </a:r>
            <a:r>
              <a:rPr lang="en-US" sz="3600" b="1" spc="-40" dirty="0">
                <a:latin typeface="Calibri"/>
                <a:cs typeface="Calibri"/>
              </a:rPr>
              <a:t>R</a:t>
            </a:r>
            <a:r>
              <a:rPr lang="en-US" sz="3600" b="1" spc="-55" dirty="0">
                <a:latin typeface="Calibri"/>
                <a:cs typeface="Calibri"/>
              </a:rPr>
              <a:t>S</a:t>
            </a:r>
            <a:r>
              <a:rPr lang="en-US" sz="3600" b="1" dirty="0">
                <a:latin typeface="Calibri"/>
                <a:cs typeface="Calibri"/>
              </a:rPr>
              <a:t>A Perspective</a:t>
            </a:r>
            <a:endParaRPr lang="en-US" sz="3600" dirty="0">
              <a:latin typeface="Calibri"/>
              <a:cs typeface="Calibri"/>
            </a:endParaRPr>
          </a:p>
          <a:p>
            <a:pPr marL="0" indent="0" algn="ctr">
              <a:lnSpc>
                <a:spcPct val="100000"/>
              </a:lnSpc>
              <a:spcBef>
                <a:spcPts val="3600"/>
              </a:spcBef>
              <a:buNone/>
            </a:pPr>
            <a:r>
              <a:rPr lang="en-US" sz="3600" b="1" spc="-10" dirty="0" smtClean="0">
                <a:latin typeface="Calibri"/>
                <a:cs typeface="Calibri"/>
              </a:rPr>
              <a:t>S</a:t>
            </a:r>
            <a:r>
              <a:rPr lang="en-US" sz="3600" b="1" dirty="0" smtClean="0">
                <a:latin typeface="Calibri"/>
                <a:cs typeface="Calibri"/>
              </a:rPr>
              <a:t>a</a:t>
            </a:r>
            <a:r>
              <a:rPr lang="en-US" sz="3600" b="1" spc="-50" dirty="0" smtClean="0">
                <a:latin typeface="Calibri"/>
                <a:cs typeface="Calibri"/>
              </a:rPr>
              <a:t>r</a:t>
            </a:r>
            <a:r>
              <a:rPr lang="en-US" sz="3600" b="1" spc="-15" dirty="0" smtClean="0">
                <a:latin typeface="Calibri"/>
                <a:cs typeface="Calibri"/>
              </a:rPr>
              <a:t>ah</a:t>
            </a:r>
            <a:r>
              <a:rPr lang="en-US" sz="3600" b="1" spc="-20" dirty="0" smtClean="0">
                <a:latin typeface="Calibri"/>
                <a:cs typeface="Calibri"/>
              </a:rPr>
              <a:t> </a:t>
            </a:r>
            <a:r>
              <a:rPr lang="en-US" sz="3600" b="1" spc="15" dirty="0">
                <a:latin typeface="Calibri"/>
                <a:cs typeface="Calibri"/>
              </a:rPr>
              <a:t>R</a:t>
            </a:r>
            <a:r>
              <a:rPr lang="en-US" sz="3600" b="1" dirty="0">
                <a:latin typeface="Calibri"/>
                <a:cs typeface="Calibri"/>
              </a:rPr>
              <a:t>.</a:t>
            </a:r>
            <a:r>
              <a:rPr lang="en-US" sz="3600" b="1" spc="-35" dirty="0">
                <a:latin typeface="Calibri"/>
                <a:cs typeface="Calibri"/>
              </a:rPr>
              <a:t> </a:t>
            </a:r>
            <a:r>
              <a:rPr lang="en-US" sz="3600" b="1" spc="-10" dirty="0">
                <a:latin typeface="Calibri"/>
                <a:cs typeface="Calibri"/>
              </a:rPr>
              <a:t>L</a:t>
            </a:r>
            <a:r>
              <a:rPr lang="en-US" sz="3600" b="1" spc="-15" dirty="0">
                <a:latin typeface="Calibri"/>
                <a:cs typeface="Calibri"/>
              </a:rPr>
              <a:t>in</a:t>
            </a:r>
            <a:r>
              <a:rPr lang="en-US" sz="3600" b="1" spc="-35" dirty="0">
                <a:latin typeface="Calibri"/>
                <a:cs typeface="Calibri"/>
              </a:rPr>
              <a:t>d</a:t>
            </a:r>
            <a:r>
              <a:rPr lang="en-US" sz="3600" b="1" dirty="0">
                <a:latin typeface="Calibri"/>
                <a:cs typeface="Calibri"/>
              </a:rPr>
              <a:t>e, M</a:t>
            </a:r>
            <a:r>
              <a:rPr lang="en-US" sz="3600" b="1" spc="-5" dirty="0">
                <a:latin typeface="Calibri"/>
                <a:cs typeface="Calibri"/>
              </a:rPr>
              <a:t>.</a:t>
            </a:r>
            <a:r>
              <a:rPr lang="en-US" sz="3600" b="1" spc="-50" dirty="0">
                <a:latin typeface="Calibri"/>
                <a:cs typeface="Calibri"/>
              </a:rPr>
              <a:t>D</a:t>
            </a:r>
            <a:r>
              <a:rPr lang="en-US" sz="3600" b="1" dirty="0">
                <a:latin typeface="Calibri"/>
                <a:cs typeface="Calibri"/>
              </a:rPr>
              <a:t>.</a:t>
            </a:r>
            <a:endParaRPr lang="en-US" sz="3600" dirty="0">
              <a:latin typeface="Calibri"/>
              <a:cs typeface="Calibri"/>
            </a:endParaRPr>
          </a:p>
          <a:p>
            <a:pPr marL="522605" marR="850900" indent="0" algn="ctr">
              <a:lnSpc>
                <a:spcPct val="150000"/>
              </a:lnSpc>
              <a:spcBef>
                <a:spcPts val="0"/>
              </a:spcBef>
              <a:buNone/>
            </a:pPr>
            <a:r>
              <a:rPr lang="en-US" b="1" spc="-50" dirty="0">
                <a:latin typeface="Calibri"/>
                <a:cs typeface="Calibri"/>
              </a:rPr>
              <a:t>R</a:t>
            </a:r>
            <a:r>
              <a:rPr lang="en-US" b="1" dirty="0">
                <a:latin typeface="Calibri"/>
                <a:cs typeface="Calibri"/>
              </a:rPr>
              <a:t>ear</a:t>
            </a:r>
            <a:r>
              <a:rPr lang="en-US" b="1" spc="-30" dirty="0">
                <a:latin typeface="Calibri"/>
                <a:cs typeface="Calibri"/>
              </a:rPr>
              <a:t> A</a:t>
            </a:r>
            <a:r>
              <a:rPr lang="en-US" b="1" spc="-45" dirty="0">
                <a:latin typeface="Calibri"/>
                <a:cs typeface="Calibri"/>
              </a:rPr>
              <a:t>d</a:t>
            </a:r>
            <a:r>
              <a:rPr lang="en-US" b="1" spc="-25" dirty="0">
                <a:latin typeface="Calibri"/>
                <a:cs typeface="Calibri"/>
              </a:rPr>
              <a:t>m</a:t>
            </a:r>
            <a:r>
              <a:rPr lang="en-US" b="1" spc="-40" dirty="0">
                <a:latin typeface="Calibri"/>
                <a:cs typeface="Calibri"/>
              </a:rPr>
              <a:t>i</a:t>
            </a:r>
            <a:r>
              <a:rPr lang="en-US" b="1" spc="-75" dirty="0">
                <a:latin typeface="Calibri"/>
                <a:cs typeface="Calibri"/>
              </a:rPr>
              <a:t>r</a:t>
            </a:r>
            <a:r>
              <a:rPr lang="en-US" b="1" spc="-25" dirty="0">
                <a:latin typeface="Calibri"/>
                <a:cs typeface="Calibri"/>
              </a:rPr>
              <a:t>a</a:t>
            </a:r>
            <a:r>
              <a:rPr lang="en-US" b="1" spc="-40" dirty="0">
                <a:latin typeface="Calibri"/>
                <a:cs typeface="Calibri"/>
              </a:rPr>
              <a:t>l</a:t>
            </a:r>
            <a:r>
              <a:rPr lang="en-US" b="1" spc="-10" dirty="0">
                <a:latin typeface="Calibri"/>
                <a:cs typeface="Calibri"/>
              </a:rPr>
              <a:t>, </a:t>
            </a:r>
            <a:r>
              <a:rPr lang="en-US" b="1" spc="-65" dirty="0">
                <a:latin typeface="Calibri"/>
                <a:cs typeface="Calibri"/>
              </a:rPr>
              <a:t>U</a:t>
            </a:r>
            <a:r>
              <a:rPr lang="en-US" b="1" spc="-30" dirty="0">
                <a:latin typeface="Calibri"/>
                <a:cs typeface="Calibri"/>
              </a:rPr>
              <a:t>.</a:t>
            </a:r>
            <a:r>
              <a:rPr lang="en-US" b="1" spc="-25" dirty="0">
                <a:latin typeface="Calibri"/>
                <a:cs typeface="Calibri"/>
              </a:rPr>
              <a:t>S</a:t>
            </a:r>
            <a:r>
              <a:rPr lang="en-US" b="1" dirty="0">
                <a:latin typeface="Calibri"/>
                <a:cs typeface="Calibri"/>
              </a:rPr>
              <a:t>.</a:t>
            </a:r>
            <a:r>
              <a:rPr lang="en-US" b="1" spc="-35" dirty="0">
                <a:latin typeface="Calibri"/>
                <a:cs typeface="Calibri"/>
              </a:rPr>
              <a:t> </a:t>
            </a:r>
            <a:r>
              <a:rPr lang="en-US" b="1" spc="-30" dirty="0">
                <a:latin typeface="Calibri"/>
                <a:cs typeface="Calibri"/>
              </a:rPr>
              <a:t>P</a:t>
            </a:r>
            <a:r>
              <a:rPr lang="en-US" b="1" spc="-45" dirty="0">
                <a:latin typeface="Calibri"/>
                <a:cs typeface="Calibri"/>
              </a:rPr>
              <a:t>u</a:t>
            </a:r>
            <a:r>
              <a:rPr lang="en-US" b="1" spc="-35" dirty="0">
                <a:latin typeface="Calibri"/>
                <a:cs typeface="Calibri"/>
              </a:rPr>
              <a:t>b</a:t>
            </a:r>
            <a:r>
              <a:rPr lang="en-US" b="1" spc="-25" dirty="0">
                <a:latin typeface="Calibri"/>
                <a:cs typeface="Calibri"/>
              </a:rPr>
              <a:t>l</a:t>
            </a:r>
            <a:r>
              <a:rPr lang="en-US" b="1" spc="-40" dirty="0">
                <a:latin typeface="Calibri"/>
                <a:cs typeface="Calibri"/>
              </a:rPr>
              <a:t>i</a:t>
            </a:r>
            <a:r>
              <a:rPr lang="en-US" b="1" dirty="0">
                <a:latin typeface="Calibri"/>
                <a:cs typeface="Calibri"/>
              </a:rPr>
              <a:t>c </a:t>
            </a:r>
            <a:r>
              <a:rPr lang="en-US" b="1" spc="-15" dirty="0">
                <a:latin typeface="Calibri"/>
                <a:cs typeface="Calibri"/>
              </a:rPr>
              <a:t>H</a:t>
            </a:r>
            <a:r>
              <a:rPr lang="en-US" b="1" spc="-10" dirty="0">
                <a:latin typeface="Calibri"/>
                <a:cs typeface="Calibri"/>
              </a:rPr>
              <a:t>e</a:t>
            </a:r>
            <a:r>
              <a:rPr lang="en-US" b="1" spc="-25" dirty="0">
                <a:latin typeface="Calibri"/>
                <a:cs typeface="Calibri"/>
              </a:rPr>
              <a:t>al</a:t>
            </a:r>
            <a:r>
              <a:rPr lang="en-US" b="1" spc="-40" dirty="0">
                <a:latin typeface="Calibri"/>
                <a:cs typeface="Calibri"/>
              </a:rPr>
              <a:t>t</a:t>
            </a:r>
            <a:r>
              <a:rPr lang="en-US" b="1" spc="-15" dirty="0">
                <a:latin typeface="Calibri"/>
                <a:cs typeface="Calibri"/>
              </a:rPr>
              <a:t>h</a:t>
            </a:r>
            <a:r>
              <a:rPr lang="en-US" b="1" spc="-20" dirty="0">
                <a:latin typeface="Calibri"/>
                <a:cs typeface="Calibri"/>
              </a:rPr>
              <a:t> </a:t>
            </a:r>
            <a:r>
              <a:rPr lang="en-US" b="1" spc="-25" dirty="0" smtClean="0">
                <a:latin typeface="Calibri"/>
                <a:cs typeface="Calibri"/>
              </a:rPr>
              <a:t>S</a:t>
            </a:r>
            <a:r>
              <a:rPr lang="en-US" b="1" dirty="0" smtClean="0">
                <a:latin typeface="Calibri"/>
                <a:cs typeface="Calibri"/>
              </a:rPr>
              <a:t>e</a:t>
            </a:r>
            <a:r>
              <a:rPr lang="en-US" b="1" spc="20" dirty="0" smtClean="0">
                <a:latin typeface="Calibri"/>
                <a:cs typeface="Calibri"/>
              </a:rPr>
              <a:t>r</a:t>
            </a:r>
            <a:r>
              <a:rPr lang="en-US" b="1" dirty="0" smtClean="0">
                <a:latin typeface="Calibri"/>
                <a:cs typeface="Calibri"/>
              </a:rPr>
              <a:t>v</a:t>
            </a:r>
            <a:r>
              <a:rPr lang="en-US" b="1" spc="-15" dirty="0" smtClean="0">
                <a:latin typeface="Calibri"/>
                <a:cs typeface="Calibri"/>
              </a:rPr>
              <a:t>i</a:t>
            </a:r>
            <a:r>
              <a:rPr lang="en-US" b="1" dirty="0" smtClean="0">
                <a:latin typeface="Calibri"/>
                <a:cs typeface="Calibri"/>
              </a:rPr>
              <a:t>ce</a:t>
            </a:r>
            <a:endParaRPr lang="en-US" b="1" dirty="0">
              <a:latin typeface="Calibri"/>
              <a:cs typeface="Calibri"/>
            </a:endParaRPr>
          </a:p>
          <a:p>
            <a:pPr marL="522605" marR="850900" indent="0" algn="ctr">
              <a:lnSpc>
                <a:spcPct val="150000"/>
              </a:lnSpc>
              <a:spcBef>
                <a:spcPts val="0"/>
              </a:spcBef>
              <a:buNone/>
            </a:pPr>
            <a:r>
              <a:rPr lang="en-US" b="1" dirty="0">
                <a:latin typeface="Calibri"/>
                <a:cs typeface="Calibri"/>
              </a:rPr>
              <a:t>C</a:t>
            </a:r>
            <a:r>
              <a:rPr lang="en-US" b="1" spc="-15" dirty="0">
                <a:latin typeface="Calibri"/>
                <a:cs typeface="Calibri"/>
              </a:rPr>
              <a:t>hi</a:t>
            </a:r>
            <a:r>
              <a:rPr lang="en-US" b="1" spc="-10" dirty="0">
                <a:latin typeface="Calibri"/>
                <a:cs typeface="Calibri"/>
              </a:rPr>
              <a:t>e</a:t>
            </a:r>
            <a:r>
              <a:rPr lang="en-US" b="1" dirty="0">
                <a:latin typeface="Calibri"/>
                <a:cs typeface="Calibri"/>
              </a:rPr>
              <a:t>f</a:t>
            </a:r>
            <a:r>
              <a:rPr lang="en-US" b="1" spc="-20" dirty="0">
                <a:latin typeface="Calibri"/>
                <a:cs typeface="Calibri"/>
              </a:rPr>
              <a:t> </a:t>
            </a:r>
            <a:r>
              <a:rPr lang="en-US" b="1" spc="-30" dirty="0">
                <a:latin typeface="Calibri"/>
                <a:cs typeface="Calibri"/>
              </a:rPr>
              <a:t>P</a:t>
            </a:r>
            <a:r>
              <a:rPr lang="en-US" b="1" spc="-45" dirty="0">
                <a:latin typeface="Calibri"/>
                <a:cs typeface="Calibri"/>
              </a:rPr>
              <a:t>u</a:t>
            </a:r>
            <a:r>
              <a:rPr lang="en-US" b="1" spc="-35" dirty="0">
                <a:latin typeface="Calibri"/>
                <a:cs typeface="Calibri"/>
              </a:rPr>
              <a:t>b</a:t>
            </a:r>
            <a:r>
              <a:rPr lang="en-US" b="1" spc="-25" dirty="0">
                <a:latin typeface="Calibri"/>
                <a:cs typeface="Calibri"/>
              </a:rPr>
              <a:t>l</a:t>
            </a:r>
            <a:r>
              <a:rPr lang="en-US" b="1" spc="-40" dirty="0">
                <a:latin typeface="Calibri"/>
                <a:cs typeface="Calibri"/>
              </a:rPr>
              <a:t>i</a:t>
            </a:r>
            <a:r>
              <a:rPr lang="en-US" b="1" dirty="0">
                <a:latin typeface="Calibri"/>
                <a:cs typeface="Calibri"/>
              </a:rPr>
              <a:t>c</a:t>
            </a:r>
            <a:r>
              <a:rPr lang="en-US" b="1" spc="10" dirty="0">
                <a:latin typeface="Calibri"/>
                <a:cs typeface="Calibri"/>
              </a:rPr>
              <a:t> </a:t>
            </a:r>
            <a:r>
              <a:rPr lang="en-US" b="1" spc="-15" dirty="0">
                <a:latin typeface="Calibri"/>
                <a:cs typeface="Calibri"/>
              </a:rPr>
              <a:t>H</a:t>
            </a:r>
            <a:r>
              <a:rPr lang="en-US" b="1" spc="-10" dirty="0">
                <a:latin typeface="Calibri"/>
                <a:cs typeface="Calibri"/>
              </a:rPr>
              <a:t>e</a:t>
            </a:r>
            <a:r>
              <a:rPr lang="en-US" b="1" spc="-25" dirty="0">
                <a:latin typeface="Calibri"/>
                <a:cs typeface="Calibri"/>
              </a:rPr>
              <a:t>al</a:t>
            </a:r>
            <a:r>
              <a:rPr lang="en-US" b="1" spc="-40" dirty="0">
                <a:latin typeface="Calibri"/>
                <a:cs typeface="Calibri"/>
              </a:rPr>
              <a:t>t</a:t>
            </a:r>
            <a:r>
              <a:rPr lang="en-US" b="1" spc="-15" dirty="0">
                <a:latin typeface="Calibri"/>
                <a:cs typeface="Calibri"/>
              </a:rPr>
              <a:t>h</a:t>
            </a:r>
            <a:r>
              <a:rPr lang="en-US" b="1" spc="-20" dirty="0">
                <a:latin typeface="Calibri"/>
                <a:cs typeface="Calibri"/>
              </a:rPr>
              <a:t> </a:t>
            </a:r>
            <a:r>
              <a:rPr lang="en-US" b="1" spc="-5" dirty="0">
                <a:latin typeface="Calibri"/>
                <a:cs typeface="Calibri"/>
              </a:rPr>
              <a:t>Offi</a:t>
            </a:r>
            <a:r>
              <a:rPr lang="en-US" b="1" dirty="0">
                <a:latin typeface="Calibri"/>
                <a:cs typeface="Calibri"/>
              </a:rPr>
              <a:t>cer</a:t>
            </a:r>
            <a:endParaRPr lang="en-US" dirty="0">
              <a:latin typeface="Calibri"/>
              <a:cs typeface="Calibri"/>
            </a:endParaRPr>
          </a:p>
          <a:p>
            <a:pPr marL="0" indent="0" algn="ctr">
              <a:lnSpc>
                <a:spcPct val="150000"/>
              </a:lnSpc>
              <a:spcBef>
                <a:spcPts val="0"/>
              </a:spcBef>
              <a:buNone/>
            </a:pPr>
            <a:r>
              <a:rPr lang="en-US" b="1" spc="-35" dirty="0">
                <a:latin typeface="Calibri"/>
                <a:cs typeface="Calibri"/>
              </a:rPr>
              <a:t>H</a:t>
            </a:r>
            <a:r>
              <a:rPr lang="en-US" b="1" spc="-10" dirty="0">
                <a:latin typeface="Calibri"/>
                <a:cs typeface="Calibri"/>
              </a:rPr>
              <a:t>e</a:t>
            </a:r>
            <a:r>
              <a:rPr lang="en-US" b="1" spc="-25" dirty="0">
                <a:latin typeface="Calibri"/>
                <a:cs typeface="Calibri"/>
              </a:rPr>
              <a:t>al</a:t>
            </a:r>
            <a:r>
              <a:rPr lang="en-US" b="1" spc="-30" dirty="0">
                <a:latin typeface="Calibri"/>
                <a:cs typeface="Calibri"/>
              </a:rPr>
              <a:t>t</a:t>
            </a:r>
            <a:r>
              <a:rPr lang="en-US" b="1" spc="-15" dirty="0">
                <a:latin typeface="Calibri"/>
                <a:cs typeface="Calibri"/>
              </a:rPr>
              <a:t>h</a:t>
            </a:r>
            <a:r>
              <a:rPr lang="en-US" b="1" spc="-45" dirty="0">
                <a:latin typeface="Calibri"/>
                <a:cs typeface="Calibri"/>
              </a:rPr>
              <a:t> </a:t>
            </a:r>
            <a:r>
              <a:rPr lang="en-US" b="1" spc="-60" dirty="0">
                <a:latin typeface="Calibri"/>
                <a:cs typeface="Calibri"/>
              </a:rPr>
              <a:t>R</a:t>
            </a:r>
            <a:r>
              <a:rPr lang="en-US" b="1" dirty="0">
                <a:latin typeface="Calibri"/>
                <a:cs typeface="Calibri"/>
              </a:rPr>
              <a:t>e</a:t>
            </a:r>
            <a:r>
              <a:rPr lang="en-US" b="1" spc="-25" dirty="0">
                <a:latin typeface="Calibri"/>
                <a:cs typeface="Calibri"/>
              </a:rPr>
              <a:t>so</a:t>
            </a:r>
            <a:r>
              <a:rPr lang="en-US" b="1" spc="-20" dirty="0">
                <a:latin typeface="Calibri"/>
                <a:cs typeface="Calibri"/>
              </a:rPr>
              <a:t>u</a:t>
            </a:r>
            <a:r>
              <a:rPr lang="en-US" b="1" spc="-40" dirty="0">
                <a:latin typeface="Calibri"/>
                <a:cs typeface="Calibri"/>
              </a:rPr>
              <a:t>r</a:t>
            </a:r>
            <a:r>
              <a:rPr lang="en-US" b="1" dirty="0">
                <a:latin typeface="Calibri"/>
                <a:cs typeface="Calibri"/>
              </a:rPr>
              <a:t>ces</a:t>
            </a:r>
            <a:r>
              <a:rPr lang="en-US" b="1" spc="-40" dirty="0">
                <a:latin typeface="Calibri"/>
                <a:cs typeface="Calibri"/>
              </a:rPr>
              <a:t> </a:t>
            </a:r>
            <a:r>
              <a:rPr lang="en-US" b="1" spc="-25" dirty="0">
                <a:latin typeface="Calibri"/>
                <a:cs typeface="Calibri"/>
              </a:rPr>
              <a:t>a</a:t>
            </a:r>
            <a:r>
              <a:rPr lang="en-US" b="1" spc="-35" dirty="0">
                <a:latin typeface="Calibri"/>
                <a:cs typeface="Calibri"/>
              </a:rPr>
              <a:t>n</a:t>
            </a:r>
            <a:r>
              <a:rPr lang="en-US" b="1" spc="-15" dirty="0">
                <a:latin typeface="Calibri"/>
                <a:cs typeface="Calibri"/>
              </a:rPr>
              <a:t>d</a:t>
            </a:r>
            <a:r>
              <a:rPr lang="en-US" b="1" spc="-20" dirty="0">
                <a:latin typeface="Calibri"/>
                <a:cs typeface="Calibri"/>
              </a:rPr>
              <a:t> </a:t>
            </a:r>
            <a:r>
              <a:rPr lang="en-US" b="1" spc="-10" dirty="0">
                <a:latin typeface="Calibri"/>
                <a:cs typeface="Calibri"/>
              </a:rPr>
              <a:t>S</a:t>
            </a:r>
            <a:r>
              <a:rPr lang="en-US" b="1" dirty="0">
                <a:latin typeface="Calibri"/>
                <a:cs typeface="Calibri"/>
              </a:rPr>
              <a:t>e</a:t>
            </a:r>
            <a:r>
              <a:rPr lang="en-US" b="1" spc="20" dirty="0">
                <a:latin typeface="Calibri"/>
                <a:cs typeface="Calibri"/>
              </a:rPr>
              <a:t>r</a:t>
            </a:r>
            <a:r>
              <a:rPr lang="en-US" b="1" spc="-15" dirty="0">
                <a:latin typeface="Calibri"/>
                <a:cs typeface="Calibri"/>
              </a:rPr>
              <a:t>vi</a:t>
            </a:r>
            <a:r>
              <a:rPr lang="en-US" b="1" dirty="0">
                <a:latin typeface="Calibri"/>
                <a:cs typeface="Calibri"/>
              </a:rPr>
              <a:t>ce</a:t>
            </a:r>
            <a:r>
              <a:rPr lang="en-US" b="1" spc="-10" dirty="0">
                <a:latin typeface="Calibri"/>
                <a:cs typeface="Calibri"/>
              </a:rPr>
              <a:t>s</a:t>
            </a:r>
            <a:r>
              <a:rPr lang="en-US" b="1" spc="-50" dirty="0">
                <a:latin typeface="Calibri"/>
                <a:cs typeface="Calibri"/>
              </a:rPr>
              <a:t> </a:t>
            </a:r>
            <a:r>
              <a:rPr lang="en-US" b="1" spc="-30" dirty="0">
                <a:latin typeface="Calibri"/>
                <a:cs typeface="Calibri"/>
              </a:rPr>
              <a:t>A</a:t>
            </a:r>
            <a:r>
              <a:rPr lang="en-US" b="1" spc="-45" dirty="0">
                <a:latin typeface="Calibri"/>
                <a:cs typeface="Calibri"/>
              </a:rPr>
              <a:t>d</a:t>
            </a:r>
            <a:r>
              <a:rPr lang="en-US" b="1" spc="-25" dirty="0">
                <a:latin typeface="Calibri"/>
                <a:cs typeface="Calibri"/>
              </a:rPr>
              <a:t>m</a:t>
            </a:r>
            <a:r>
              <a:rPr lang="en-US" b="1" spc="-40" dirty="0">
                <a:latin typeface="Calibri"/>
                <a:cs typeface="Calibri"/>
              </a:rPr>
              <a:t>ini</a:t>
            </a:r>
            <a:r>
              <a:rPr lang="en-US" b="1" spc="-60" dirty="0">
                <a:latin typeface="Calibri"/>
                <a:cs typeface="Calibri"/>
              </a:rPr>
              <a:t>s</a:t>
            </a:r>
            <a:r>
              <a:rPr lang="en-US" b="1" spc="-30" dirty="0">
                <a:latin typeface="Calibri"/>
                <a:cs typeface="Calibri"/>
              </a:rPr>
              <a:t>t</a:t>
            </a:r>
            <a:r>
              <a:rPr lang="en-US" b="1" spc="-75" dirty="0">
                <a:latin typeface="Calibri"/>
                <a:cs typeface="Calibri"/>
              </a:rPr>
              <a:t>r</a:t>
            </a:r>
            <a:r>
              <a:rPr lang="en-US" b="1" spc="-60" dirty="0">
                <a:latin typeface="Calibri"/>
                <a:cs typeface="Calibri"/>
              </a:rPr>
              <a:t>a</a:t>
            </a:r>
            <a:r>
              <a:rPr lang="en-US" b="1" spc="-30" dirty="0">
                <a:latin typeface="Calibri"/>
                <a:cs typeface="Calibri"/>
              </a:rPr>
              <a:t>t</a:t>
            </a:r>
            <a:r>
              <a:rPr lang="en-US" b="1" spc="-25" dirty="0">
                <a:latin typeface="Calibri"/>
                <a:cs typeface="Calibri"/>
              </a:rPr>
              <a:t>io</a:t>
            </a:r>
            <a:r>
              <a:rPr lang="en-US" b="1" spc="-15" dirty="0">
                <a:latin typeface="Calibri"/>
                <a:cs typeface="Calibri"/>
              </a:rPr>
              <a:t>n</a:t>
            </a:r>
            <a:r>
              <a:rPr lang="en-US" b="1" spc="15" dirty="0">
                <a:latin typeface="Calibri"/>
                <a:cs typeface="Calibri"/>
              </a:rPr>
              <a:t> </a:t>
            </a:r>
            <a:r>
              <a:rPr lang="en-US" b="1" spc="-40" dirty="0">
                <a:latin typeface="Calibri"/>
                <a:cs typeface="Calibri"/>
              </a:rPr>
              <a:t>(</a:t>
            </a:r>
            <a:r>
              <a:rPr lang="en-US" b="1" spc="-35" dirty="0">
                <a:latin typeface="Calibri"/>
                <a:cs typeface="Calibri"/>
              </a:rPr>
              <a:t>H</a:t>
            </a:r>
            <a:r>
              <a:rPr lang="en-US" b="1" spc="-50" dirty="0">
                <a:latin typeface="Calibri"/>
                <a:cs typeface="Calibri"/>
              </a:rPr>
              <a:t>RS</a:t>
            </a:r>
            <a:r>
              <a:rPr lang="en-US" b="1" spc="-30" dirty="0">
                <a:latin typeface="Calibri"/>
                <a:cs typeface="Calibri"/>
              </a:rPr>
              <a:t>A)</a:t>
            </a:r>
            <a:endParaRPr lang="en-US" dirty="0">
              <a:latin typeface="Calibri"/>
              <a:cs typeface="Calibri"/>
            </a:endParaRPr>
          </a:p>
          <a:p>
            <a:pPr marL="0" indent="0" algn="ctr">
              <a:lnSpc>
                <a:spcPct val="150000"/>
              </a:lnSpc>
              <a:spcBef>
                <a:spcPts val="0"/>
              </a:spcBef>
              <a:buNone/>
            </a:pPr>
            <a:r>
              <a:rPr lang="en-US" b="1" spc="-20" dirty="0">
                <a:latin typeface="Calibri"/>
                <a:cs typeface="Calibri"/>
              </a:rPr>
              <a:t>F</a:t>
            </a:r>
            <a:r>
              <a:rPr lang="en-US" b="1" spc="-5" dirty="0">
                <a:latin typeface="Calibri"/>
                <a:cs typeface="Calibri"/>
              </a:rPr>
              <a:t>e</a:t>
            </a:r>
            <a:r>
              <a:rPr lang="en-US" b="1" dirty="0">
                <a:latin typeface="Calibri"/>
                <a:cs typeface="Calibri"/>
              </a:rPr>
              <a:t>b</a:t>
            </a:r>
            <a:r>
              <a:rPr lang="en-US" b="1" spc="-5" dirty="0">
                <a:latin typeface="Calibri"/>
                <a:cs typeface="Calibri"/>
              </a:rPr>
              <a:t>r</a:t>
            </a:r>
            <a:r>
              <a:rPr lang="en-US" b="1" dirty="0">
                <a:latin typeface="Calibri"/>
                <a:cs typeface="Calibri"/>
              </a:rPr>
              <a:t>u</a:t>
            </a:r>
            <a:r>
              <a:rPr lang="en-US" b="1" spc="-10" dirty="0">
                <a:latin typeface="Calibri"/>
                <a:cs typeface="Calibri"/>
              </a:rPr>
              <a:t>a</a:t>
            </a:r>
            <a:r>
              <a:rPr lang="en-US" b="1" spc="5" dirty="0">
                <a:latin typeface="Calibri"/>
                <a:cs typeface="Calibri"/>
              </a:rPr>
              <a:t>r</a:t>
            </a:r>
            <a:r>
              <a:rPr lang="en-US" b="1" dirty="0">
                <a:latin typeface="Calibri"/>
                <a:cs typeface="Calibri"/>
              </a:rPr>
              <a:t>y</a:t>
            </a:r>
            <a:r>
              <a:rPr lang="en-US" b="1" spc="-35" dirty="0">
                <a:latin typeface="Calibri"/>
                <a:cs typeface="Calibri"/>
              </a:rPr>
              <a:t> </a:t>
            </a:r>
            <a:r>
              <a:rPr lang="en-US" b="1" spc="-10" dirty="0">
                <a:latin typeface="Calibri"/>
                <a:cs typeface="Calibri"/>
              </a:rPr>
              <a:t>5</a:t>
            </a:r>
            <a:r>
              <a:rPr lang="en-US" b="1" dirty="0">
                <a:latin typeface="Calibri"/>
                <a:cs typeface="Calibri"/>
              </a:rPr>
              <a:t>,</a:t>
            </a:r>
            <a:r>
              <a:rPr lang="en-US" b="1" spc="-35" dirty="0">
                <a:latin typeface="Calibri"/>
                <a:cs typeface="Calibri"/>
              </a:rPr>
              <a:t> </a:t>
            </a:r>
            <a:r>
              <a:rPr lang="en-US" b="1" dirty="0">
                <a:latin typeface="Calibri"/>
                <a:cs typeface="Calibri"/>
              </a:rPr>
              <a:t>2015</a:t>
            </a:r>
            <a:endParaRPr lang="en-US" dirty="0">
              <a:latin typeface="Calibri"/>
              <a:cs typeface="Calibri"/>
            </a:endParaRPr>
          </a:p>
          <a:p>
            <a:pPr marL="0" indent="0">
              <a:lnSpc>
                <a:spcPct val="150000"/>
              </a:lnSpc>
              <a:spcBef>
                <a:spcPts val="0"/>
              </a:spcBef>
              <a:buNone/>
              <a:defRPr/>
            </a:pPr>
            <a:r>
              <a:rPr lang="en-US" dirty="0" smtClean="0"/>
              <a:t> </a:t>
            </a:r>
          </a:p>
        </p:txBody>
      </p:sp>
      <p:pic>
        <p:nvPicPr>
          <p:cNvPr id="7" name="Picture 2" descr="Health Resources and Services Administration Logo" title="HR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1" y="5638800"/>
            <a:ext cx="1219202" cy="370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1447800" y="152400"/>
            <a:ext cx="7543800" cy="1066800"/>
          </a:xfrm>
        </p:spPr>
        <p:txBody>
          <a:bodyPr/>
          <a:lstStyle/>
          <a:p>
            <a:pPr algn="ctr"/>
            <a:r>
              <a:rPr lang="en-US" dirty="0" smtClean="0">
                <a:ea typeface="ＭＳ Ｐゴシック" pitchFamily="34" charset="-128"/>
              </a:rPr>
              <a:t>HRSA Mission </a:t>
            </a:r>
          </a:p>
        </p:txBody>
      </p:sp>
      <p:sp>
        <p:nvSpPr>
          <p:cNvPr id="2" name="Content Placeholder 1"/>
          <p:cNvSpPr>
            <a:spLocks noGrp="1"/>
          </p:cNvSpPr>
          <p:nvPr>
            <p:ph idx="1"/>
          </p:nvPr>
        </p:nvSpPr>
        <p:spPr>
          <a:xfrm>
            <a:off x="1447800" y="1524000"/>
            <a:ext cx="7543800" cy="2971800"/>
          </a:xfrm>
        </p:spPr>
        <p:txBody>
          <a:bodyPr>
            <a:noAutofit/>
          </a:bodyPr>
          <a:lstStyle/>
          <a:p>
            <a:pPr marL="12700" marR="5080" indent="0" algn="ctr">
              <a:lnSpc>
                <a:spcPct val="100000"/>
              </a:lnSpc>
              <a:spcBef>
                <a:spcPts val="0"/>
              </a:spcBef>
              <a:buNone/>
            </a:pPr>
            <a:r>
              <a:rPr lang="en-US" sz="3600" b="1" dirty="0">
                <a:latin typeface="Calibri"/>
                <a:cs typeface="Calibri"/>
              </a:rPr>
              <a:t>To </a:t>
            </a:r>
            <a:r>
              <a:rPr lang="en-US" sz="3600" b="1" spc="-25" dirty="0">
                <a:latin typeface="Calibri"/>
                <a:cs typeface="Calibri"/>
              </a:rPr>
              <a:t>i</a:t>
            </a:r>
            <a:r>
              <a:rPr lang="en-US" sz="3600" b="1" spc="-35" dirty="0">
                <a:latin typeface="Calibri"/>
                <a:cs typeface="Calibri"/>
              </a:rPr>
              <a:t>m</a:t>
            </a:r>
            <a:r>
              <a:rPr lang="en-US" sz="3600" b="1" spc="-30" dirty="0">
                <a:latin typeface="Calibri"/>
                <a:cs typeface="Calibri"/>
              </a:rPr>
              <a:t>p</a:t>
            </a:r>
            <a:r>
              <a:rPr lang="en-US" sz="3600" b="1" spc="-95" dirty="0">
                <a:latin typeface="Calibri"/>
                <a:cs typeface="Calibri"/>
              </a:rPr>
              <a:t>r</a:t>
            </a:r>
            <a:r>
              <a:rPr lang="en-US" sz="3600" b="1" spc="-70" dirty="0">
                <a:latin typeface="Calibri"/>
                <a:cs typeface="Calibri"/>
              </a:rPr>
              <a:t>o</a:t>
            </a:r>
            <a:r>
              <a:rPr lang="en-US" sz="3600" b="1" spc="-95" dirty="0">
                <a:latin typeface="Calibri"/>
                <a:cs typeface="Calibri"/>
              </a:rPr>
              <a:t>v</a:t>
            </a:r>
            <a:r>
              <a:rPr lang="en-US" sz="3600" b="1" spc="-15" dirty="0">
                <a:latin typeface="Calibri"/>
                <a:cs typeface="Calibri"/>
              </a:rPr>
              <a:t>e</a:t>
            </a:r>
            <a:r>
              <a:rPr lang="en-US" sz="3600" b="1" spc="10" dirty="0">
                <a:latin typeface="Calibri"/>
                <a:cs typeface="Calibri"/>
              </a:rPr>
              <a:t> </a:t>
            </a:r>
            <a:r>
              <a:rPr lang="en-US" sz="3600" b="1" spc="-30" dirty="0">
                <a:latin typeface="Calibri"/>
                <a:cs typeface="Calibri"/>
              </a:rPr>
              <a:t>h</a:t>
            </a:r>
            <a:r>
              <a:rPr lang="en-US" sz="3600" b="1" spc="-35" dirty="0">
                <a:latin typeface="Calibri"/>
                <a:cs typeface="Calibri"/>
              </a:rPr>
              <a:t>e</a:t>
            </a:r>
            <a:r>
              <a:rPr lang="en-US" sz="3600" b="1" spc="-30" dirty="0">
                <a:latin typeface="Calibri"/>
                <a:cs typeface="Calibri"/>
              </a:rPr>
              <a:t>a</a:t>
            </a:r>
            <a:r>
              <a:rPr lang="en-US" sz="3600" b="1" spc="-40" dirty="0">
                <a:latin typeface="Calibri"/>
                <a:cs typeface="Calibri"/>
              </a:rPr>
              <a:t>l</a:t>
            </a:r>
            <a:r>
              <a:rPr lang="en-US" sz="3600" b="1" spc="-20" dirty="0">
                <a:latin typeface="Calibri"/>
                <a:cs typeface="Calibri"/>
              </a:rPr>
              <a:t>t</a:t>
            </a:r>
            <a:r>
              <a:rPr lang="en-US" sz="3600" b="1" spc="-15" dirty="0">
                <a:latin typeface="Calibri"/>
                <a:cs typeface="Calibri"/>
              </a:rPr>
              <a:t>h</a:t>
            </a:r>
            <a:r>
              <a:rPr lang="en-US" sz="3600" b="1" spc="25" dirty="0">
                <a:latin typeface="Calibri"/>
                <a:cs typeface="Calibri"/>
              </a:rPr>
              <a:t> </a:t>
            </a:r>
            <a:r>
              <a:rPr lang="en-US" sz="3600" b="1" spc="-30" dirty="0">
                <a:latin typeface="Calibri"/>
                <a:cs typeface="Calibri"/>
              </a:rPr>
              <a:t>an</a:t>
            </a:r>
            <a:r>
              <a:rPr lang="en-US" sz="3600" b="1" spc="-15" dirty="0">
                <a:latin typeface="Calibri"/>
                <a:cs typeface="Calibri"/>
              </a:rPr>
              <a:t>d</a:t>
            </a:r>
            <a:r>
              <a:rPr lang="en-US" sz="3600" b="1" spc="-10" dirty="0">
                <a:latin typeface="Calibri"/>
                <a:cs typeface="Calibri"/>
              </a:rPr>
              <a:t> </a:t>
            </a:r>
            <a:endParaRPr lang="en-US" sz="3600" b="1" spc="-10" dirty="0" smtClean="0">
              <a:latin typeface="Calibri"/>
              <a:cs typeface="Calibri"/>
            </a:endParaRPr>
          </a:p>
          <a:p>
            <a:pPr marL="12700" marR="5080" indent="0" algn="ctr">
              <a:lnSpc>
                <a:spcPct val="100000"/>
              </a:lnSpc>
              <a:spcBef>
                <a:spcPts val="0"/>
              </a:spcBef>
              <a:buNone/>
            </a:pPr>
            <a:r>
              <a:rPr lang="en-US" sz="3600" b="1" spc="-25" dirty="0" smtClean="0">
                <a:latin typeface="Calibri"/>
                <a:cs typeface="Calibri"/>
              </a:rPr>
              <a:t>ac</a:t>
            </a:r>
            <a:r>
              <a:rPr lang="en-US" sz="3600" b="1" spc="-30" dirty="0" smtClean="0">
                <a:latin typeface="Calibri"/>
                <a:cs typeface="Calibri"/>
              </a:rPr>
              <a:t>hi</a:t>
            </a:r>
            <a:r>
              <a:rPr lang="en-US" sz="3600" b="1" spc="-70" dirty="0" smtClean="0">
                <a:latin typeface="Calibri"/>
                <a:cs typeface="Calibri"/>
              </a:rPr>
              <a:t>e</a:t>
            </a:r>
            <a:r>
              <a:rPr lang="en-US" sz="3600" b="1" spc="-95" dirty="0" smtClean="0">
                <a:latin typeface="Calibri"/>
                <a:cs typeface="Calibri"/>
              </a:rPr>
              <a:t>v</a:t>
            </a:r>
            <a:r>
              <a:rPr lang="en-US" sz="3600" b="1" spc="-15" dirty="0" smtClean="0">
                <a:latin typeface="Calibri"/>
                <a:cs typeface="Calibri"/>
              </a:rPr>
              <a:t>e</a:t>
            </a:r>
            <a:r>
              <a:rPr lang="en-US" sz="3600" b="1" spc="35" dirty="0" smtClean="0">
                <a:latin typeface="Calibri"/>
                <a:cs typeface="Calibri"/>
              </a:rPr>
              <a:t> </a:t>
            </a:r>
            <a:r>
              <a:rPr lang="en-US" sz="3600" b="1" spc="-30" dirty="0">
                <a:latin typeface="Calibri"/>
                <a:cs typeface="Calibri"/>
              </a:rPr>
              <a:t>h</a:t>
            </a:r>
            <a:r>
              <a:rPr lang="en-US" sz="3600" b="1" spc="-35" dirty="0">
                <a:latin typeface="Calibri"/>
                <a:cs typeface="Calibri"/>
              </a:rPr>
              <a:t>e</a:t>
            </a:r>
            <a:r>
              <a:rPr lang="en-US" sz="3600" b="1" spc="-30" dirty="0">
                <a:latin typeface="Calibri"/>
                <a:cs typeface="Calibri"/>
              </a:rPr>
              <a:t>a</a:t>
            </a:r>
            <a:r>
              <a:rPr lang="en-US" sz="3600" b="1" spc="-40" dirty="0">
                <a:latin typeface="Calibri"/>
                <a:cs typeface="Calibri"/>
              </a:rPr>
              <a:t>l</a:t>
            </a:r>
            <a:r>
              <a:rPr lang="en-US" sz="3600" b="1" spc="-20" dirty="0">
                <a:latin typeface="Calibri"/>
                <a:cs typeface="Calibri"/>
              </a:rPr>
              <a:t>t</a:t>
            </a:r>
            <a:r>
              <a:rPr lang="en-US" sz="3600" b="1" spc="-15" dirty="0">
                <a:latin typeface="Calibri"/>
                <a:cs typeface="Calibri"/>
              </a:rPr>
              <a:t>h</a:t>
            </a:r>
            <a:r>
              <a:rPr lang="en-US" sz="3600" b="1" spc="25" dirty="0">
                <a:latin typeface="Calibri"/>
                <a:cs typeface="Calibri"/>
              </a:rPr>
              <a:t> </a:t>
            </a:r>
            <a:r>
              <a:rPr lang="en-US" sz="3600" b="1" spc="-45" dirty="0">
                <a:latin typeface="Calibri"/>
                <a:cs typeface="Calibri"/>
              </a:rPr>
              <a:t>equi</a:t>
            </a:r>
            <a:r>
              <a:rPr lang="en-US" sz="3600" b="1" spc="-20" dirty="0">
                <a:latin typeface="Calibri"/>
                <a:cs typeface="Calibri"/>
              </a:rPr>
              <a:t>t</a:t>
            </a:r>
            <a:r>
              <a:rPr lang="en-US" sz="3600" b="1" spc="-15" dirty="0">
                <a:latin typeface="Calibri"/>
                <a:cs typeface="Calibri"/>
              </a:rPr>
              <a:t>y</a:t>
            </a:r>
            <a:r>
              <a:rPr lang="en-US" sz="3600" b="1" spc="-10" dirty="0">
                <a:latin typeface="Calibri"/>
                <a:cs typeface="Calibri"/>
              </a:rPr>
              <a:t> </a:t>
            </a:r>
            <a:r>
              <a:rPr lang="en-US" sz="3600" b="1" spc="-20" dirty="0">
                <a:latin typeface="Calibri"/>
                <a:cs typeface="Calibri"/>
              </a:rPr>
              <a:t>t</a:t>
            </a:r>
            <a:r>
              <a:rPr lang="en-US" sz="3600" b="1" spc="-30" dirty="0">
                <a:latin typeface="Calibri"/>
                <a:cs typeface="Calibri"/>
              </a:rPr>
              <a:t>h</a:t>
            </a:r>
            <a:r>
              <a:rPr lang="en-US" sz="3600" b="1" spc="-95" dirty="0">
                <a:latin typeface="Calibri"/>
                <a:cs typeface="Calibri"/>
              </a:rPr>
              <a:t>r</a:t>
            </a:r>
            <a:r>
              <a:rPr lang="en-US" sz="3600" b="1" spc="-30" dirty="0">
                <a:latin typeface="Calibri"/>
                <a:cs typeface="Calibri"/>
              </a:rPr>
              <a:t>ou</a:t>
            </a:r>
            <a:r>
              <a:rPr lang="en-US" sz="3600" b="1" spc="-45" dirty="0">
                <a:latin typeface="Calibri"/>
                <a:cs typeface="Calibri"/>
              </a:rPr>
              <a:t>g</a:t>
            </a:r>
            <a:r>
              <a:rPr lang="en-US" sz="3600" b="1" spc="-15" dirty="0">
                <a:latin typeface="Calibri"/>
                <a:cs typeface="Calibri"/>
              </a:rPr>
              <a:t>h</a:t>
            </a:r>
            <a:r>
              <a:rPr lang="en-US" sz="3600" b="1" dirty="0">
                <a:latin typeface="Calibri"/>
                <a:cs typeface="Calibri"/>
              </a:rPr>
              <a:t> </a:t>
            </a:r>
            <a:endParaRPr lang="en-US" sz="3600" b="1" dirty="0" smtClean="0">
              <a:latin typeface="Calibri"/>
              <a:cs typeface="Calibri"/>
            </a:endParaRPr>
          </a:p>
          <a:p>
            <a:pPr marL="12700" marR="5080" indent="0" algn="ctr">
              <a:lnSpc>
                <a:spcPct val="100000"/>
              </a:lnSpc>
              <a:spcBef>
                <a:spcPts val="0"/>
              </a:spcBef>
              <a:buNone/>
            </a:pPr>
            <a:r>
              <a:rPr lang="en-US" sz="3600" b="1" spc="-30" dirty="0" smtClean="0">
                <a:latin typeface="Calibri"/>
                <a:cs typeface="Calibri"/>
              </a:rPr>
              <a:t>a</a:t>
            </a:r>
            <a:r>
              <a:rPr lang="en-US" sz="3600" b="1" spc="-20" dirty="0" smtClean="0">
                <a:latin typeface="Calibri"/>
                <a:cs typeface="Calibri"/>
              </a:rPr>
              <a:t>c</a:t>
            </a:r>
            <a:r>
              <a:rPr lang="en-US" sz="3600" b="1" spc="-25" dirty="0" smtClean="0">
                <a:latin typeface="Calibri"/>
                <a:cs typeface="Calibri"/>
              </a:rPr>
              <a:t>c</a:t>
            </a:r>
            <a:r>
              <a:rPr lang="en-US" sz="3600" b="1" spc="-45" dirty="0" smtClean="0">
                <a:latin typeface="Calibri"/>
                <a:cs typeface="Calibri"/>
              </a:rPr>
              <a:t>e</a:t>
            </a:r>
            <a:r>
              <a:rPr lang="en-US" sz="3600" b="1" spc="-40" dirty="0" smtClean="0">
                <a:latin typeface="Calibri"/>
                <a:cs typeface="Calibri"/>
              </a:rPr>
              <a:t>s</a:t>
            </a:r>
            <a:r>
              <a:rPr lang="en-US" sz="3600" b="1" spc="-15" dirty="0" smtClean="0">
                <a:latin typeface="Calibri"/>
                <a:cs typeface="Calibri"/>
              </a:rPr>
              <a:t>s</a:t>
            </a:r>
            <a:r>
              <a:rPr lang="en-US" sz="3600" b="1" dirty="0" smtClean="0">
                <a:latin typeface="Calibri"/>
                <a:cs typeface="Calibri"/>
              </a:rPr>
              <a:t> </a:t>
            </a:r>
            <a:r>
              <a:rPr lang="en-US" sz="3600" b="1" spc="-70" dirty="0">
                <a:latin typeface="Calibri"/>
                <a:cs typeface="Calibri"/>
              </a:rPr>
              <a:t>t</a:t>
            </a:r>
            <a:r>
              <a:rPr lang="en-US" sz="3600" b="1" spc="-15" dirty="0">
                <a:latin typeface="Calibri"/>
                <a:cs typeface="Calibri"/>
              </a:rPr>
              <a:t>o </a:t>
            </a:r>
            <a:r>
              <a:rPr lang="en-US" sz="3600" b="1" spc="-30" dirty="0">
                <a:latin typeface="Calibri"/>
                <a:cs typeface="Calibri"/>
              </a:rPr>
              <a:t>qual</a:t>
            </a:r>
            <a:r>
              <a:rPr lang="en-US" sz="3600" b="1" spc="-40" dirty="0">
                <a:latin typeface="Calibri"/>
                <a:cs typeface="Calibri"/>
              </a:rPr>
              <a:t>i</a:t>
            </a:r>
            <a:r>
              <a:rPr lang="en-US" sz="3600" b="1" spc="-20" dirty="0">
                <a:latin typeface="Calibri"/>
                <a:cs typeface="Calibri"/>
              </a:rPr>
              <a:t>t</a:t>
            </a:r>
            <a:r>
              <a:rPr lang="en-US" sz="3600" b="1" spc="-15" dirty="0">
                <a:latin typeface="Calibri"/>
                <a:cs typeface="Calibri"/>
              </a:rPr>
              <a:t>y</a:t>
            </a:r>
            <a:r>
              <a:rPr lang="en-US" sz="3600" b="1" spc="10" dirty="0">
                <a:latin typeface="Calibri"/>
                <a:cs typeface="Calibri"/>
              </a:rPr>
              <a:t> </a:t>
            </a:r>
            <a:r>
              <a:rPr lang="en-US" sz="3600" b="1" spc="-30" dirty="0">
                <a:latin typeface="Calibri"/>
                <a:cs typeface="Calibri"/>
              </a:rPr>
              <a:t>s</a:t>
            </a:r>
            <a:r>
              <a:rPr lang="en-US" sz="3600" b="1" spc="-35" dirty="0">
                <a:latin typeface="Calibri"/>
                <a:cs typeface="Calibri"/>
              </a:rPr>
              <a:t>e</a:t>
            </a:r>
            <a:r>
              <a:rPr lang="en-US" sz="3600" b="1" spc="15" dirty="0">
                <a:latin typeface="Calibri"/>
                <a:cs typeface="Calibri"/>
              </a:rPr>
              <a:t>r</a:t>
            </a:r>
            <a:r>
              <a:rPr lang="en-US" sz="3600" b="1" spc="-40" dirty="0">
                <a:latin typeface="Calibri"/>
                <a:cs typeface="Calibri"/>
              </a:rPr>
              <a:t>vi</a:t>
            </a:r>
            <a:r>
              <a:rPr lang="en-US" sz="3600" b="1" spc="-35" dirty="0">
                <a:latin typeface="Calibri"/>
                <a:cs typeface="Calibri"/>
              </a:rPr>
              <a:t>c</a:t>
            </a:r>
            <a:r>
              <a:rPr lang="en-US" sz="3600" b="1" spc="-45" dirty="0">
                <a:latin typeface="Calibri"/>
                <a:cs typeface="Calibri"/>
              </a:rPr>
              <a:t>e</a:t>
            </a:r>
            <a:r>
              <a:rPr lang="en-US" sz="3600" b="1" spc="-35" dirty="0">
                <a:latin typeface="Calibri"/>
                <a:cs typeface="Calibri"/>
              </a:rPr>
              <a:t>s</a:t>
            </a:r>
            <a:r>
              <a:rPr lang="en-US" sz="3600" b="1" spc="-10" dirty="0">
                <a:latin typeface="Calibri"/>
                <a:cs typeface="Calibri"/>
              </a:rPr>
              <a:t>,</a:t>
            </a:r>
            <a:r>
              <a:rPr lang="en-US" sz="3600" b="1" spc="60" dirty="0">
                <a:latin typeface="Calibri"/>
                <a:cs typeface="Calibri"/>
              </a:rPr>
              <a:t> </a:t>
            </a:r>
            <a:endParaRPr lang="en-US" sz="3600" b="1" spc="60" dirty="0" smtClean="0">
              <a:latin typeface="Calibri"/>
              <a:cs typeface="Calibri"/>
            </a:endParaRPr>
          </a:p>
          <a:p>
            <a:pPr marL="12700" marR="5080" indent="0" algn="ctr">
              <a:lnSpc>
                <a:spcPct val="100000"/>
              </a:lnSpc>
              <a:spcBef>
                <a:spcPts val="0"/>
              </a:spcBef>
              <a:buNone/>
            </a:pPr>
            <a:r>
              <a:rPr lang="en-US" sz="3600" b="1" spc="-15" dirty="0" smtClean="0">
                <a:latin typeface="Calibri"/>
                <a:cs typeface="Calibri"/>
              </a:rPr>
              <a:t>a</a:t>
            </a:r>
            <a:r>
              <a:rPr lang="en-US" sz="3600" b="1" dirty="0" smtClean="0">
                <a:latin typeface="Calibri"/>
                <a:cs typeface="Calibri"/>
              </a:rPr>
              <a:t> </a:t>
            </a:r>
            <a:r>
              <a:rPr lang="en-US" sz="3600" b="1" spc="-25" dirty="0">
                <a:latin typeface="Calibri"/>
                <a:cs typeface="Calibri"/>
              </a:rPr>
              <a:t>skil</a:t>
            </a:r>
            <a:r>
              <a:rPr lang="en-US" sz="3600" b="1" spc="-45" dirty="0">
                <a:latin typeface="Calibri"/>
                <a:cs typeface="Calibri"/>
              </a:rPr>
              <a:t>le</a:t>
            </a:r>
            <a:r>
              <a:rPr lang="en-US" sz="3600" b="1" spc="-15" dirty="0">
                <a:latin typeface="Calibri"/>
                <a:cs typeface="Calibri"/>
              </a:rPr>
              <a:t>d</a:t>
            </a:r>
            <a:r>
              <a:rPr lang="en-US" sz="3600" b="1" spc="-10" dirty="0">
                <a:latin typeface="Calibri"/>
                <a:cs typeface="Calibri"/>
              </a:rPr>
              <a:t> </a:t>
            </a:r>
            <a:r>
              <a:rPr lang="en-US" sz="3600" b="1" spc="-30" dirty="0">
                <a:latin typeface="Calibri"/>
                <a:cs typeface="Calibri"/>
              </a:rPr>
              <a:t>h</a:t>
            </a:r>
            <a:r>
              <a:rPr lang="en-US" sz="3600" b="1" spc="-35" dirty="0">
                <a:latin typeface="Calibri"/>
                <a:cs typeface="Calibri"/>
              </a:rPr>
              <a:t>e</a:t>
            </a:r>
            <a:r>
              <a:rPr lang="en-US" sz="3600" b="1" spc="-30" dirty="0">
                <a:latin typeface="Calibri"/>
                <a:cs typeface="Calibri"/>
              </a:rPr>
              <a:t>a</a:t>
            </a:r>
            <a:r>
              <a:rPr lang="en-US" sz="3600" b="1" spc="-40" dirty="0">
                <a:latin typeface="Calibri"/>
                <a:cs typeface="Calibri"/>
              </a:rPr>
              <a:t>l</a:t>
            </a:r>
            <a:r>
              <a:rPr lang="en-US" sz="3600" b="1" spc="-20" dirty="0">
                <a:latin typeface="Calibri"/>
                <a:cs typeface="Calibri"/>
              </a:rPr>
              <a:t>t</a:t>
            </a:r>
            <a:r>
              <a:rPr lang="en-US" sz="3600" b="1" spc="-15" dirty="0">
                <a:latin typeface="Calibri"/>
                <a:cs typeface="Calibri"/>
              </a:rPr>
              <a:t>h</a:t>
            </a:r>
            <a:r>
              <a:rPr lang="en-US" sz="3600" b="1" spc="25" dirty="0">
                <a:latin typeface="Calibri"/>
                <a:cs typeface="Calibri"/>
              </a:rPr>
              <a:t> </a:t>
            </a:r>
            <a:r>
              <a:rPr lang="en-US" sz="3600" b="1" spc="-95" dirty="0">
                <a:latin typeface="Calibri"/>
                <a:cs typeface="Calibri"/>
              </a:rPr>
              <a:t>w</a:t>
            </a:r>
            <a:r>
              <a:rPr lang="en-US" sz="3600" b="1" spc="-30" dirty="0">
                <a:latin typeface="Calibri"/>
                <a:cs typeface="Calibri"/>
              </a:rPr>
              <a:t>o</a:t>
            </a:r>
            <a:r>
              <a:rPr lang="en-US" sz="3600" b="1" spc="-25" dirty="0">
                <a:latin typeface="Calibri"/>
                <a:cs typeface="Calibri"/>
              </a:rPr>
              <a:t>rk</a:t>
            </a:r>
            <a:r>
              <a:rPr lang="en-US" sz="3600" b="1" spc="-114" dirty="0">
                <a:latin typeface="Calibri"/>
                <a:cs typeface="Calibri"/>
              </a:rPr>
              <a:t>f</a:t>
            </a:r>
            <a:r>
              <a:rPr lang="en-US" sz="3600" b="1" spc="-35" dirty="0">
                <a:latin typeface="Calibri"/>
                <a:cs typeface="Calibri"/>
              </a:rPr>
              <a:t>o</a:t>
            </a:r>
            <a:r>
              <a:rPr lang="en-US" sz="3600" b="1" spc="-95" dirty="0">
                <a:latin typeface="Calibri"/>
                <a:cs typeface="Calibri"/>
              </a:rPr>
              <a:t>r</a:t>
            </a:r>
            <a:r>
              <a:rPr lang="en-US" sz="3600" b="1" spc="-35" dirty="0">
                <a:latin typeface="Calibri"/>
                <a:cs typeface="Calibri"/>
              </a:rPr>
              <a:t>c</a:t>
            </a:r>
            <a:r>
              <a:rPr lang="en-US" sz="3600" b="1" spc="-15" dirty="0">
                <a:latin typeface="Calibri"/>
                <a:cs typeface="Calibri"/>
              </a:rPr>
              <a:t>e</a:t>
            </a:r>
            <a:r>
              <a:rPr lang="en-US" sz="3600" b="1" spc="35" dirty="0">
                <a:latin typeface="Calibri"/>
                <a:cs typeface="Calibri"/>
              </a:rPr>
              <a:t> </a:t>
            </a:r>
            <a:r>
              <a:rPr lang="en-US" sz="3600" b="1" spc="-30" dirty="0">
                <a:latin typeface="Calibri"/>
                <a:cs typeface="Calibri"/>
              </a:rPr>
              <a:t>an</a:t>
            </a:r>
            <a:r>
              <a:rPr lang="en-US" sz="3600" b="1" spc="-15" dirty="0">
                <a:latin typeface="Calibri"/>
                <a:cs typeface="Calibri"/>
              </a:rPr>
              <a:t>d</a:t>
            </a:r>
            <a:r>
              <a:rPr lang="en-US" sz="3600" b="1" spc="-10" dirty="0">
                <a:latin typeface="Calibri"/>
                <a:cs typeface="Calibri"/>
              </a:rPr>
              <a:t> </a:t>
            </a:r>
            <a:endParaRPr lang="en-US" sz="3600" b="1" spc="-10" dirty="0" smtClean="0">
              <a:latin typeface="Calibri"/>
              <a:cs typeface="Calibri"/>
            </a:endParaRPr>
          </a:p>
          <a:p>
            <a:pPr marL="12700" marR="5080" indent="0" algn="ctr">
              <a:lnSpc>
                <a:spcPct val="100000"/>
              </a:lnSpc>
              <a:spcBef>
                <a:spcPts val="0"/>
              </a:spcBef>
              <a:buNone/>
            </a:pPr>
            <a:r>
              <a:rPr lang="en-US" sz="3600" b="1" spc="-30" dirty="0" smtClean="0">
                <a:latin typeface="Calibri"/>
                <a:cs typeface="Calibri"/>
              </a:rPr>
              <a:t>inn</a:t>
            </a:r>
            <a:r>
              <a:rPr lang="en-US" sz="3600" b="1" spc="-70" dirty="0" smtClean="0">
                <a:latin typeface="Calibri"/>
                <a:cs typeface="Calibri"/>
              </a:rPr>
              <a:t>o</a:t>
            </a:r>
            <a:r>
              <a:rPr lang="en-US" sz="3600" b="1" spc="-114" dirty="0" smtClean="0">
                <a:latin typeface="Calibri"/>
                <a:cs typeface="Calibri"/>
              </a:rPr>
              <a:t>v</a:t>
            </a:r>
            <a:r>
              <a:rPr lang="en-US" sz="3600" b="1" spc="-80" dirty="0" smtClean="0">
                <a:latin typeface="Calibri"/>
                <a:cs typeface="Calibri"/>
              </a:rPr>
              <a:t>a</a:t>
            </a:r>
            <a:r>
              <a:rPr lang="en-US" sz="3600" b="1" spc="-20" dirty="0" smtClean="0">
                <a:latin typeface="Calibri"/>
                <a:cs typeface="Calibri"/>
              </a:rPr>
              <a:t>t</a:t>
            </a:r>
            <a:r>
              <a:rPr lang="en-US" sz="3600" b="1" spc="-25" dirty="0" smtClean="0">
                <a:latin typeface="Calibri"/>
                <a:cs typeface="Calibri"/>
              </a:rPr>
              <a:t>i</a:t>
            </a:r>
            <a:r>
              <a:rPr lang="en-US" sz="3600" b="1" spc="-95" dirty="0" smtClean="0">
                <a:latin typeface="Calibri"/>
                <a:cs typeface="Calibri"/>
              </a:rPr>
              <a:t>v</a:t>
            </a:r>
            <a:r>
              <a:rPr lang="en-US" sz="3600" b="1" spc="-15" dirty="0" smtClean="0">
                <a:latin typeface="Calibri"/>
                <a:cs typeface="Calibri"/>
              </a:rPr>
              <a:t>e</a:t>
            </a:r>
            <a:r>
              <a:rPr lang="en-US" sz="3600" b="1" spc="35" dirty="0" smtClean="0">
                <a:latin typeface="Calibri"/>
                <a:cs typeface="Calibri"/>
              </a:rPr>
              <a:t> </a:t>
            </a:r>
            <a:r>
              <a:rPr lang="en-US" sz="3600" b="1" spc="-30" dirty="0">
                <a:latin typeface="Calibri"/>
                <a:cs typeface="Calibri"/>
              </a:rPr>
              <a:t>p</a:t>
            </a:r>
            <a:r>
              <a:rPr lang="en-US" sz="3600" b="1" spc="-95" dirty="0">
                <a:latin typeface="Calibri"/>
                <a:cs typeface="Calibri"/>
              </a:rPr>
              <a:t>r</a:t>
            </a:r>
            <a:r>
              <a:rPr lang="en-US" sz="3600" b="1" spc="-35" dirty="0">
                <a:latin typeface="Calibri"/>
                <a:cs typeface="Calibri"/>
              </a:rPr>
              <a:t>o</a:t>
            </a:r>
            <a:r>
              <a:rPr lang="en-US" sz="3600" b="1" spc="-45" dirty="0">
                <a:latin typeface="Calibri"/>
                <a:cs typeface="Calibri"/>
              </a:rPr>
              <a:t>g</a:t>
            </a:r>
            <a:r>
              <a:rPr lang="en-US" sz="3600" b="1" spc="-140" dirty="0">
                <a:latin typeface="Calibri"/>
                <a:cs typeface="Calibri"/>
              </a:rPr>
              <a:t>r</a:t>
            </a:r>
            <a:r>
              <a:rPr lang="en-US" sz="3600" b="1" spc="-40" dirty="0">
                <a:latin typeface="Calibri"/>
                <a:cs typeface="Calibri"/>
              </a:rPr>
              <a:t>a</a:t>
            </a:r>
            <a:r>
              <a:rPr lang="en-US" sz="3600" b="1" spc="-45" dirty="0">
                <a:latin typeface="Calibri"/>
                <a:cs typeface="Calibri"/>
              </a:rPr>
              <a:t>m</a:t>
            </a:r>
            <a:r>
              <a:rPr lang="en-US" sz="3600" b="1" spc="-15" dirty="0">
                <a:latin typeface="Calibri"/>
                <a:cs typeface="Calibri"/>
              </a:rPr>
              <a:t>s</a:t>
            </a:r>
            <a:endParaRPr lang="en-US" sz="3600" dirty="0">
              <a:latin typeface="Calibri"/>
              <a:cs typeface="Calibri"/>
            </a:endParaRPr>
          </a:p>
          <a:p>
            <a:pPr marL="0" indent="0">
              <a:spcBef>
                <a:spcPts val="0"/>
              </a:spcBef>
              <a:buNone/>
              <a:defRPr/>
            </a:pPr>
            <a:endParaRPr lang="en-US" sz="1600" dirty="0" smtClean="0"/>
          </a:p>
        </p:txBody>
      </p:sp>
      <p:sp>
        <p:nvSpPr>
          <p:cNvPr id="5" name="object 6" descr="Photo depicting access to health services: [far right elderly woman, child with physician (center), and family]." title="Improved Health Photo"/>
          <p:cNvSpPr/>
          <p:nvPr/>
        </p:nvSpPr>
        <p:spPr>
          <a:xfrm>
            <a:off x="1295400" y="4519676"/>
            <a:ext cx="7543799" cy="2195447"/>
          </a:xfrm>
          <a:prstGeom prst="rect">
            <a:avLst/>
          </a:prstGeom>
          <a:blipFill>
            <a:blip r:embed="rId3" cstate="print"/>
            <a:stretch>
              <a:fillRect/>
            </a:stretch>
          </a:blipFill>
        </p:spPr>
        <p:txBody>
          <a:bodyPr wrap="square" lIns="0" tIns="0" rIns="0" bIns="0" rtlCol="0"/>
          <a:lstStyle/>
          <a:p>
            <a:pPr fontAlgn="auto">
              <a:spcBef>
                <a:spcPts val="0"/>
              </a:spcBef>
              <a:spcAft>
                <a:spcPts val="0"/>
              </a:spcAft>
            </a:pPr>
            <a:endParaRPr>
              <a:solidFill>
                <a:srgbClr val="000000"/>
              </a:solidFill>
              <a:latin typeface="Georgia"/>
            </a:endParaRPr>
          </a:p>
        </p:txBody>
      </p:sp>
      <p:pic>
        <p:nvPicPr>
          <p:cNvPr id="7" name="Picture 2" descr="Health Resources and Services Administration Logo" title="HR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1" y="5638800"/>
            <a:ext cx="1219202" cy="370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6388642"/>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1447800" y="152400"/>
            <a:ext cx="7543800" cy="1066800"/>
          </a:xfrm>
        </p:spPr>
        <p:txBody>
          <a:bodyPr/>
          <a:lstStyle/>
          <a:p>
            <a:pPr algn="ctr"/>
            <a:r>
              <a:rPr lang="en-US" dirty="0" smtClean="0">
                <a:ea typeface="ＭＳ Ｐゴシック" pitchFamily="34" charset="-128"/>
              </a:rPr>
              <a:t>HRSA Strategic Plan</a:t>
            </a:r>
          </a:p>
        </p:txBody>
      </p:sp>
      <p:sp>
        <p:nvSpPr>
          <p:cNvPr id="2" name="Content Placeholder 1"/>
          <p:cNvSpPr>
            <a:spLocks noGrp="1"/>
          </p:cNvSpPr>
          <p:nvPr>
            <p:ph idx="1"/>
          </p:nvPr>
        </p:nvSpPr>
        <p:spPr>
          <a:xfrm>
            <a:off x="1447800" y="1524000"/>
            <a:ext cx="7543800" cy="5029200"/>
          </a:xfrm>
        </p:spPr>
        <p:txBody>
          <a:bodyPr>
            <a:noAutofit/>
          </a:bodyPr>
          <a:lstStyle/>
          <a:p>
            <a:pPr marL="467995" indent="-455295">
              <a:lnSpc>
                <a:spcPct val="100000"/>
              </a:lnSpc>
              <a:buFont typeface="Calibri"/>
              <a:buAutoNum type="arabicPeriod"/>
              <a:tabLst>
                <a:tab pos="468630" algn="l"/>
              </a:tabLst>
            </a:pPr>
            <a:r>
              <a:rPr lang="en-US" sz="3600" b="1" spc="-5" dirty="0">
                <a:latin typeface="Calibri"/>
                <a:cs typeface="Calibri"/>
              </a:rPr>
              <a:t>I</a:t>
            </a:r>
            <a:r>
              <a:rPr lang="en-US" sz="3600" b="1" dirty="0">
                <a:latin typeface="Calibri"/>
                <a:cs typeface="Calibri"/>
              </a:rPr>
              <a:t>m</a:t>
            </a:r>
            <a:r>
              <a:rPr lang="en-US" sz="3600" b="1" spc="-20" dirty="0">
                <a:latin typeface="Calibri"/>
                <a:cs typeface="Calibri"/>
              </a:rPr>
              <a:t>p</a:t>
            </a:r>
            <a:r>
              <a:rPr lang="en-US" sz="3600" b="1" spc="-65" dirty="0">
                <a:latin typeface="Calibri"/>
                <a:cs typeface="Calibri"/>
              </a:rPr>
              <a:t>r</a:t>
            </a:r>
            <a:r>
              <a:rPr lang="en-US" sz="3600" b="1" spc="-35" dirty="0">
                <a:latin typeface="Calibri"/>
                <a:cs typeface="Calibri"/>
              </a:rPr>
              <a:t>o</a:t>
            </a:r>
            <a:r>
              <a:rPr lang="en-US" sz="3600" b="1" spc="-70" dirty="0">
                <a:latin typeface="Calibri"/>
                <a:cs typeface="Calibri"/>
              </a:rPr>
              <a:t>v</a:t>
            </a:r>
            <a:r>
              <a:rPr lang="en-US" sz="3600" b="1" dirty="0">
                <a:latin typeface="Calibri"/>
                <a:cs typeface="Calibri"/>
              </a:rPr>
              <a:t>e</a:t>
            </a:r>
            <a:r>
              <a:rPr lang="en-US" sz="3600" b="1" spc="-25" dirty="0">
                <a:latin typeface="Calibri"/>
                <a:cs typeface="Calibri"/>
              </a:rPr>
              <a:t> </a:t>
            </a:r>
            <a:r>
              <a:rPr lang="en-US" sz="3600" b="1" spc="-5" dirty="0">
                <a:latin typeface="Calibri"/>
                <a:cs typeface="Calibri"/>
              </a:rPr>
              <a:t>A</a:t>
            </a:r>
            <a:r>
              <a:rPr lang="en-US" sz="3600" b="1" dirty="0">
                <a:latin typeface="Calibri"/>
                <a:cs typeface="Calibri"/>
              </a:rPr>
              <a:t>cce</a:t>
            </a:r>
            <a:r>
              <a:rPr lang="en-US" sz="3600" b="1" spc="-20" dirty="0">
                <a:latin typeface="Calibri"/>
                <a:cs typeface="Calibri"/>
              </a:rPr>
              <a:t>s</a:t>
            </a:r>
            <a:r>
              <a:rPr lang="en-US" sz="3600" b="1" spc="-10" dirty="0">
                <a:latin typeface="Calibri"/>
                <a:cs typeface="Calibri"/>
              </a:rPr>
              <a:t>s</a:t>
            </a:r>
            <a:r>
              <a:rPr lang="en-US" sz="3600" b="1" spc="-40" dirty="0">
                <a:latin typeface="Calibri"/>
                <a:cs typeface="Calibri"/>
              </a:rPr>
              <a:t> </a:t>
            </a:r>
            <a:r>
              <a:rPr lang="en-US" sz="3600" b="1" spc="-75" dirty="0">
                <a:latin typeface="Calibri"/>
                <a:cs typeface="Calibri"/>
              </a:rPr>
              <a:t>t</a:t>
            </a:r>
            <a:r>
              <a:rPr lang="en-US" sz="3600" b="1" spc="-15" dirty="0">
                <a:latin typeface="Calibri"/>
                <a:cs typeface="Calibri"/>
              </a:rPr>
              <a:t>o</a:t>
            </a:r>
            <a:r>
              <a:rPr lang="en-US" sz="3600" b="1" spc="-25" dirty="0">
                <a:latin typeface="Calibri"/>
                <a:cs typeface="Calibri"/>
              </a:rPr>
              <a:t> </a:t>
            </a:r>
            <a:r>
              <a:rPr lang="en-US" sz="3600" b="1" spc="-30" dirty="0">
                <a:latin typeface="Calibri"/>
                <a:cs typeface="Calibri"/>
              </a:rPr>
              <a:t>Q</a:t>
            </a:r>
            <a:r>
              <a:rPr lang="en-US" sz="3600" b="1" spc="-45" dirty="0">
                <a:latin typeface="Calibri"/>
                <a:cs typeface="Calibri"/>
              </a:rPr>
              <a:t>u</a:t>
            </a:r>
            <a:r>
              <a:rPr lang="en-US" sz="3600" b="1" spc="-25" dirty="0">
                <a:latin typeface="Calibri"/>
                <a:cs typeface="Calibri"/>
              </a:rPr>
              <a:t>ali</a:t>
            </a:r>
            <a:r>
              <a:rPr lang="en-US" sz="3600" b="1" spc="-30" dirty="0">
                <a:latin typeface="Calibri"/>
                <a:cs typeface="Calibri"/>
              </a:rPr>
              <a:t>t</a:t>
            </a:r>
            <a:r>
              <a:rPr lang="en-US" sz="3600" b="1" spc="-15" dirty="0">
                <a:latin typeface="Calibri"/>
                <a:cs typeface="Calibri"/>
              </a:rPr>
              <a:t>y</a:t>
            </a:r>
            <a:r>
              <a:rPr lang="en-US" sz="3600" b="1" dirty="0">
                <a:latin typeface="Calibri"/>
                <a:cs typeface="Calibri"/>
              </a:rPr>
              <a:t> </a:t>
            </a:r>
            <a:r>
              <a:rPr lang="en-US" sz="3600" b="1" spc="-5" dirty="0">
                <a:latin typeface="Calibri"/>
                <a:cs typeface="Calibri"/>
              </a:rPr>
              <a:t>H</a:t>
            </a:r>
            <a:r>
              <a:rPr lang="en-US" sz="3600" b="1" dirty="0">
                <a:latin typeface="Calibri"/>
                <a:cs typeface="Calibri"/>
              </a:rPr>
              <a:t>e</a:t>
            </a:r>
            <a:r>
              <a:rPr lang="en-US" sz="3600" b="1" spc="-25" dirty="0">
                <a:latin typeface="Calibri"/>
                <a:cs typeface="Calibri"/>
              </a:rPr>
              <a:t>al</a:t>
            </a:r>
            <a:r>
              <a:rPr lang="en-US" sz="3600" b="1" spc="-30" dirty="0">
                <a:latin typeface="Calibri"/>
                <a:cs typeface="Calibri"/>
              </a:rPr>
              <a:t>t</a:t>
            </a:r>
            <a:r>
              <a:rPr lang="en-US" sz="3600" b="1" spc="-15" dirty="0">
                <a:latin typeface="Calibri"/>
                <a:cs typeface="Calibri"/>
              </a:rPr>
              <a:t>h</a:t>
            </a:r>
            <a:r>
              <a:rPr lang="en-US" sz="3600" b="1" spc="5" dirty="0">
                <a:latin typeface="Calibri"/>
                <a:cs typeface="Calibri"/>
              </a:rPr>
              <a:t> </a:t>
            </a:r>
            <a:r>
              <a:rPr lang="en-US" sz="3600" b="1" spc="-15" dirty="0">
                <a:latin typeface="Calibri"/>
                <a:cs typeface="Calibri"/>
              </a:rPr>
              <a:t>Ca</a:t>
            </a:r>
            <a:r>
              <a:rPr lang="en-US" sz="3600" b="1" spc="-50" dirty="0">
                <a:latin typeface="Calibri"/>
                <a:cs typeface="Calibri"/>
              </a:rPr>
              <a:t>r</a:t>
            </a:r>
            <a:r>
              <a:rPr lang="en-US" sz="3600" b="1" dirty="0">
                <a:latin typeface="Calibri"/>
                <a:cs typeface="Calibri"/>
              </a:rPr>
              <a:t>e</a:t>
            </a:r>
            <a:r>
              <a:rPr lang="en-US" sz="3600" b="1" spc="-25" dirty="0">
                <a:latin typeface="Calibri"/>
                <a:cs typeface="Calibri"/>
              </a:rPr>
              <a:t> a</a:t>
            </a:r>
            <a:r>
              <a:rPr lang="en-US" sz="3600" b="1" spc="-35" dirty="0">
                <a:latin typeface="Calibri"/>
                <a:cs typeface="Calibri"/>
              </a:rPr>
              <a:t>n</a:t>
            </a:r>
            <a:r>
              <a:rPr lang="en-US" sz="3600" b="1" spc="-15" dirty="0">
                <a:latin typeface="Calibri"/>
                <a:cs typeface="Calibri"/>
              </a:rPr>
              <a:t>d</a:t>
            </a:r>
            <a:r>
              <a:rPr lang="en-US" sz="3600" b="1" spc="-35" dirty="0">
                <a:latin typeface="Calibri"/>
                <a:cs typeface="Calibri"/>
              </a:rPr>
              <a:t> </a:t>
            </a:r>
            <a:r>
              <a:rPr lang="en-US" sz="3600" b="1" spc="-10" dirty="0">
                <a:latin typeface="Calibri"/>
                <a:cs typeface="Calibri"/>
              </a:rPr>
              <a:t>S</a:t>
            </a:r>
            <a:r>
              <a:rPr lang="en-US" sz="3600" b="1" dirty="0">
                <a:latin typeface="Calibri"/>
                <a:cs typeface="Calibri"/>
              </a:rPr>
              <a:t>e</a:t>
            </a:r>
            <a:r>
              <a:rPr lang="en-US" sz="3600" b="1" spc="45" dirty="0">
                <a:latin typeface="Calibri"/>
                <a:cs typeface="Calibri"/>
              </a:rPr>
              <a:t>r</a:t>
            </a:r>
            <a:r>
              <a:rPr lang="en-US" sz="3600" b="1" spc="-15" dirty="0">
                <a:latin typeface="Calibri"/>
                <a:cs typeface="Calibri"/>
              </a:rPr>
              <a:t>vi</a:t>
            </a:r>
            <a:r>
              <a:rPr lang="en-US" sz="3600" b="1" dirty="0">
                <a:latin typeface="Calibri"/>
                <a:cs typeface="Calibri"/>
              </a:rPr>
              <a:t>ces</a:t>
            </a:r>
            <a:endParaRPr lang="en-US" sz="3600" dirty="0">
              <a:latin typeface="Calibri"/>
              <a:cs typeface="Calibri"/>
            </a:endParaRPr>
          </a:p>
          <a:p>
            <a:pPr marL="1200150" lvl="1" indent="-742950">
              <a:lnSpc>
                <a:spcPct val="100000"/>
              </a:lnSpc>
              <a:spcBef>
                <a:spcPts val="9"/>
              </a:spcBef>
              <a:buFont typeface="+mj-lt"/>
              <a:buAutoNum type="arabicPeriod"/>
            </a:pPr>
            <a:endParaRPr lang="en-US" sz="3600" dirty="0">
              <a:latin typeface="Times New Roman"/>
              <a:cs typeface="Times New Roman"/>
            </a:endParaRPr>
          </a:p>
          <a:p>
            <a:pPr marL="467995" indent="-455295">
              <a:lnSpc>
                <a:spcPct val="100000"/>
              </a:lnSpc>
              <a:buFont typeface="Calibri"/>
              <a:buAutoNum type="arabicPeriod"/>
              <a:tabLst>
                <a:tab pos="468630" algn="l"/>
              </a:tabLst>
            </a:pPr>
            <a:r>
              <a:rPr lang="en-US" sz="3600" b="1" spc="-25" dirty="0">
                <a:latin typeface="Calibri"/>
                <a:cs typeface="Calibri"/>
              </a:rPr>
              <a:t>S</a:t>
            </a:r>
            <a:r>
              <a:rPr lang="en-US" sz="3600" b="1" spc="-30" dirty="0">
                <a:latin typeface="Calibri"/>
                <a:cs typeface="Calibri"/>
              </a:rPr>
              <a:t>t</a:t>
            </a:r>
            <a:r>
              <a:rPr lang="en-US" sz="3600" b="1" spc="-65" dirty="0">
                <a:latin typeface="Calibri"/>
                <a:cs typeface="Calibri"/>
              </a:rPr>
              <a:t>r</a:t>
            </a:r>
            <a:r>
              <a:rPr lang="en-US" sz="3600" b="1" dirty="0">
                <a:latin typeface="Calibri"/>
                <a:cs typeface="Calibri"/>
              </a:rPr>
              <a:t>e</a:t>
            </a:r>
            <a:r>
              <a:rPr lang="en-US" sz="3600" b="1" spc="-5" dirty="0">
                <a:latin typeface="Calibri"/>
                <a:cs typeface="Calibri"/>
              </a:rPr>
              <a:t>n</a:t>
            </a:r>
            <a:r>
              <a:rPr lang="en-US" sz="3600" b="1" spc="-40" dirty="0">
                <a:latin typeface="Calibri"/>
                <a:cs typeface="Calibri"/>
              </a:rPr>
              <a:t>g</a:t>
            </a:r>
            <a:r>
              <a:rPr lang="en-US" sz="3600" b="1" spc="-30" dirty="0">
                <a:latin typeface="Calibri"/>
                <a:cs typeface="Calibri"/>
              </a:rPr>
              <a:t>t</a:t>
            </a:r>
            <a:r>
              <a:rPr lang="en-US" sz="3600" b="1" spc="-45" dirty="0">
                <a:latin typeface="Calibri"/>
                <a:cs typeface="Calibri"/>
              </a:rPr>
              <a:t>h</a:t>
            </a:r>
            <a:r>
              <a:rPr lang="en-US" sz="3600" b="1" dirty="0">
                <a:latin typeface="Calibri"/>
                <a:cs typeface="Calibri"/>
              </a:rPr>
              <a:t>e</a:t>
            </a:r>
            <a:r>
              <a:rPr lang="en-US" sz="3600" b="1" spc="-15" dirty="0">
                <a:latin typeface="Calibri"/>
                <a:cs typeface="Calibri"/>
              </a:rPr>
              <a:t>n</a:t>
            </a:r>
            <a:r>
              <a:rPr lang="en-US" sz="3600" b="1" spc="-10" dirty="0">
                <a:latin typeface="Calibri"/>
                <a:cs typeface="Calibri"/>
              </a:rPr>
              <a:t> </a:t>
            </a:r>
            <a:r>
              <a:rPr lang="en-US" sz="3600" b="1" spc="-30" dirty="0">
                <a:latin typeface="Calibri"/>
                <a:cs typeface="Calibri"/>
              </a:rPr>
              <a:t>t</a:t>
            </a:r>
            <a:r>
              <a:rPr lang="en-US" sz="3600" b="1" spc="-45" dirty="0">
                <a:latin typeface="Calibri"/>
                <a:cs typeface="Calibri"/>
              </a:rPr>
              <a:t>h</a:t>
            </a:r>
            <a:r>
              <a:rPr lang="en-US" sz="3600" b="1" dirty="0">
                <a:latin typeface="Calibri"/>
                <a:cs typeface="Calibri"/>
              </a:rPr>
              <a:t>e</a:t>
            </a:r>
            <a:r>
              <a:rPr lang="en-US" sz="3600" b="1" spc="25" dirty="0">
                <a:latin typeface="Calibri"/>
                <a:cs typeface="Calibri"/>
              </a:rPr>
              <a:t> </a:t>
            </a:r>
            <a:r>
              <a:rPr lang="en-US" sz="3600" b="1" spc="-15" dirty="0">
                <a:latin typeface="Calibri"/>
                <a:cs typeface="Calibri"/>
              </a:rPr>
              <a:t>H</a:t>
            </a:r>
            <a:r>
              <a:rPr lang="en-US" sz="3600" b="1" spc="-10" dirty="0">
                <a:latin typeface="Calibri"/>
                <a:cs typeface="Calibri"/>
              </a:rPr>
              <a:t>e</a:t>
            </a:r>
            <a:r>
              <a:rPr lang="en-US" sz="3600" b="1" spc="-25" dirty="0">
                <a:latin typeface="Calibri"/>
                <a:cs typeface="Calibri"/>
              </a:rPr>
              <a:t>al</a:t>
            </a:r>
            <a:r>
              <a:rPr lang="en-US" sz="3600" b="1" spc="-30" dirty="0">
                <a:latin typeface="Calibri"/>
                <a:cs typeface="Calibri"/>
              </a:rPr>
              <a:t>t</a:t>
            </a:r>
            <a:r>
              <a:rPr lang="en-US" sz="3600" b="1" spc="-15" dirty="0">
                <a:latin typeface="Calibri"/>
                <a:cs typeface="Calibri"/>
              </a:rPr>
              <a:t>h</a:t>
            </a:r>
            <a:r>
              <a:rPr lang="en-US" sz="3600" b="1" spc="-20" dirty="0">
                <a:latin typeface="Calibri"/>
                <a:cs typeface="Calibri"/>
              </a:rPr>
              <a:t> </a:t>
            </a:r>
            <a:r>
              <a:rPr lang="en-US" sz="3600" b="1" spc="-195" dirty="0">
                <a:latin typeface="Calibri"/>
                <a:cs typeface="Calibri"/>
              </a:rPr>
              <a:t>W</a:t>
            </a:r>
            <a:r>
              <a:rPr lang="en-US" sz="3600" b="1" spc="-10" dirty="0">
                <a:latin typeface="Calibri"/>
                <a:cs typeface="Calibri"/>
              </a:rPr>
              <a:t>o</a:t>
            </a:r>
            <a:r>
              <a:rPr lang="en-US" sz="3600" b="1" spc="-5" dirty="0">
                <a:latin typeface="Calibri"/>
                <a:cs typeface="Calibri"/>
              </a:rPr>
              <a:t>r</a:t>
            </a:r>
            <a:r>
              <a:rPr lang="en-US" sz="3600" b="1" dirty="0">
                <a:latin typeface="Calibri"/>
                <a:cs typeface="Calibri"/>
              </a:rPr>
              <a:t>k</a:t>
            </a:r>
            <a:r>
              <a:rPr lang="en-US" sz="3600" b="1" spc="-80" dirty="0">
                <a:latin typeface="Calibri"/>
                <a:cs typeface="Calibri"/>
              </a:rPr>
              <a:t>f</a:t>
            </a:r>
            <a:r>
              <a:rPr lang="en-US" sz="3600" b="1" spc="-10" dirty="0">
                <a:latin typeface="Calibri"/>
                <a:cs typeface="Calibri"/>
              </a:rPr>
              <a:t>o</a:t>
            </a:r>
            <a:r>
              <a:rPr lang="en-US" sz="3600" b="1" spc="-75" dirty="0">
                <a:latin typeface="Calibri"/>
                <a:cs typeface="Calibri"/>
              </a:rPr>
              <a:t>r</a:t>
            </a:r>
            <a:r>
              <a:rPr lang="en-US" sz="3600" b="1" dirty="0">
                <a:latin typeface="Calibri"/>
                <a:cs typeface="Calibri"/>
              </a:rPr>
              <a:t>ce</a:t>
            </a:r>
            <a:endParaRPr lang="en-US" sz="3600" dirty="0">
              <a:latin typeface="Calibri"/>
              <a:cs typeface="Calibri"/>
            </a:endParaRPr>
          </a:p>
          <a:p>
            <a:pPr marL="1200150" lvl="1" indent="-742950">
              <a:lnSpc>
                <a:spcPct val="100000"/>
              </a:lnSpc>
              <a:spcBef>
                <a:spcPts val="21"/>
              </a:spcBef>
              <a:buFont typeface="+mj-lt"/>
              <a:buAutoNum type="arabicPeriod"/>
            </a:pPr>
            <a:endParaRPr lang="en-US" sz="3600" dirty="0">
              <a:latin typeface="Times New Roman"/>
              <a:cs typeface="Times New Roman"/>
            </a:endParaRPr>
          </a:p>
          <a:p>
            <a:pPr marL="467995" indent="-455295">
              <a:lnSpc>
                <a:spcPct val="100000"/>
              </a:lnSpc>
              <a:buFont typeface="Calibri"/>
              <a:buAutoNum type="arabicPeriod"/>
              <a:tabLst>
                <a:tab pos="468630" algn="l"/>
              </a:tabLst>
            </a:pPr>
            <a:r>
              <a:rPr lang="en-US" sz="3600" b="1" spc="-20" dirty="0">
                <a:latin typeface="Calibri"/>
                <a:cs typeface="Calibri"/>
              </a:rPr>
              <a:t>B</a:t>
            </a:r>
            <a:r>
              <a:rPr lang="en-US" sz="3600" b="1" spc="-35" dirty="0">
                <a:latin typeface="Calibri"/>
                <a:cs typeface="Calibri"/>
              </a:rPr>
              <a:t>u</a:t>
            </a:r>
            <a:r>
              <a:rPr lang="en-US" sz="3600" b="1" spc="-25" dirty="0">
                <a:latin typeface="Calibri"/>
                <a:cs typeface="Calibri"/>
              </a:rPr>
              <a:t>il</a:t>
            </a:r>
            <a:r>
              <a:rPr lang="en-US" sz="3600" b="1" spc="-15" dirty="0">
                <a:latin typeface="Calibri"/>
                <a:cs typeface="Calibri"/>
              </a:rPr>
              <a:t>d</a:t>
            </a:r>
            <a:r>
              <a:rPr lang="en-US" sz="3600" b="1" spc="-10" dirty="0">
                <a:latin typeface="Calibri"/>
                <a:cs typeface="Calibri"/>
              </a:rPr>
              <a:t> </a:t>
            </a:r>
            <a:r>
              <a:rPr lang="en-US" sz="3600" b="1" spc="-5" dirty="0">
                <a:latin typeface="Calibri"/>
                <a:cs typeface="Calibri"/>
              </a:rPr>
              <a:t>H</a:t>
            </a:r>
            <a:r>
              <a:rPr lang="en-US" sz="3600" b="1" dirty="0">
                <a:latin typeface="Calibri"/>
                <a:cs typeface="Calibri"/>
              </a:rPr>
              <a:t>e</a:t>
            </a:r>
            <a:r>
              <a:rPr lang="en-US" sz="3600" b="1" spc="-15" dirty="0">
                <a:latin typeface="Calibri"/>
                <a:cs typeface="Calibri"/>
              </a:rPr>
              <a:t>al</a:t>
            </a:r>
            <a:r>
              <a:rPr lang="en-US" sz="3600" b="1" spc="-30" dirty="0">
                <a:latin typeface="Calibri"/>
                <a:cs typeface="Calibri"/>
              </a:rPr>
              <a:t>t</a:t>
            </a:r>
            <a:r>
              <a:rPr lang="en-US" sz="3600" b="1" spc="-130" dirty="0">
                <a:latin typeface="Calibri"/>
                <a:cs typeface="Calibri"/>
              </a:rPr>
              <a:t>h</a:t>
            </a:r>
            <a:r>
              <a:rPr lang="en-US" sz="3600" b="1" spc="-15" dirty="0">
                <a:latin typeface="Calibri"/>
                <a:cs typeface="Calibri"/>
              </a:rPr>
              <a:t>y</a:t>
            </a:r>
            <a:r>
              <a:rPr lang="en-US" sz="3600" b="1" spc="20" dirty="0">
                <a:latin typeface="Calibri"/>
                <a:cs typeface="Calibri"/>
              </a:rPr>
              <a:t> </a:t>
            </a:r>
            <a:r>
              <a:rPr lang="en-US" sz="3600" b="1" spc="-15" dirty="0">
                <a:latin typeface="Calibri"/>
                <a:cs typeface="Calibri"/>
              </a:rPr>
              <a:t>C</a:t>
            </a:r>
            <a:r>
              <a:rPr lang="en-US" sz="3600" b="1" spc="-10" dirty="0">
                <a:latin typeface="Calibri"/>
                <a:cs typeface="Calibri"/>
              </a:rPr>
              <a:t>o</a:t>
            </a:r>
            <a:r>
              <a:rPr lang="en-US" sz="3600" b="1" dirty="0">
                <a:latin typeface="Calibri"/>
                <a:cs typeface="Calibri"/>
              </a:rPr>
              <a:t>mm</a:t>
            </a:r>
            <a:r>
              <a:rPr lang="en-US" sz="3600" b="1" spc="-5" dirty="0">
                <a:latin typeface="Calibri"/>
                <a:cs typeface="Calibri"/>
              </a:rPr>
              <a:t>u</a:t>
            </a:r>
            <a:r>
              <a:rPr lang="en-US" sz="3600" b="1" spc="-35" dirty="0">
                <a:latin typeface="Calibri"/>
                <a:cs typeface="Calibri"/>
              </a:rPr>
              <a:t>n</a:t>
            </a:r>
            <a:r>
              <a:rPr lang="en-US" sz="3600" b="1" spc="-25" dirty="0">
                <a:latin typeface="Calibri"/>
                <a:cs typeface="Calibri"/>
              </a:rPr>
              <a:t>i</a:t>
            </a:r>
            <a:r>
              <a:rPr lang="en-US" sz="3600" b="1" spc="-40" dirty="0">
                <a:latin typeface="Calibri"/>
                <a:cs typeface="Calibri"/>
              </a:rPr>
              <a:t>t</a:t>
            </a:r>
            <a:r>
              <a:rPr lang="en-US" sz="3600" b="1" spc="-5" dirty="0">
                <a:latin typeface="Calibri"/>
                <a:cs typeface="Calibri"/>
              </a:rPr>
              <a:t>i</a:t>
            </a:r>
            <a:r>
              <a:rPr lang="en-US" sz="3600" b="1" dirty="0">
                <a:latin typeface="Calibri"/>
                <a:cs typeface="Calibri"/>
              </a:rPr>
              <a:t>e</a:t>
            </a:r>
            <a:r>
              <a:rPr lang="en-US" sz="3600" b="1" spc="-10" dirty="0">
                <a:latin typeface="Calibri"/>
                <a:cs typeface="Calibri"/>
              </a:rPr>
              <a:t>s</a:t>
            </a:r>
            <a:endParaRPr lang="en-US" sz="3600" dirty="0">
              <a:latin typeface="Calibri"/>
              <a:cs typeface="Calibri"/>
            </a:endParaRPr>
          </a:p>
          <a:p>
            <a:pPr marL="1200150" lvl="1" indent="-742950">
              <a:lnSpc>
                <a:spcPct val="100000"/>
              </a:lnSpc>
              <a:buFont typeface="+mj-lt"/>
              <a:buAutoNum type="arabicPeriod"/>
            </a:pPr>
            <a:endParaRPr lang="en-US" sz="3600" dirty="0">
              <a:latin typeface="Times New Roman"/>
              <a:cs typeface="Times New Roman"/>
            </a:endParaRPr>
          </a:p>
          <a:p>
            <a:pPr marL="467995" indent="-455295">
              <a:lnSpc>
                <a:spcPct val="100000"/>
              </a:lnSpc>
              <a:spcBef>
                <a:spcPts val="1019"/>
              </a:spcBef>
              <a:buFont typeface="Calibri"/>
              <a:buAutoNum type="arabicPeriod"/>
              <a:tabLst>
                <a:tab pos="468630" algn="l"/>
              </a:tabLst>
            </a:pPr>
            <a:r>
              <a:rPr lang="en-US" sz="3600" b="1" spc="-5" dirty="0">
                <a:latin typeface="Calibri"/>
                <a:cs typeface="Calibri"/>
              </a:rPr>
              <a:t>I</a:t>
            </a:r>
            <a:r>
              <a:rPr lang="en-US" sz="3600" b="1" dirty="0">
                <a:latin typeface="Calibri"/>
                <a:cs typeface="Calibri"/>
              </a:rPr>
              <a:t>m</a:t>
            </a:r>
            <a:r>
              <a:rPr lang="en-US" sz="3600" b="1" spc="-35" dirty="0">
                <a:latin typeface="Calibri"/>
                <a:cs typeface="Calibri"/>
              </a:rPr>
              <a:t>p</a:t>
            </a:r>
            <a:r>
              <a:rPr lang="en-US" sz="3600" b="1" spc="-65" dirty="0">
                <a:latin typeface="Calibri"/>
                <a:cs typeface="Calibri"/>
              </a:rPr>
              <a:t>r</a:t>
            </a:r>
            <a:r>
              <a:rPr lang="en-US" sz="3600" b="1" spc="-35" dirty="0">
                <a:latin typeface="Calibri"/>
                <a:cs typeface="Calibri"/>
              </a:rPr>
              <a:t>o</a:t>
            </a:r>
            <a:r>
              <a:rPr lang="en-US" sz="3600" b="1" spc="-45" dirty="0">
                <a:latin typeface="Calibri"/>
                <a:cs typeface="Calibri"/>
              </a:rPr>
              <a:t>v</a:t>
            </a:r>
            <a:r>
              <a:rPr lang="en-US" sz="3600" b="1" dirty="0">
                <a:latin typeface="Calibri"/>
                <a:cs typeface="Calibri"/>
              </a:rPr>
              <a:t>e</a:t>
            </a:r>
            <a:r>
              <a:rPr lang="en-US" sz="3600" b="1" spc="-25" dirty="0">
                <a:latin typeface="Calibri"/>
                <a:cs typeface="Calibri"/>
              </a:rPr>
              <a:t> </a:t>
            </a:r>
            <a:r>
              <a:rPr lang="en-US" sz="3600" b="1" spc="-5" dirty="0">
                <a:latin typeface="Calibri"/>
                <a:cs typeface="Calibri"/>
              </a:rPr>
              <a:t>H</a:t>
            </a:r>
            <a:r>
              <a:rPr lang="en-US" sz="3600" b="1" dirty="0">
                <a:latin typeface="Calibri"/>
                <a:cs typeface="Calibri"/>
              </a:rPr>
              <a:t>e</a:t>
            </a:r>
            <a:r>
              <a:rPr lang="en-US" sz="3600" b="1" spc="-15" dirty="0">
                <a:latin typeface="Calibri"/>
                <a:cs typeface="Calibri"/>
              </a:rPr>
              <a:t>al</a:t>
            </a:r>
            <a:r>
              <a:rPr lang="en-US" sz="3600" b="1" spc="-30" dirty="0">
                <a:latin typeface="Calibri"/>
                <a:cs typeface="Calibri"/>
              </a:rPr>
              <a:t>t</a:t>
            </a:r>
            <a:r>
              <a:rPr lang="en-US" sz="3600" b="1" spc="-15" dirty="0">
                <a:latin typeface="Calibri"/>
                <a:cs typeface="Calibri"/>
              </a:rPr>
              <a:t>h</a:t>
            </a:r>
            <a:r>
              <a:rPr lang="en-US" sz="3600" b="1" spc="5" dirty="0">
                <a:latin typeface="Calibri"/>
                <a:cs typeface="Calibri"/>
              </a:rPr>
              <a:t> </a:t>
            </a:r>
            <a:r>
              <a:rPr lang="en-US" sz="3600" b="1" spc="-85" dirty="0" smtClean="0">
                <a:latin typeface="Calibri"/>
                <a:cs typeface="Calibri"/>
              </a:rPr>
              <a:t>E</a:t>
            </a:r>
            <a:r>
              <a:rPr lang="en-US" sz="3600" b="1" spc="-20" dirty="0" smtClean="0">
                <a:latin typeface="Calibri"/>
                <a:cs typeface="Calibri"/>
              </a:rPr>
              <a:t>q</a:t>
            </a:r>
            <a:r>
              <a:rPr lang="en-US" sz="3600" b="1" spc="-35" dirty="0" smtClean="0">
                <a:latin typeface="Calibri"/>
                <a:cs typeface="Calibri"/>
              </a:rPr>
              <a:t>u</a:t>
            </a:r>
            <a:r>
              <a:rPr lang="en-US" sz="3600" b="1" spc="-25" dirty="0" smtClean="0">
                <a:latin typeface="Calibri"/>
                <a:cs typeface="Calibri"/>
              </a:rPr>
              <a:t>i</a:t>
            </a:r>
            <a:r>
              <a:rPr lang="en-US" sz="3600" b="1" spc="-40" dirty="0" smtClean="0">
                <a:latin typeface="Calibri"/>
                <a:cs typeface="Calibri"/>
              </a:rPr>
              <a:t>t</a:t>
            </a:r>
            <a:r>
              <a:rPr lang="en-US" sz="3600" b="1" spc="-15" dirty="0" smtClean="0">
                <a:latin typeface="Calibri"/>
                <a:cs typeface="Calibri"/>
              </a:rPr>
              <a:t>y</a:t>
            </a:r>
            <a:endParaRPr lang="en-US" sz="3600" dirty="0">
              <a:latin typeface="Calibri"/>
              <a:cs typeface="Calibri"/>
            </a:endParaRPr>
          </a:p>
        </p:txBody>
      </p:sp>
      <p:pic>
        <p:nvPicPr>
          <p:cNvPr id="6" name="Picture 2" descr="Health Resources and Services Administration Logo" title="HR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1" y="5638800"/>
            <a:ext cx="1219202" cy="370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69</a:t>
            </a:fld>
            <a:endParaRPr lang="en-US" sz="1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4022331080"/>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600200" y="152400"/>
            <a:ext cx="7470648" cy="1066800"/>
          </a:xfrm>
        </p:spPr>
        <p:txBody>
          <a:bodyPr/>
          <a:lstStyle/>
          <a:p>
            <a:r>
              <a:rPr lang="en-US" altLang="en-US" sz="2700" dirty="0" smtClean="0">
                <a:ea typeface="ＭＳ Ｐゴシック" pitchFamily="34" charset="-128"/>
                <a:cs typeface="Arial" charset="0"/>
              </a:rPr>
              <a:t>Healthy People 2020’s </a:t>
            </a:r>
            <a:br>
              <a:rPr lang="en-US" altLang="en-US" sz="2700" dirty="0" smtClean="0">
                <a:ea typeface="ＭＳ Ｐゴシック" pitchFamily="34" charset="-128"/>
                <a:cs typeface="Arial" charset="0"/>
              </a:rPr>
            </a:br>
            <a:r>
              <a:rPr lang="en-US" altLang="en-US" sz="2700" dirty="0" smtClean="0">
                <a:ea typeface="ＭＳ Ｐゴシック" pitchFamily="34" charset="-128"/>
                <a:cs typeface="Arial" charset="0"/>
              </a:rPr>
              <a:t>Definition of Health Disparity</a:t>
            </a:r>
          </a:p>
        </p:txBody>
      </p:sp>
      <p:sp>
        <p:nvSpPr>
          <p:cNvPr id="25603" name="Content Placeholder 2"/>
          <p:cNvSpPr>
            <a:spLocks noGrp="1"/>
          </p:cNvSpPr>
          <p:nvPr>
            <p:ph idx="1"/>
          </p:nvPr>
        </p:nvSpPr>
        <p:spPr>
          <a:xfrm>
            <a:off x="1447800" y="1447800"/>
            <a:ext cx="7620000" cy="4672584"/>
          </a:xfrm>
        </p:spPr>
        <p:txBody>
          <a:bodyPr/>
          <a:lstStyle/>
          <a:p>
            <a:pPr>
              <a:spcBef>
                <a:spcPct val="0"/>
              </a:spcBef>
              <a:buSzPct val="102000"/>
              <a:buFont typeface="Wingdings" panose="05000000000000000000" pitchFamily="2" charset="2"/>
              <a:buChar char="§"/>
            </a:pPr>
            <a:r>
              <a:rPr lang="en-US" sz="2000" dirty="0" smtClean="0"/>
              <a:t>A health disparity is a particular type of health difference that is closely linked with social, economic, and/or environmental disadvantage.</a:t>
            </a:r>
          </a:p>
          <a:p>
            <a:pPr>
              <a:spcBef>
                <a:spcPct val="0"/>
              </a:spcBef>
              <a:buSzPct val="102000"/>
              <a:buFont typeface="Wingdings" panose="05000000000000000000" pitchFamily="2" charset="2"/>
              <a:buChar char="§"/>
            </a:pPr>
            <a:endParaRPr lang="en-US" sz="2000" dirty="0" smtClean="0"/>
          </a:p>
          <a:p>
            <a:pPr>
              <a:spcBef>
                <a:spcPct val="0"/>
              </a:spcBef>
              <a:buSzPct val="102000"/>
              <a:buFont typeface="Wingdings" panose="05000000000000000000" pitchFamily="2" charset="2"/>
              <a:buChar char="§"/>
            </a:pPr>
            <a:r>
              <a:rPr lang="en-US" sz="2000" dirty="0" smtClean="0"/>
              <a:t>Health disparities adversely affect groups of people who have systematically experienced greater obstacles to health based on:</a:t>
            </a:r>
          </a:p>
          <a:p>
            <a:pPr>
              <a:spcBef>
                <a:spcPct val="0"/>
              </a:spcBef>
              <a:buSzPct val="102000"/>
              <a:buFont typeface="Wingdings" panose="05000000000000000000" pitchFamily="2" charset="2"/>
              <a:buChar char="§"/>
            </a:pPr>
            <a:endParaRPr lang="en-US" sz="2000" dirty="0" smtClean="0"/>
          </a:p>
          <a:p>
            <a:pPr marL="346075" lvl="1" indent="0">
              <a:spcBef>
                <a:spcPct val="0"/>
              </a:spcBef>
              <a:buSzPct val="102000"/>
              <a:buNone/>
            </a:pPr>
            <a:r>
              <a:rPr lang="en-US" sz="2000" dirty="0" smtClean="0"/>
              <a:t>▪ Racial or ethnic group</a:t>
            </a:r>
            <a:r>
              <a:rPr lang="en-US" sz="2000" dirty="0"/>
              <a:t> </a:t>
            </a:r>
            <a:r>
              <a:rPr lang="en-US" sz="2000" dirty="0" smtClean="0"/>
              <a:t>	▪ </a:t>
            </a:r>
            <a:r>
              <a:rPr lang="en-US" sz="2000" dirty="0"/>
              <a:t>Cognitive, sensory, or</a:t>
            </a:r>
            <a:r>
              <a:rPr lang="en-US" sz="2000" dirty="0" smtClean="0"/>
              <a:t>              	 ▪ Religion</a:t>
            </a:r>
            <a:r>
              <a:rPr lang="en-US" sz="2000" dirty="0"/>
              <a:t> </a:t>
            </a:r>
            <a:r>
              <a:rPr lang="en-US" sz="2000" dirty="0" smtClean="0"/>
              <a:t>			   physical </a:t>
            </a:r>
            <a:r>
              <a:rPr lang="en-US" sz="2000" dirty="0"/>
              <a:t>disability </a:t>
            </a:r>
            <a:r>
              <a:rPr lang="en-US" sz="2000" dirty="0" smtClean="0"/>
              <a:t>		 ▪ </a:t>
            </a:r>
            <a:r>
              <a:rPr lang="en-US" sz="2000" dirty="0"/>
              <a:t>Socioeconomic status </a:t>
            </a:r>
            <a:r>
              <a:rPr lang="en-US" sz="2000" dirty="0" smtClean="0"/>
              <a:t>	</a:t>
            </a:r>
            <a:r>
              <a:rPr lang="en-US" sz="2000" dirty="0"/>
              <a:t>▪ Sexual orientation or </a:t>
            </a:r>
            <a:r>
              <a:rPr lang="en-US" sz="2000" dirty="0" smtClean="0"/>
              <a:t>   </a:t>
            </a:r>
          </a:p>
          <a:p>
            <a:pPr marL="346075" lvl="1" indent="0">
              <a:spcBef>
                <a:spcPct val="0"/>
              </a:spcBef>
              <a:buSzPct val="102000"/>
              <a:buNone/>
            </a:pPr>
            <a:r>
              <a:rPr lang="en-US" sz="2000" dirty="0" smtClean="0"/>
              <a:t>▪ Gender			   gender identity</a:t>
            </a:r>
          </a:p>
          <a:p>
            <a:pPr marL="346075" lvl="1" indent="0">
              <a:spcBef>
                <a:spcPct val="0"/>
              </a:spcBef>
              <a:buSzPct val="102000"/>
              <a:buNone/>
            </a:pPr>
            <a:r>
              <a:rPr lang="en-US" sz="2000" dirty="0" smtClean="0"/>
              <a:t>▪ </a:t>
            </a:r>
            <a:r>
              <a:rPr lang="en-US" sz="2000" dirty="0"/>
              <a:t>Age </a:t>
            </a:r>
            <a:r>
              <a:rPr lang="en-US" sz="2000" dirty="0" smtClean="0"/>
              <a:t>			▪ </a:t>
            </a:r>
            <a:r>
              <a:rPr lang="en-US" sz="2000" dirty="0"/>
              <a:t>Other characteristics </a:t>
            </a:r>
            <a:endParaRPr lang="en-US" sz="2000" dirty="0" smtClean="0"/>
          </a:p>
          <a:p>
            <a:pPr marL="346075" lvl="1" indent="0">
              <a:spcBef>
                <a:spcPct val="0"/>
              </a:spcBef>
              <a:buSzPct val="102000"/>
              <a:buNone/>
            </a:pPr>
            <a:r>
              <a:rPr lang="en-US" sz="2000" dirty="0" smtClean="0"/>
              <a:t>▪ </a:t>
            </a:r>
            <a:r>
              <a:rPr lang="en-US" sz="2000" dirty="0"/>
              <a:t>Mental health  	</a:t>
            </a:r>
            <a:r>
              <a:rPr lang="en-US" sz="2000" dirty="0" smtClean="0"/>
              <a:t>	   </a:t>
            </a:r>
            <a:r>
              <a:rPr lang="en-US" sz="2000" dirty="0"/>
              <a:t>historically linked to </a:t>
            </a:r>
            <a:r>
              <a:rPr lang="en-US" sz="2000" dirty="0" smtClean="0"/>
              <a:t>		</a:t>
            </a:r>
            <a:r>
              <a:rPr lang="en-US" sz="2000" dirty="0"/>
              <a:t> </a:t>
            </a:r>
            <a:r>
              <a:rPr lang="en-US" sz="2000" dirty="0" smtClean="0"/>
              <a:t>▪ Geographic </a:t>
            </a:r>
            <a:r>
              <a:rPr lang="en-US" sz="2000" dirty="0"/>
              <a:t>location </a:t>
            </a:r>
            <a:r>
              <a:rPr lang="en-US" sz="2000" dirty="0" smtClean="0"/>
              <a:t>		   discrimination </a:t>
            </a:r>
            <a:r>
              <a:rPr lang="en-US" sz="2000" dirty="0"/>
              <a:t>or exclusion</a:t>
            </a:r>
            <a:r>
              <a:rPr lang="en-US" sz="2000" b="1" baseline="30000" dirty="0"/>
              <a:t> </a:t>
            </a:r>
            <a:endParaRPr lang="en-US" altLang="en-US" sz="2000" dirty="0">
              <a:ea typeface="ＭＳ Ｐゴシック" pitchFamily="34" charset="-128"/>
              <a:cs typeface="Arial" charset="0"/>
            </a:endParaRPr>
          </a:p>
          <a:p>
            <a:pPr marL="346075" lvl="1" indent="0">
              <a:spcBef>
                <a:spcPct val="0"/>
              </a:spcBef>
              <a:buSzPct val="102000"/>
              <a:buNone/>
            </a:pPr>
            <a:endParaRPr lang="en-US" sz="2000" dirty="0"/>
          </a:p>
          <a:p>
            <a:pPr marL="346075" lvl="1" indent="0">
              <a:spcBef>
                <a:spcPct val="0"/>
              </a:spcBef>
              <a:buSzPct val="102000"/>
              <a:buNone/>
            </a:pPr>
            <a:r>
              <a:rPr lang="en-US" sz="2000" dirty="0" smtClean="0"/>
              <a:t>		</a:t>
            </a:r>
          </a:p>
          <a:p>
            <a:pPr marL="346075" lvl="1" indent="0">
              <a:spcBef>
                <a:spcPct val="0"/>
              </a:spcBef>
              <a:buSzPct val="102000"/>
              <a:buNone/>
            </a:pPr>
            <a:r>
              <a:rPr lang="en-US" sz="2000" dirty="0" smtClean="0"/>
              <a:t>		</a:t>
            </a:r>
            <a:endParaRPr lang="en-US" sz="2000" dirty="0"/>
          </a:p>
        </p:txBody>
      </p:sp>
      <p:pic>
        <p:nvPicPr>
          <p:cNvPr id="25605" name="Picture 5" descr="odphplogo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724400"/>
            <a:ext cx="914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7</a:t>
            </a:fld>
            <a:endParaRPr lang="en-US" sz="1200" dirty="0">
              <a:solidFill>
                <a:srgbClr val="898989"/>
              </a:solidFill>
              <a:latin typeface="Calibri" panose="020F0502020204030204" pitchFamily="34" charset="0"/>
            </a:endParaRPr>
          </a:p>
        </p:txBody>
      </p:sp>
      <p:sp>
        <p:nvSpPr>
          <p:cNvPr id="8" name="Text Placeholder 4"/>
          <p:cNvSpPr txBox="1">
            <a:spLocks/>
          </p:cNvSpPr>
          <p:nvPr/>
        </p:nvSpPr>
        <p:spPr>
          <a:xfrm>
            <a:off x="1447800" y="6400800"/>
            <a:ext cx="5665788"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000" dirty="0">
                <a:solidFill>
                  <a:prstClr val="black"/>
                </a:solidFill>
                <a:ea typeface="Tahoma" pitchFamily="34" charset="0"/>
                <a:cs typeface="Tahoma" pitchFamily="34" charset="0"/>
              </a:rPr>
              <a:t>SOURCE: http://www.healthypeople.gov/2020/about/foundation-health-measures/Disparities</a:t>
            </a:r>
          </a:p>
        </p:txBody>
      </p:sp>
    </p:spTree>
    <p:extLst>
      <p:ext uri="{BB962C8B-B14F-4D97-AF65-F5344CB8AC3E}">
        <p14:creationId xmlns:p14="http://schemas.microsoft.com/office/powerpoint/2010/main" val="19275868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1447800" y="152400"/>
            <a:ext cx="6934200" cy="1066800"/>
          </a:xfrm>
        </p:spPr>
        <p:txBody>
          <a:bodyPr/>
          <a:lstStyle/>
          <a:p>
            <a:r>
              <a:rPr lang="en-US" dirty="0" smtClean="0">
                <a:ea typeface="ＭＳ Ｐゴシック" pitchFamily="34" charset="-128"/>
              </a:rPr>
              <a:t>Goal 4: Improve Health Equity </a:t>
            </a:r>
          </a:p>
        </p:txBody>
      </p:sp>
      <p:sp>
        <p:nvSpPr>
          <p:cNvPr id="2" name="Content Placeholder 1"/>
          <p:cNvSpPr>
            <a:spLocks noGrp="1"/>
          </p:cNvSpPr>
          <p:nvPr>
            <p:ph idx="1"/>
          </p:nvPr>
        </p:nvSpPr>
        <p:spPr>
          <a:xfrm>
            <a:off x="1447800" y="1524000"/>
            <a:ext cx="7543800" cy="5029200"/>
          </a:xfrm>
        </p:spPr>
        <p:txBody>
          <a:bodyPr>
            <a:noAutofit/>
          </a:bodyPr>
          <a:lstStyle/>
          <a:p>
            <a:pPr marL="0" indent="0" algn="ctr">
              <a:spcBef>
                <a:spcPts val="0"/>
              </a:spcBef>
              <a:buNone/>
              <a:defRPr/>
            </a:pPr>
            <a:r>
              <a:rPr lang="en-US" sz="3600" b="1" dirty="0" err="1"/>
              <a:t>Subgoals</a:t>
            </a:r>
            <a:r>
              <a:rPr lang="en-US" sz="3600" b="1" dirty="0"/>
              <a:t> </a:t>
            </a:r>
          </a:p>
          <a:p>
            <a:pPr marL="0" indent="0">
              <a:buNone/>
            </a:pPr>
            <a:r>
              <a:rPr lang="en-US" sz="3600" dirty="0"/>
              <a:t>a. Reduce disparities in quality of care across populations and communities</a:t>
            </a:r>
          </a:p>
          <a:p>
            <a:endParaRPr lang="en-US" sz="3600" dirty="0"/>
          </a:p>
          <a:p>
            <a:pPr marL="0" indent="0">
              <a:buNone/>
            </a:pPr>
            <a:r>
              <a:rPr lang="en-US" sz="3600" dirty="0"/>
              <a:t>b. Monitor, identify and advance evidence-based and promising practices to achieve health equity</a:t>
            </a:r>
          </a:p>
          <a:p>
            <a:pPr>
              <a:spcBef>
                <a:spcPts val="0"/>
              </a:spcBef>
              <a:defRPr/>
            </a:pPr>
            <a:endParaRPr lang="en-US" sz="1600" dirty="0" smtClean="0"/>
          </a:p>
        </p:txBody>
      </p:sp>
      <p:pic>
        <p:nvPicPr>
          <p:cNvPr id="6" name="Picture 2" descr="Health Resources and Services Administration Logo" title="HR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1" y="5638800"/>
            <a:ext cx="1219202" cy="370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70</a:t>
            </a:fld>
            <a:endParaRPr lang="en-US" sz="1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3934717746"/>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1447800" y="152400"/>
            <a:ext cx="7086600" cy="1066800"/>
          </a:xfrm>
        </p:spPr>
        <p:txBody>
          <a:bodyPr/>
          <a:lstStyle/>
          <a:p>
            <a:r>
              <a:rPr lang="en-US" dirty="0" smtClean="0">
                <a:ea typeface="ＭＳ Ｐゴシック" pitchFamily="34" charset="-128"/>
              </a:rPr>
              <a:t>Goal 4: Improve Health Equity </a:t>
            </a:r>
          </a:p>
        </p:txBody>
      </p:sp>
      <p:sp>
        <p:nvSpPr>
          <p:cNvPr id="2" name="Content Placeholder 1"/>
          <p:cNvSpPr>
            <a:spLocks noGrp="1"/>
          </p:cNvSpPr>
          <p:nvPr>
            <p:ph idx="1"/>
          </p:nvPr>
        </p:nvSpPr>
        <p:spPr>
          <a:xfrm>
            <a:off x="1447800" y="1524000"/>
            <a:ext cx="7543800" cy="5029200"/>
          </a:xfrm>
        </p:spPr>
        <p:txBody>
          <a:bodyPr>
            <a:noAutofit/>
          </a:bodyPr>
          <a:lstStyle/>
          <a:p>
            <a:pPr marL="0" indent="0" algn="ctr">
              <a:spcBef>
                <a:spcPts val="0"/>
              </a:spcBef>
              <a:buNone/>
              <a:defRPr/>
            </a:pPr>
            <a:r>
              <a:rPr lang="en-US" sz="3600" b="1" dirty="0" err="1"/>
              <a:t>Subgoals</a:t>
            </a:r>
            <a:r>
              <a:rPr lang="en-US" sz="3600" b="1" dirty="0"/>
              <a:t> </a:t>
            </a:r>
          </a:p>
          <a:p>
            <a:pPr marL="0" indent="0">
              <a:buNone/>
            </a:pPr>
            <a:r>
              <a:rPr lang="en-US" sz="3200" dirty="0"/>
              <a:t>c. Leverage our programs and policies to further integrate services and address the </a:t>
            </a:r>
            <a:r>
              <a:rPr lang="en-US" sz="3200" b="1" dirty="0"/>
              <a:t>social determinants of </a:t>
            </a:r>
            <a:r>
              <a:rPr lang="en-US" sz="3200" b="1" dirty="0" smtClean="0"/>
              <a:t>health</a:t>
            </a:r>
            <a:endParaRPr lang="en-US" sz="3200" dirty="0"/>
          </a:p>
          <a:p>
            <a:pPr marL="0" indent="0">
              <a:buNone/>
            </a:pPr>
            <a:r>
              <a:rPr lang="en-US" sz="3200" dirty="0"/>
              <a:t>d. Partner with diverse communities to create, develop, and disseminate innovative community-based health equity solutions, with a particular focus on </a:t>
            </a:r>
            <a:r>
              <a:rPr lang="en-US" sz="3200" b="1" dirty="0"/>
              <a:t>populations with the greatest health disparities</a:t>
            </a:r>
            <a:endParaRPr lang="en-US" sz="3200" dirty="0"/>
          </a:p>
          <a:p>
            <a:pPr>
              <a:spcBef>
                <a:spcPts val="0"/>
              </a:spcBef>
              <a:defRPr/>
            </a:pPr>
            <a:endParaRPr lang="en-US" sz="1600" dirty="0" smtClean="0"/>
          </a:p>
        </p:txBody>
      </p:sp>
      <p:pic>
        <p:nvPicPr>
          <p:cNvPr id="6" name="Picture 2" descr="Health Resources and Services Administration Logo" title="HR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1" y="5638800"/>
            <a:ext cx="1219202" cy="370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71</a:t>
            </a:fld>
            <a:endParaRPr lang="en-US" sz="1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2184085836"/>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1447800" y="152400"/>
            <a:ext cx="7543800" cy="1066800"/>
          </a:xfrm>
        </p:spPr>
        <p:txBody>
          <a:bodyPr/>
          <a:lstStyle/>
          <a:p>
            <a:pPr algn="ctr"/>
            <a:r>
              <a:rPr lang="en-US" dirty="0" smtClean="0">
                <a:ea typeface="ＭＳ Ｐゴシック" pitchFamily="34" charset="-128"/>
              </a:rPr>
              <a:t>Access and Workforce</a:t>
            </a:r>
          </a:p>
        </p:txBody>
      </p:sp>
      <p:sp>
        <p:nvSpPr>
          <p:cNvPr id="2" name="Content Placeholder 1"/>
          <p:cNvSpPr>
            <a:spLocks noGrp="1"/>
          </p:cNvSpPr>
          <p:nvPr>
            <p:ph idx="1"/>
          </p:nvPr>
        </p:nvSpPr>
        <p:spPr>
          <a:xfrm>
            <a:off x="1447800" y="1524000"/>
            <a:ext cx="7543800" cy="5029200"/>
          </a:xfrm>
        </p:spPr>
        <p:txBody>
          <a:bodyPr>
            <a:noAutofit/>
          </a:bodyPr>
          <a:lstStyle/>
          <a:p>
            <a:pPr marL="358140" indent="-345440">
              <a:lnSpc>
                <a:spcPct val="200000"/>
              </a:lnSpc>
              <a:buClr>
                <a:srgbClr val="96223E"/>
              </a:buClr>
              <a:buFont typeface="Arial"/>
              <a:buChar char="•"/>
              <a:tabLst>
                <a:tab pos="358775" algn="l"/>
              </a:tabLst>
            </a:pPr>
            <a:r>
              <a:rPr lang="en-US" sz="3600" b="1" spc="-20" dirty="0">
                <a:latin typeface="Calibri"/>
                <a:cs typeface="Calibri"/>
              </a:rPr>
              <a:t>H</a:t>
            </a:r>
            <a:r>
              <a:rPr lang="en-US" sz="3600" b="1" spc="-25" dirty="0">
                <a:latin typeface="Calibri"/>
                <a:cs typeface="Calibri"/>
              </a:rPr>
              <a:t>e</a:t>
            </a:r>
            <a:r>
              <a:rPr lang="en-US" sz="3600" b="1" dirty="0">
                <a:latin typeface="Calibri"/>
                <a:cs typeface="Calibri"/>
              </a:rPr>
              <a:t>al</a:t>
            </a:r>
            <a:r>
              <a:rPr lang="en-US" sz="3600" b="1" spc="-5" dirty="0">
                <a:latin typeface="Calibri"/>
                <a:cs typeface="Calibri"/>
              </a:rPr>
              <a:t>t</a:t>
            </a:r>
            <a:r>
              <a:rPr lang="en-US" sz="3600" b="1" dirty="0">
                <a:latin typeface="Calibri"/>
                <a:cs typeface="Calibri"/>
              </a:rPr>
              <a:t>h</a:t>
            </a:r>
            <a:r>
              <a:rPr lang="en-US" sz="3600" b="1" spc="-20" dirty="0">
                <a:latin typeface="Calibri"/>
                <a:cs typeface="Calibri"/>
              </a:rPr>
              <a:t> C</a:t>
            </a:r>
            <a:r>
              <a:rPr lang="en-US" sz="3600" b="1" spc="-25" dirty="0">
                <a:latin typeface="Calibri"/>
                <a:cs typeface="Calibri"/>
              </a:rPr>
              <a:t>e</a:t>
            </a:r>
            <a:r>
              <a:rPr lang="en-US" sz="3600" b="1" spc="-65" dirty="0">
                <a:latin typeface="Calibri"/>
                <a:cs typeface="Calibri"/>
              </a:rPr>
              <a:t>nt</a:t>
            </a:r>
            <a:r>
              <a:rPr lang="en-US" sz="3600" b="1" spc="-35" dirty="0">
                <a:latin typeface="Calibri"/>
                <a:cs typeface="Calibri"/>
              </a:rPr>
              <a:t>e</a:t>
            </a:r>
            <a:r>
              <a:rPr lang="en-US" sz="3600" b="1" spc="-45" dirty="0">
                <a:latin typeface="Calibri"/>
                <a:cs typeface="Calibri"/>
              </a:rPr>
              <a:t>r</a:t>
            </a:r>
            <a:r>
              <a:rPr lang="en-US" sz="3600" b="1" dirty="0">
                <a:latin typeface="Calibri"/>
                <a:cs typeface="Calibri"/>
              </a:rPr>
              <a:t>s</a:t>
            </a:r>
            <a:endParaRPr lang="en-US" sz="3600" b="1" dirty="0">
              <a:latin typeface="Times New Roman"/>
              <a:cs typeface="Times New Roman"/>
            </a:endParaRPr>
          </a:p>
          <a:p>
            <a:pPr marL="358140" indent="-345440">
              <a:lnSpc>
                <a:spcPct val="200000"/>
              </a:lnSpc>
              <a:buClr>
                <a:srgbClr val="96223E"/>
              </a:buClr>
              <a:buFont typeface="Arial"/>
              <a:buChar char="•"/>
              <a:tabLst>
                <a:tab pos="358775" algn="l"/>
              </a:tabLst>
            </a:pPr>
            <a:r>
              <a:rPr lang="en-US" sz="3600" b="1" spc="-60" dirty="0" smtClean="0">
                <a:latin typeface="Calibri"/>
                <a:cs typeface="Calibri"/>
              </a:rPr>
              <a:t>Ry</a:t>
            </a:r>
            <a:r>
              <a:rPr lang="en-US" sz="3600" b="1" dirty="0" smtClean="0">
                <a:latin typeface="Calibri"/>
                <a:cs typeface="Calibri"/>
              </a:rPr>
              <a:t>an</a:t>
            </a:r>
            <a:r>
              <a:rPr lang="en-US" sz="3600" b="1" spc="-40" dirty="0" smtClean="0">
                <a:latin typeface="Calibri"/>
                <a:cs typeface="Calibri"/>
              </a:rPr>
              <a:t> </a:t>
            </a:r>
            <a:r>
              <a:rPr lang="en-US" sz="3600" b="1" dirty="0">
                <a:latin typeface="Calibri"/>
                <a:cs typeface="Calibri"/>
              </a:rPr>
              <a:t>Wh</a:t>
            </a:r>
            <a:r>
              <a:rPr lang="en-US" sz="3600" b="1" spc="-5" dirty="0">
                <a:latin typeface="Calibri"/>
                <a:cs typeface="Calibri"/>
              </a:rPr>
              <a:t>i</a:t>
            </a:r>
            <a:r>
              <a:rPr lang="en-US" sz="3600" b="1" spc="-35" dirty="0">
                <a:latin typeface="Calibri"/>
                <a:cs typeface="Calibri"/>
              </a:rPr>
              <a:t>t</a:t>
            </a:r>
            <a:r>
              <a:rPr lang="en-US" sz="3600" b="1" spc="-15" dirty="0">
                <a:latin typeface="Calibri"/>
                <a:cs typeface="Calibri"/>
              </a:rPr>
              <a:t>e</a:t>
            </a:r>
            <a:r>
              <a:rPr lang="en-US" sz="3600" b="1" spc="-25" dirty="0">
                <a:latin typeface="Calibri"/>
                <a:cs typeface="Calibri"/>
              </a:rPr>
              <a:t> </a:t>
            </a:r>
            <a:r>
              <a:rPr lang="en-US" sz="3600" b="1" dirty="0">
                <a:latin typeface="Calibri"/>
                <a:cs typeface="Calibri"/>
              </a:rPr>
              <a:t>H</a:t>
            </a:r>
            <a:r>
              <a:rPr lang="en-US" sz="3600" b="1" spc="-15" dirty="0">
                <a:latin typeface="Calibri"/>
                <a:cs typeface="Calibri"/>
              </a:rPr>
              <a:t>I</a:t>
            </a:r>
            <a:r>
              <a:rPr lang="en-US" sz="3600" b="1" spc="-130" dirty="0">
                <a:latin typeface="Calibri"/>
                <a:cs typeface="Calibri"/>
              </a:rPr>
              <a:t>V</a:t>
            </a:r>
            <a:r>
              <a:rPr lang="en-US" sz="3600" b="1" spc="-90" dirty="0">
                <a:latin typeface="Calibri"/>
                <a:cs typeface="Calibri"/>
              </a:rPr>
              <a:t>/</a:t>
            </a:r>
            <a:r>
              <a:rPr lang="en-US" sz="3600" b="1" spc="-15" dirty="0">
                <a:latin typeface="Calibri"/>
                <a:cs typeface="Calibri"/>
              </a:rPr>
              <a:t>A</a:t>
            </a:r>
            <a:r>
              <a:rPr lang="en-US" sz="3600" b="1" spc="-30" dirty="0">
                <a:latin typeface="Calibri"/>
                <a:cs typeface="Calibri"/>
              </a:rPr>
              <a:t>I</a:t>
            </a:r>
            <a:r>
              <a:rPr lang="en-US" sz="3600" b="1" spc="-5" dirty="0">
                <a:latin typeface="Calibri"/>
                <a:cs typeface="Calibri"/>
              </a:rPr>
              <a:t>D</a:t>
            </a:r>
            <a:r>
              <a:rPr lang="en-US" sz="3600" b="1" dirty="0">
                <a:latin typeface="Calibri"/>
                <a:cs typeface="Calibri"/>
              </a:rPr>
              <a:t>S</a:t>
            </a:r>
            <a:r>
              <a:rPr lang="en-US" sz="3600" b="1" spc="-30" dirty="0">
                <a:latin typeface="Calibri"/>
                <a:cs typeface="Calibri"/>
              </a:rPr>
              <a:t> </a:t>
            </a:r>
            <a:r>
              <a:rPr lang="en-US" sz="3600" b="1" spc="-35" dirty="0">
                <a:latin typeface="Calibri"/>
                <a:cs typeface="Calibri"/>
              </a:rPr>
              <a:t>P</a:t>
            </a:r>
            <a:r>
              <a:rPr lang="en-US" sz="3600" b="1" spc="-55" dirty="0">
                <a:latin typeface="Calibri"/>
                <a:cs typeface="Calibri"/>
              </a:rPr>
              <a:t>r</a:t>
            </a:r>
            <a:r>
              <a:rPr lang="en-US" sz="3600" b="1" spc="-30" dirty="0">
                <a:latin typeface="Calibri"/>
                <a:cs typeface="Calibri"/>
              </a:rPr>
              <a:t>og</a:t>
            </a:r>
            <a:r>
              <a:rPr lang="en-US" sz="3600" b="1" spc="-70" dirty="0">
                <a:latin typeface="Calibri"/>
                <a:cs typeface="Calibri"/>
              </a:rPr>
              <a:t>r</a:t>
            </a:r>
            <a:r>
              <a:rPr lang="en-US" sz="3600" b="1" spc="-25" dirty="0">
                <a:latin typeface="Calibri"/>
                <a:cs typeface="Calibri"/>
              </a:rPr>
              <a:t>a</a:t>
            </a:r>
            <a:r>
              <a:rPr lang="en-US" sz="3600" b="1" spc="-20" dirty="0">
                <a:latin typeface="Calibri"/>
                <a:cs typeface="Calibri"/>
              </a:rPr>
              <a:t>m</a:t>
            </a:r>
            <a:endParaRPr lang="en-US" sz="3600" b="1" dirty="0">
              <a:latin typeface="Calibri"/>
              <a:cs typeface="Calibri"/>
            </a:endParaRPr>
          </a:p>
          <a:p>
            <a:pPr marL="358140" indent="-345440">
              <a:lnSpc>
                <a:spcPct val="200000"/>
              </a:lnSpc>
              <a:buClr>
                <a:srgbClr val="96223E"/>
              </a:buClr>
              <a:buFont typeface="Arial"/>
              <a:buChar char="•"/>
              <a:tabLst>
                <a:tab pos="358775" algn="l"/>
              </a:tabLst>
            </a:pPr>
            <a:r>
              <a:rPr lang="en-US" sz="3600" b="1" spc="-25" dirty="0" smtClean="0">
                <a:latin typeface="Calibri"/>
                <a:cs typeface="Calibri"/>
              </a:rPr>
              <a:t>Na</a:t>
            </a:r>
            <a:r>
              <a:rPr lang="en-US" sz="3600" b="1" dirty="0" smtClean="0">
                <a:latin typeface="Calibri"/>
                <a:cs typeface="Calibri"/>
              </a:rPr>
              <a:t>ti</a:t>
            </a:r>
            <a:r>
              <a:rPr lang="en-US" sz="3600" b="1" spc="-10" dirty="0" smtClean="0">
                <a:latin typeface="Calibri"/>
                <a:cs typeface="Calibri"/>
              </a:rPr>
              <a:t>o</a:t>
            </a:r>
            <a:r>
              <a:rPr lang="en-US" sz="3600" b="1" spc="-5" dirty="0" smtClean="0">
                <a:latin typeface="Calibri"/>
                <a:cs typeface="Calibri"/>
              </a:rPr>
              <a:t>n</a:t>
            </a:r>
            <a:r>
              <a:rPr lang="en-US" sz="3600" b="1" dirty="0" smtClean="0">
                <a:latin typeface="Calibri"/>
                <a:cs typeface="Calibri"/>
              </a:rPr>
              <a:t>al</a:t>
            </a:r>
            <a:r>
              <a:rPr lang="en-US" sz="3600" b="1" spc="-40" dirty="0" smtClean="0">
                <a:latin typeface="Calibri"/>
                <a:cs typeface="Calibri"/>
              </a:rPr>
              <a:t> </a:t>
            </a:r>
            <a:r>
              <a:rPr lang="en-US" sz="3600" b="1" spc="-20" dirty="0">
                <a:latin typeface="Calibri"/>
                <a:cs typeface="Calibri"/>
              </a:rPr>
              <a:t>H</a:t>
            </a:r>
            <a:r>
              <a:rPr lang="en-US" sz="3600" b="1" spc="-25" dirty="0">
                <a:latin typeface="Calibri"/>
                <a:cs typeface="Calibri"/>
              </a:rPr>
              <a:t>e</a:t>
            </a:r>
            <a:r>
              <a:rPr lang="en-US" sz="3600" b="1" dirty="0">
                <a:latin typeface="Calibri"/>
                <a:cs typeface="Calibri"/>
              </a:rPr>
              <a:t>alth</a:t>
            </a:r>
            <a:r>
              <a:rPr lang="en-US" sz="3600" b="1" spc="-20" dirty="0">
                <a:latin typeface="Calibri"/>
                <a:cs typeface="Calibri"/>
              </a:rPr>
              <a:t> </a:t>
            </a:r>
            <a:r>
              <a:rPr lang="en-US" sz="3600" b="1" dirty="0">
                <a:latin typeface="Calibri"/>
                <a:cs typeface="Calibri"/>
              </a:rPr>
              <a:t>S</a:t>
            </a:r>
            <a:r>
              <a:rPr lang="en-US" sz="3600" b="1" spc="-10" dirty="0">
                <a:latin typeface="Calibri"/>
                <a:cs typeface="Calibri"/>
              </a:rPr>
              <a:t>e</a:t>
            </a:r>
            <a:r>
              <a:rPr lang="en-US" sz="3600" b="1" dirty="0">
                <a:latin typeface="Calibri"/>
                <a:cs typeface="Calibri"/>
              </a:rPr>
              <a:t>r</a:t>
            </a:r>
            <a:r>
              <a:rPr lang="en-US" sz="3600" b="1" spc="-35" dirty="0">
                <a:latin typeface="Calibri"/>
                <a:cs typeface="Calibri"/>
              </a:rPr>
              <a:t>v</a:t>
            </a:r>
            <a:r>
              <a:rPr lang="en-US" sz="3600" b="1" spc="-15" dirty="0">
                <a:latin typeface="Calibri"/>
                <a:cs typeface="Calibri"/>
              </a:rPr>
              <a:t>i</a:t>
            </a:r>
            <a:r>
              <a:rPr lang="en-US" sz="3600" b="1" spc="-25" dirty="0">
                <a:latin typeface="Calibri"/>
                <a:cs typeface="Calibri"/>
              </a:rPr>
              <a:t>c</a:t>
            </a:r>
            <a:r>
              <a:rPr lang="en-US" sz="3600" b="1" spc="-15" dirty="0">
                <a:latin typeface="Calibri"/>
                <a:cs typeface="Calibri"/>
              </a:rPr>
              <a:t>e</a:t>
            </a:r>
            <a:r>
              <a:rPr lang="en-US" sz="3600" b="1" spc="-25" dirty="0">
                <a:latin typeface="Calibri"/>
                <a:cs typeface="Calibri"/>
              </a:rPr>
              <a:t> </a:t>
            </a:r>
            <a:r>
              <a:rPr lang="en-US" sz="3600" b="1" dirty="0">
                <a:latin typeface="Calibri"/>
                <a:cs typeface="Calibri"/>
              </a:rPr>
              <a:t>C</a:t>
            </a:r>
            <a:r>
              <a:rPr lang="en-US" sz="3600" b="1" spc="-10" dirty="0">
                <a:latin typeface="Calibri"/>
                <a:cs typeface="Calibri"/>
              </a:rPr>
              <a:t>or</a:t>
            </a:r>
            <a:r>
              <a:rPr lang="en-US" sz="3600" b="1" spc="-15" dirty="0">
                <a:latin typeface="Calibri"/>
                <a:cs typeface="Calibri"/>
              </a:rPr>
              <a:t>ps</a:t>
            </a:r>
            <a:endParaRPr lang="en-US" sz="3600" b="1" dirty="0">
              <a:latin typeface="Times New Roman"/>
              <a:cs typeface="Times New Roman"/>
            </a:endParaRPr>
          </a:p>
          <a:p>
            <a:pPr marL="358140" indent="-345440">
              <a:lnSpc>
                <a:spcPct val="200000"/>
              </a:lnSpc>
              <a:buClr>
                <a:srgbClr val="96223E"/>
              </a:buClr>
              <a:buFont typeface="Arial"/>
              <a:buChar char="•"/>
              <a:tabLst>
                <a:tab pos="358775" algn="l"/>
              </a:tabLst>
            </a:pPr>
            <a:r>
              <a:rPr lang="en-US" sz="3600" b="1" spc="-135" dirty="0" smtClean="0">
                <a:latin typeface="Calibri"/>
                <a:cs typeface="Calibri"/>
              </a:rPr>
              <a:t>W</a:t>
            </a:r>
            <a:r>
              <a:rPr lang="en-US" sz="3600" b="1" spc="-35" dirty="0" smtClean="0">
                <a:latin typeface="Calibri"/>
                <a:cs typeface="Calibri"/>
              </a:rPr>
              <a:t>o</a:t>
            </a:r>
            <a:r>
              <a:rPr lang="en-US" sz="3600" b="1" spc="-20" dirty="0" smtClean="0">
                <a:latin typeface="Calibri"/>
                <a:cs typeface="Calibri"/>
              </a:rPr>
              <a:t>r</a:t>
            </a:r>
            <a:r>
              <a:rPr lang="en-US" sz="3600" b="1" spc="-30" dirty="0" smtClean="0">
                <a:latin typeface="Calibri"/>
                <a:cs typeface="Calibri"/>
              </a:rPr>
              <a:t>k</a:t>
            </a:r>
            <a:r>
              <a:rPr lang="en-US" sz="3600" b="1" spc="-65" dirty="0" smtClean="0">
                <a:latin typeface="Calibri"/>
                <a:cs typeface="Calibri"/>
              </a:rPr>
              <a:t>f</a:t>
            </a:r>
            <a:r>
              <a:rPr lang="en-US" sz="3600" b="1" spc="-35" dirty="0" smtClean="0">
                <a:latin typeface="Calibri"/>
                <a:cs typeface="Calibri"/>
              </a:rPr>
              <a:t>o</a:t>
            </a:r>
            <a:r>
              <a:rPr lang="en-US" sz="3600" b="1" spc="-55" dirty="0" smtClean="0">
                <a:latin typeface="Calibri"/>
                <a:cs typeface="Calibri"/>
              </a:rPr>
              <a:t>r</a:t>
            </a:r>
            <a:r>
              <a:rPr lang="en-US" sz="3600" b="1" spc="-25" dirty="0" smtClean="0">
                <a:latin typeface="Calibri"/>
                <a:cs typeface="Calibri"/>
              </a:rPr>
              <a:t>c</a:t>
            </a:r>
            <a:r>
              <a:rPr lang="en-US" sz="3600" b="1" spc="-15" dirty="0" smtClean="0">
                <a:latin typeface="Calibri"/>
                <a:cs typeface="Calibri"/>
              </a:rPr>
              <a:t>e</a:t>
            </a:r>
            <a:r>
              <a:rPr lang="en-US" sz="3600" b="1" spc="-85" dirty="0" smtClean="0">
                <a:latin typeface="Calibri"/>
                <a:cs typeface="Calibri"/>
              </a:rPr>
              <a:t> </a:t>
            </a:r>
            <a:r>
              <a:rPr lang="en-US" sz="3600" b="1" spc="-10" dirty="0">
                <a:latin typeface="Calibri"/>
                <a:cs typeface="Calibri"/>
              </a:rPr>
              <a:t>t</a:t>
            </a:r>
            <a:r>
              <a:rPr lang="en-US" sz="3600" b="1" spc="-55" dirty="0">
                <a:latin typeface="Calibri"/>
                <a:cs typeface="Calibri"/>
              </a:rPr>
              <a:t>r</a:t>
            </a:r>
            <a:r>
              <a:rPr lang="en-US" sz="3600" b="1" dirty="0">
                <a:latin typeface="Calibri"/>
                <a:cs typeface="Calibri"/>
              </a:rPr>
              <a:t>ai</a:t>
            </a:r>
            <a:r>
              <a:rPr lang="en-US" sz="3600" b="1" spc="-5" dirty="0">
                <a:latin typeface="Calibri"/>
                <a:cs typeface="Calibri"/>
              </a:rPr>
              <a:t>n</a:t>
            </a:r>
            <a:r>
              <a:rPr lang="en-US" sz="3600" b="1" dirty="0">
                <a:latin typeface="Calibri"/>
                <a:cs typeface="Calibri"/>
              </a:rPr>
              <a:t>i</a:t>
            </a:r>
            <a:r>
              <a:rPr lang="en-US" sz="3600" b="1" spc="-5" dirty="0">
                <a:latin typeface="Calibri"/>
                <a:cs typeface="Calibri"/>
              </a:rPr>
              <a:t>ng</a:t>
            </a:r>
            <a:endParaRPr lang="en-US" sz="3600" b="1" dirty="0">
              <a:latin typeface="Calibri"/>
              <a:cs typeface="Calibri"/>
            </a:endParaRPr>
          </a:p>
          <a:p>
            <a:pPr>
              <a:spcBef>
                <a:spcPts val="0"/>
              </a:spcBef>
              <a:defRPr/>
            </a:pPr>
            <a:endParaRPr lang="en-US" sz="1600" dirty="0" smtClean="0"/>
          </a:p>
        </p:txBody>
      </p:sp>
      <p:pic>
        <p:nvPicPr>
          <p:cNvPr id="6" name="Picture 2" descr="Health Resources and Services Administration Logo" title="HR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1" y="5638800"/>
            <a:ext cx="1219202" cy="370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72</a:t>
            </a:fld>
            <a:endParaRPr lang="en-US" sz="1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1019809808"/>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1447800" y="152400"/>
            <a:ext cx="7543800" cy="1066800"/>
          </a:xfrm>
        </p:spPr>
        <p:txBody>
          <a:bodyPr/>
          <a:lstStyle/>
          <a:p>
            <a:pPr algn="ctr"/>
            <a:r>
              <a:rPr lang="en-US" dirty="0" smtClean="0">
                <a:ea typeface="ＭＳ Ｐゴシック" pitchFamily="34" charset="-128"/>
              </a:rPr>
              <a:t>Access and Workforce</a:t>
            </a:r>
          </a:p>
        </p:txBody>
      </p:sp>
      <p:sp>
        <p:nvSpPr>
          <p:cNvPr id="2" name="Content Placeholder 1"/>
          <p:cNvSpPr>
            <a:spLocks noGrp="1"/>
          </p:cNvSpPr>
          <p:nvPr>
            <p:ph idx="1"/>
          </p:nvPr>
        </p:nvSpPr>
        <p:spPr>
          <a:xfrm>
            <a:off x="1447800" y="1524000"/>
            <a:ext cx="7543800" cy="5029200"/>
          </a:xfrm>
        </p:spPr>
        <p:txBody>
          <a:bodyPr>
            <a:noAutofit/>
          </a:bodyPr>
          <a:lstStyle/>
          <a:p>
            <a:pPr marL="358140" indent="-345440">
              <a:buClr>
                <a:srgbClr val="96223E"/>
              </a:buClr>
              <a:buFont typeface="Arial"/>
              <a:buChar char="•"/>
              <a:tabLst>
                <a:tab pos="358775" algn="l"/>
              </a:tabLst>
            </a:pPr>
            <a:r>
              <a:rPr lang="en-US" sz="3200" b="1" spc="-40" dirty="0">
                <a:latin typeface="Calibri"/>
                <a:cs typeface="Calibri"/>
              </a:rPr>
              <a:t>M</a:t>
            </a:r>
            <a:r>
              <a:rPr lang="en-US" sz="3200" b="1" spc="-50" dirty="0">
                <a:latin typeface="Calibri"/>
                <a:cs typeface="Calibri"/>
              </a:rPr>
              <a:t>at</a:t>
            </a:r>
            <a:r>
              <a:rPr lang="en-US" sz="3200" b="1" spc="-25" dirty="0">
                <a:latin typeface="Calibri"/>
                <a:cs typeface="Calibri"/>
              </a:rPr>
              <a:t>e</a:t>
            </a:r>
            <a:r>
              <a:rPr lang="en-US" sz="3200" b="1" dirty="0">
                <a:latin typeface="Calibri"/>
                <a:cs typeface="Calibri"/>
              </a:rPr>
              <a:t>r</a:t>
            </a:r>
            <a:r>
              <a:rPr lang="en-US" sz="3200" b="1" spc="-5" dirty="0">
                <a:latin typeface="Calibri"/>
                <a:cs typeface="Calibri"/>
              </a:rPr>
              <a:t>n</a:t>
            </a:r>
            <a:r>
              <a:rPr lang="en-US" sz="3200" b="1" dirty="0">
                <a:latin typeface="Calibri"/>
                <a:cs typeface="Calibri"/>
              </a:rPr>
              <a:t>al</a:t>
            </a:r>
            <a:r>
              <a:rPr lang="en-US" sz="3200" b="1" spc="-40" dirty="0">
                <a:latin typeface="Calibri"/>
                <a:cs typeface="Calibri"/>
              </a:rPr>
              <a:t> </a:t>
            </a:r>
            <a:r>
              <a:rPr lang="en-US" sz="3200" b="1" dirty="0">
                <a:latin typeface="Calibri"/>
                <a:cs typeface="Calibri"/>
              </a:rPr>
              <a:t>a</a:t>
            </a:r>
            <a:r>
              <a:rPr lang="en-US" sz="3200" b="1" spc="-5" dirty="0">
                <a:latin typeface="Calibri"/>
                <a:cs typeface="Calibri"/>
              </a:rPr>
              <a:t>n</a:t>
            </a:r>
            <a:r>
              <a:rPr lang="en-US" sz="3200" b="1" dirty="0">
                <a:latin typeface="Calibri"/>
                <a:cs typeface="Calibri"/>
              </a:rPr>
              <a:t>d</a:t>
            </a:r>
            <a:r>
              <a:rPr lang="en-US" sz="3200" b="1" spc="-5" dirty="0">
                <a:latin typeface="Calibri"/>
                <a:cs typeface="Calibri"/>
              </a:rPr>
              <a:t> </a:t>
            </a:r>
            <a:r>
              <a:rPr lang="en-US" sz="3200" b="1" dirty="0">
                <a:latin typeface="Calibri"/>
                <a:cs typeface="Calibri"/>
              </a:rPr>
              <a:t>C</a:t>
            </a:r>
            <a:r>
              <a:rPr lang="en-US" sz="3200" b="1" spc="-5" dirty="0">
                <a:latin typeface="Calibri"/>
                <a:cs typeface="Calibri"/>
              </a:rPr>
              <a:t>h</a:t>
            </a:r>
            <a:r>
              <a:rPr lang="en-US" sz="3200" b="1" dirty="0">
                <a:latin typeface="Calibri"/>
                <a:cs typeface="Calibri"/>
              </a:rPr>
              <a:t>ild</a:t>
            </a:r>
            <a:r>
              <a:rPr lang="en-US" sz="3200" b="1" spc="-55" dirty="0">
                <a:latin typeface="Calibri"/>
                <a:cs typeface="Calibri"/>
              </a:rPr>
              <a:t> </a:t>
            </a:r>
            <a:r>
              <a:rPr lang="en-US" sz="3200" b="1" spc="-20" dirty="0">
                <a:latin typeface="Calibri"/>
                <a:cs typeface="Calibri"/>
              </a:rPr>
              <a:t>H</a:t>
            </a:r>
            <a:r>
              <a:rPr lang="en-US" sz="3200" b="1" spc="-25" dirty="0">
                <a:latin typeface="Calibri"/>
                <a:cs typeface="Calibri"/>
              </a:rPr>
              <a:t>e</a:t>
            </a:r>
            <a:r>
              <a:rPr lang="en-US" sz="3200" b="1" dirty="0">
                <a:latin typeface="Calibri"/>
                <a:cs typeface="Calibri"/>
              </a:rPr>
              <a:t>al</a:t>
            </a:r>
            <a:r>
              <a:rPr lang="en-US" sz="3200" b="1" spc="-5" dirty="0">
                <a:latin typeface="Calibri"/>
                <a:cs typeface="Calibri"/>
              </a:rPr>
              <a:t>t</a:t>
            </a:r>
            <a:r>
              <a:rPr lang="en-US" sz="3200" b="1" dirty="0">
                <a:latin typeface="Calibri"/>
                <a:cs typeface="Calibri"/>
              </a:rPr>
              <a:t>h</a:t>
            </a:r>
            <a:endParaRPr lang="en-US" sz="3200" b="1" dirty="0">
              <a:latin typeface="Times New Roman"/>
              <a:cs typeface="Times New Roman"/>
            </a:endParaRPr>
          </a:p>
          <a:p>
            <a:pPr marL="358140" indent="-345440">
              <a:lnSpc>
                <a:spcPct val="200000"/>
              </a:lnSpc>
              <a:buClr>
                <a:srgbClr val="96223E"/>
              </a:buClr>
              <a:buFont typeface="Arial"/>
              <a:buChar char="•"/>
              <a:tabLst>
                <a:tab pos="358775" algn="l"/>
              </a:tabLst>
            </a:pPr>
            <a:r>
              <a:rPr lang="en-US" sz="3200" b="1" spc="-25" dirty="0" smtClean="0">
                <a:latin typeface="Calibri"/>
                <a:cs typeface="Calibri"/>
              </a:rPr>
              <a:t>R</a:t>
            </a:r>
            <a:r>
              <a:rPr lang="en-US" sz="3200" b="1" spc="-15" dirty="0" smtClean="0">
                <a:latin typeface="Calibri"/>
                <a:cs typeface="Calibri"/>
              </a:rPr>
              <a:t>u</a:t>
            </a:r>
            <a:r>
              <a:rPr lang="en-US" sz="3200" b="1" spc="-70" dirty="0" smtClean="0">
                <a:latin typeface="Calibri"/>
                <a:cs typeface="Calibri"/>
              </a:rPr>
              <a:t>r</a:t>
            </a:r>
            <a:r>
              <a:rPr lang="en-US" sz="3200" b="1" spc="-10" dirty="0" smtClean="0">
                <a:latin typeface="Calibri"/>
                <a:cs typeface="Calibri"/>
              </a:rPr>
              <a:t>a</a:t>
            </a:r>
            <a:r>
              <a:rPr lang="en-US" sz="3200" b="1" dirty="0" smtClean="0">
                <a:latin typeface="Calibri"/>
                <a:cs typeface="Calibri"/>
              </a:rPr>
              <a:t>l</a:t>
            </a:r>
            <a:r>
              <a:rPr lang="en-US" sz="3200" b="1" spc="-65" dirty="0" smtClean="0">
                <a:latin typeface="Calibri"/>
                <a:cs typeface="Calibri"/>
              </a:rPr>
              <a:t> </a:t>
            </a:r>
            <a:r>
              <a:rPr lang="en-US" sz="3200" b="1" spc="-40" dirty="0">
                <a:latin typeface="Calibri"/>
                <a:cs typeface="Calibri"/>
              </a:rPr>
              <a:t>h</a:t>
            </a:r>
            <a:r>
              <a:rPr lang="en-US" sz="3200" b="1" spc="-35" dirty="0">
                <a:latin typeface="Calibri"/>
                <a:cs typeface="Calibri"/>
              </a:rPr>
              <a:t>e</a:t>
            </a:r>
            <a:r>
              <a:rPr lang="en-US" sz="3200" b="1" spc="-10" dirty="0">
                <a:latin typeface="Calibri"/>
                <a:cs typeface="Calibri"/>
              </a:rPr>
              <a:t>a</a:t>
            </a:r>
            <a:r>
              <a:rPr lang="en-US" sz="3200" b="1" dirty="0">
                <a:latin typeface="Calibri"/>
                <a:cs typeface="Calibri"/>
              </a:rPr>
              <a:t>lth</a:t>
            </a:r>
            <a:r>
              <a:rPr lang="en-US" sz="3200" b="1" spc="-20" dirty="0">
                <a:latin typeface="Calibri"/>
                <a:cs typeface="Calibri"/>
              </a:rPr>
              <a:t> </a:t>
            </a:r>
            <a:r>
              <a:rPr lang="en-US" sz="3200" b="1" spc="-50" dirty="0">
                <a:latin typeface="Calibri"/>
                <a:cs typeface="Calibri"/>
              </a:rPr>
              <a:t>c</a:t>
            </a:r>
            <a:r>
              <a:rPr lang="en-US" sz="3200" b="1" spc="-25" dirty="0">
                <a:latin typeface="Calibri"/>
                <a:cs typeface="Calibri"/>
              </a:rPr>
              <a:t>a</a:t>
            </a:r>
            <a:r>
              <a:rPr lang="en-US" sz="3200" b="1" spc="-45" dirty="0">
                <a:latin typeface="Calibri"/>
                <a:cs typeface="Calibri"/>
              </a:rPr>
              <a:t>r</a:t>
            </a:r>
            <a:r>
              <a:rPr lang="en-US" sz="3200" b="1" spc="-15" dirty="0">
                <a:latin typeface="Calibri"/>
                <a:cs typeface="Calibri"/>
              </a:rPr>
              <a:t>e</a:t>
            </a:r>
            <a:endParaRPr lang="en-US" sz="3200" b="1" dirty="0">
              <a:latin typeface="Calibri"/>
              <a:cs typeface="Calibri"/>
            </a:endParaRPr>
          </a:p>
          <a:p>
            <a:pPr marL="358140" indent="-345440">
              <a:lnSpc>
                <a:spcPct val="200000"/>
              </a:lnSpc>
              <a:buClr>
                <a:srgbClr val="96223E"/>
              </a:buClr>
              <a:buFont typeface="Arial"/>
              <a:buChar char="•"/>
              <a:tabLst>
                <a:tab pos="358775" algn="l"/>
              </a:tabLst>
            </a:pPr>
            <a:r>
              <a:rPr lang="en-US" sz="3200" b="1" spc="-35" dirty="0" smtClean="0">
                <a:latin typeface="Calibri"/>
                <a:cs typeface="Calibri"/>
              </a:rPr>
              <a:t>F</a:t>
            </a:r>
            <a:r>
              <a:rPr lang="en-US" sz="3200" b="1" spc="-10" dirty="0" smtClean="0">
                <a:latin typeface="Calibri"/>
                <a:cs typeface="Calibri"/>
              </a:rPr>
              <a:t>e</a:t>
            </a:r>
            <a:r>
              <a:rPr lang="en-US" sz="3200" b="1" spc="-40" dirty="0" smtClean="0">
                <a:latin typeface="Calibri"/>
                <a:cs typeface="Calibri"/>
              </a:rPr>
              <a:t>d</a:t>
            </a:r>
            <a:r>
              <a:rPr lang="en-US" sz="3200" b="1" spc="-35" dirty="0" smtClean="0">
                <a:latin typeface="Calibri"/>
                <a:cs typeface="Calibri"/>
              </a:rPr>
              <a:t>e</a:t>
            </a:r>
            <a:r>
              <a:rPr lang="en-US" sz="3200" b="1" spc="-55" dirty="0" smtClean="0">
                <a:latin typeface="Calibri"/>
                <a:cs typeface="Calibri"/>
              </a:rPr>
              <a:t>r</a:t>
            </a:r>
            <a:r>
              <a:rPr lang="en-US" sz="3200" b="1" dirty="0" smtClean="0">
                <a:latin typeface="Calibri"/>
                <a:cs typeface="Calibri"/>
              </a:rPr>
              <a:t>al</a:t>
            </a:r>
            <a:r>
              <a:rPr lang="en-US" sz="3200" b="1" spc="-30" dirty="0" smtClean="0">
                <a:latin typeface="Calibri"/>
                <a:cs typeface="Calibri"/>
              </a:rPr>
              <a:t> </a:t>
            </a:r>
            <a:r>
              <a:rPr lang="en-US" sz="3200" b="1" spc="-10" dirty="0">
                <a:latin typeface="Calibri"/>
                <a:cs typeface="Calibri"/>
              </a:rPr>
              <a:t>o</a:t>
            </a:r>
            <a:r>
              <a:rPr lang="en-US" sz="3200" b="1" spc="-45" dirty="0">
                <a:latin typeface="Calibri"/>
                <a:cs typeface="Calibri"/>
              </a:rPr>
              <a:t>r</a:t>
            </a:r>
            <a:r>
              <a:rPr lang="en-US" sz="3200" b="1" spc="-65" dirty="0">
                <a:latin typeface="Calibri"/>
                <a:cs typeface="Calibri"/>
              </a:rPr>
              <a:t>g</a:t>
            </a:r>
            <a:r>
              <a:rPr lang="en-US" sz="3200" b="1" spc="-15" dirty="0">
                <a:latin typeface="Calibri"/>
                <a:cs typeface="Calibri"/>
              </a:rPr>
              <a:t>a</a:t>
            </a:r>
            <a:r>
              <a:rPr lang="en-US" sz="3200" b="1" dirty="0">
                <a:latin typeface="Calibri"/>
                <a:cs typeface="Calibri"/>
              </a:rPr>
              <a:t>n</a:t>
            </a:r>
            <a:r>
              <a:rPr lang="en-US" sz="3200" b="1" spc="-20" dirty="0">
                <a:latin typeface="Calibri"/>
                <a:cs typeface="Calibri"/>
              </a:rPr>
              <a:t> </a:t>
            </a:r>
            <a:r>
              <a:rPr lang="en-US" sz="3200" b="1" spc="-25" dirty="0">
                <a:latin typeface="Calibri"/>
                <a:cs typeface="Calibri"/>
              </a:rPr>
              <a:t>p</a:t>
            </a:r>
            <a:r>
              <a:rPr lang="en-US" sz="3200" b="1" spc="-70" dirty="0">
                <a:latin typeface="Calibri"/>
                <a:cs typeface="Calibri"/>
              </a:rPr>
              <a:t>r</a:t>
            </a:r>
            <a:r>
              <a:rPr lang="en-US" sz="3200" b="1" spc="-45" dirty="0">
                <a:latin typeface="Calibri"/>
                <a:cs typeface="Calibri"/>
              </a:rPr>
              <a:t>o</a:t>
            </a:r>
            <a:r>
              <a:rPr lang="en-US" sz="3200" b="1" spc="-35" dirty="0">
                <a:latin typeface="Calibri"/>
                <a:cs typeface="Calibri"/>
              </a:rPr>
              <a:t>c</a:t>
            </a:r>
            <a:r>
              <a:rPr lang="en-US" sz="3200" b="1" spc="-25" dirty="0">
                <a:latin typeface="Calibri"/>
                <a:cs typeface="Calibri"/>
              </a:rPr>
              <a:t>u</a:t>
            </a:r>
            <a:r>
              <a:rPr lang="en-US" sz="3200" b="1" spc="-70" dirty="0">
                <a:latin typeface="Calibri"/>
                <a:cs typeface="Calibri"/>
              </a:rPr>
              <a:t>r</a:t>
            </a:r>
            <a:r>
              <a:rPr lang="en-US" sz="3200" b="1" spc="-35" dirty="0">
                <a:latin typeface="Calibri"/>
                <a:cs typeface="Calibri"/>
              </a:rPr>
              <a:t>e</a:t>
            </a:r>
            <a:r>
              <a:rPr lang="en-US" sz="3200" b="1" spc="-30" dirty="0">
                <a:latin typeface="Calibri"/>
                <a:cs typeface="Calibri"/>
              </a:rPr>
              <a:t>m</a:t>
            </a:r>
            <a:r>
              <a:rPr lang="en-US" sz="3200" b="1" spc="-25" dirty="0">
                <a:latin typeface="Calibri"/>
                <a:cs typeface="Calibri"/>
              </a:rPr>
              <a:t>e</a:t>
            </a:r>
            <a:r>
              <a:rPr lang="en-US" sz="3200" b="1" spc="-40" dirty="0">
                <a:latin typeface="Calibri"/>
                <a:cs typeface="Calibri"/>
              </a:rPr>
              <a:t>n</a:t>
            </a:r>
            <a:r>
              <a:rPr lang="en-US" sz="3200" b="1" dirty="0">
                <a:latin typeface="Calibri"/>
                <a:cs typeface="Calibri"/>
              </a:rPr>
              <a:t>t</a:t>
            </a:r>
            <a:r>
              <a:rPr lang="en-US" sz="3200" b="1" spc="-40" dirty="0">
                <a:latin typeface="Calibri"/>
                <a:cs typeface="Calibri"/>
              </a:rPr>
              <a:t> </a:t>
            </a:r>
            <a:r>
              <a:rPr lang="en-US" sz="3200" b="1" spc="-85" dirty="0">
                <a:latin typeface="Calibri"/>
                <a:cs typeface="Calibri"/>
              </a:rPr>
              <a:t>s</a:t>
            </a:r>
            <a:r>
              <a:rPr lang="en-US" sz="3200" b="1" spc="-60" dirty="0">
                <a:latin typeface="Calibri"/>
                <a:cs typeface="Calibri"/>
              </a:rPr>
              <a:t>y</a:t>
            </a:r>
            <a:r>
              <a:rPr lang="en-US" sz="3200" b="1" spc="-55" dirty="0">
                <a:latin typeface="Calibri"/>
                <a:cs typeface="Calibri"/>
              </a:rPr>
              <a:t>s</a:t>
            </a:r>
            <a:r>
              <a:rPr lang="en-US" sz="3200" b="1" spc="-60" dirty="0">
                <a:latin typeface="Calibri"/>
                <a:cs typeface="Calibri"/>
              </a:rPr>
              <a:t>t</a:t>
            </a:r>
            <a:r>
              <a:rPr lang="en-US" sz="3200" b="1" spc="-35" dirty="0">
                <a:latin typeface="Calibri"/>
                <a:cs typeface="Calibri"/>
              </a:rPr>
              <a:t>e</a:t>
            </a:r>
            <a:r>
              <a:rPr lang="en-US" sz="3200" b="1" spc="-20" dirty="0">
                <a:latin typeface="Calibri"/>
                <a:cs typeface="Calibri"/>
              </a:rPr>
              <a:t>m</a:t>
            </a:r>
            <a:endParaRPr lang="en-US" sz="3200" b="1" dirty="0">
              <a:latin typeface="Calibri"/>
              <a:cs typeface="Calibri"/>
            </a:endParaRPr>
          </a:p>
          <a:p>
            <a:pPr marL="358140" indent="-345440">
              <a:lnSpc>
                <a:spcPct val="200000"/>
              </a:lnSpc>
              <a:buClr>
                <a:srgbClr val="96223E"/>
              </a:buClr>
              <a:buFont typeface="Arial"/>
              <a:buChar char="•"/>
              <a:tabLst>
                <a:tab pos="358775" algn="l"/>
              </a:tabLst>
            </a:pPr>
            <a:r>
              <a:rPr lang="en-US" sz="3200" b="1" spc="-80" dirty="0" smtClean="0">
                <a:latin typeface="Calibri"/>
                <a:cs typeface="Calibri"/>
              </a:rPr>
              <a:t>P</a:t>
            </a:r>
            <a:r>
              <a:rPr lang="en-US" sz="3200" b="1" spc="-45" dirty="0" smtClean="0">
                <a:latin typeface="Calibri"/>
                <a:cs typeface="Calibri"/>
              </a:rPr>
              <a:t>o</a:t>
            </a:r>
            <a:r>
              <a:rPr lang="en-US" sz="3200" b="1" dirty="0" smtClean="0">
                <a:latin typeface="Calibri"/>
                <a:cs typeface="Calibri"/>
              </a:rPr>
              <a:t>i</a:t>
            </a:r>
            <a:r>
              <a:rPr lang="en-US" sz="3200" b="1" spc="-5" dirty="0" smtClean="0">
                <a:latin typeface="Calibri"/>
                <a:cs typeface="Calibri"/>
              </a:rPr>
              <a:t>s</a:t>
            </a:r>
            <a:r>
              <a:rPr lang="en-US" sz="3200" b="1" spc="-20" dirty="0" smtClean="0">
                <a:latin typeface="Calibri"/>
                <a:cs typeface="Calibri"/>
              </a:rPr>
              <a:t>o</a:t>
            </a:r>
            <a:r>
              <a:rPr lang="en-US" sz="3200" b="1" dirty="0" smtClean="0">
                <a:latin typeface="Calibri"/>
                <a:cs typeface="Calibri"/>
              </a:rPr>
              <a:t>n</a:t>
            </a:r>
            <a:r>
              <a:rPr lang="en-US" sz="3200" b="1" spc="-5" dirty="0" smtClean="0">
                <a:latin typeface="Calibri"/>
                <a:cs typeface="Calibri"/>
              </a:rPr>
              <a:t> </a:t>
            </a:r>
            <a:r>
              <a:rPr lang="en-US" sz="3200" b="1" dirty="0">
                <a:latin typeface="Calibri"/>
                <a:cs typeface="Calibri"/>
              </a:rPr>
              <a:t>C</a:t>
            </a:r>
            <a:r>
              <a:rPr lang="en-US" sz="3200" b="1" spc="-10" dirty="0">
                <a:latin typeface="Calibri"/>
                <a:cs typeface="Calibri"/>
              </a:rPr>
              <a:t>o</a:t>
            </a:r>
            <a:r>
              <a:rPr lang="en-US" sz="3200" b="1" spc="-25" dirty="0">
                <a:latin typeface="Calibri"/>
                <a:cs typeface="Calibri"/>
              </a:rPr>
              <a:t>n</a:t>
            </a:r>
            <a:r>
              <a:rPr lang="en-US" sz="3200" b="1" spc="-10" dirty="0">
                <a:latin typeface="Calibri"/>
                <a:cs typeface="Calibri"/>
              </a:rPr>
              <a:t>t</a:t>
            </a:r>
            <a:r>
              <a:rPr lang="en-US" sz="3200" b="1" spc="-45" dirty="0">
                <a:latin typeface="Calibri"/>
                <a:cs typeface="Calibri"/>
              </a:rPr>
              <a:t>r</a:t>
            </a:r>
            <a:r>
              <a:rPr lang="en-US" sz="3200" b="1" spc="-25" dirty="0">
                <a:latin typeface="Calibri"/>
                <a:cs typeface="Calibri"/>
              </a:rPr>
              <a:t>o</a:t>
            </a:r>
            <a:r>
              <a:rPr lang="en-US" sz="3200" b="1" dirty="0">
                <a:latin typeface="Calibri"/>
                <a:cs typeface="Calibri"/>
              </a:rPr>
              <a:t>l</a:t>
            </a:r>
            <a:r>
              <a:rPr lang="en-US" sz="3200" b="1" spc="-50" dirty="0">
                <a:latin typeface="Calibri"/>
                <a:cs typeface="Calibri"/>
              </a:rPr>
              <a:t> </a:t>
            </a:r>
            <a:r>
              <a:rPr lang="en-US" sz="3200" b="1" spc="-20" dirty="0">
                <a:latin typeface="Calibri"/>
                <a:cs typeface="Calibri"/>
              </a:rPr>
              <a:t>C</a:t>
            </a:r>
            <a:r>
              <a:rPr lang="en-US" sz="3200" b="1" spc="-25" dirty="0">
                <a:latin typeface="Calibri"/>
                <a:cs typeface="Calibri"/>
              </a:rPr>
              <a:t>e</a:t>
            </a:r>
            <a:r>
              <a:rPr lang="en-US" sz="3200" b="1" spc="-65" dirty="0">
                <a:latin typeface="Calibri"/>
                <a:cs typeface="Calibri"/>
              </a:rPr>
              <a:t>nt</a:t>
            </a:r>
            <a:r>
              <a:rPr lang="en-US" sz="3200" b="1" spc="-35" dirty="0">
                <a:latin typeface="Calibri"/>
                <a:cs typeface="Calibri"/>
              </a:rPr>
              <a:t>e</a:t>
            </a:r>
            <a:r>
              <a:rPr lang="en-US" sz="3200" b="1" spc="-45" dirty="0">
                <a:latin typeface="Calibri"/>
                <a:cs typeface="Calibri"/>
              </a:rPr>
              <a:t>r</a:t>
            </a:r>
            <a:r>
              <a:rPr lang="en-US" sz="3200" b="1" dirty="0">
                <a:latin typeface="Calibri"/>
                <a:cs typeface="Calibri"/>
              </a:rPr>
              <a:t>s</a:t>
            </a:r>
          </a:p>
          <a:p>
            <a:pPr marL="358140" indent="-345440">
              <a:lnSpc>
                <a:spcPct val="200000"/>
              </a:lnSpc>
              <a:buClr>
                <a:srgbClr val="96223E"/>
              </a:buClr>
              <a:buFont typeface="Arial"/>
              <a:buChar char="•"/>
              <a:tabLst>
                <a:tab pos="358775" algn="l"/>
              </a:tabLst>
            </a:pPr>
            <a:r>
              <a:rPr lang="en-US" sz="3200" b="1" spc="-20" dirty="0" smtClean="0">
                <a:latin typeface="Calibri"/>
                <a:cs typeface="Calibri"/>
              </a:rPr>
              <a:t>3</a:t>
            </a:r>
            <a:r>
              <a:rPr lang="en-US" sz="3200" b="1" spc="-35" dirty="0" smtClean="0">
                <a:latin typeface="Calibri"/>
                <a:cs typeface="Calibri"/>
              </a:rPr>
              <a:t>4</a:t>
            </a:r>
            <a:r>
              <a:rPr lang="en-US" sz="3200" b="1" spc="-20" dirty="0" smtClean="0">
                <a:latin typeface="Calibri"/>
                <a:cs typeface="Calibri"/>
              </a:rPr>
              <a:t>0</a:t>
            </a:r>
            <a:r>
              <a:rPr lang="en-US" sz="3200" b="1" spc="-15" dirty="0" smtClean="0">
                <a:latin typeface="Calibri"/>
                <a:cs typeface="Calibri"/>
              </a:rPr>
              <a:t>B</a:t>
            </a:r>
            <a:r>
              <a:rPr lang="en-US" sz="3200" b="1" spc="-40" dirty="0" smtClean="0">
                <a:latin typeface="Calibri"/>
                <a:cs typeface="Calibri"/>
              </a:rPr>
              <a:t> </a:t>
            </a:r>
            <a:r>
              <a:rPr lang="en-US" sz="3200" b="1" dirty="0">
                <a:latin typeface="Calibri"/>
                <a:cs typeface="Calibri"/>
              </a:rPr>
              <a:t>l</a:t>
            </a:r>
            <a:r>
              <a:rPr lang="en-US" sz="3200" b="1" spc="-20" dirty="0">
                <a:latin typeface="Calibri"/>
                <a:cs typeface="Calibri"/>
              </a:rPr>
              <a:t>o</a:t>
            </a:r>
            <a:r>
              <a:rPr lang="en-US" sz="3200" b="1" spc="-35" dirty="0">
                <a:latin typeface="Calibri"/>
                <a:cs typeface="Calibri"/>
              </a:rPr>
              <a:t>w</a:t>
            </a:r>
            <a:r>
              <a:rPr lang="en-US" sz="3200" b="1" spc="-5" dirty="0">
                <a:latin typeface="Calibri"/>
                <a:cs typeface="Calibri"/>
              </a:rPr>
              <a:t>-</a:t>
            </a:r>
            <a:r>
              <a:rPr lang="en-US" sz="3200" b="1" spc="-35" dirty="0">
                <a:latin typeface="Calibri"/>
                <a:cs typeface="Calibri"/>
              </a:rPr>
              <a:t>c</a:t>
            </a:r>
            <a:r>
              <a:rPr lang="en-US" sz="3200" b="1" spc="-10" dirty="0">
                <a:latin typeface="Calibri"/>
                <a:cs typeface="Calibri"/>
              </a:rPr>
              <a:t>o</a:t>
            </a:r>
            <a:r>
              <a:rPr lang="en-US" sz="3200" b="1" spc="-30" dirty="0">
                <a:latin typeface="Calibri"/>
                <a:cs typeface="Calibri"/>
              </a:rPr>
              <a:t>s</a:t>
            </a:r>
            <a:r>
              <a:rPr lang="en-US" sz="3200" b="1" dirty="0">
                <a:latin typeface="Calibri"/>
                <a:cs typeface="Calibri"/>
              </a:rPr>
              <a:t>t</a:t>
            </a:r>
            <a:r>
              <a:rPr lang="en-US" sz="3200" b="1" spc="-15" dirty="0">
                <a:latin typeface="Calibri"/>
                <a:cs typeface="Calibri"/>
              </a:rPr>
              <a:t> </a:t>
            </a:r>
            <a:r>
              <a:rPr lang="en-US" sz="3200" b="1" spc="-5" dirty="0">
                <a:latin typeface="Calibri"/>
                <a:cs typeface="Calibri"/>
              </a:rPr>
              <a:t>d</a:t>
            </a:r>
            <a:r>
              <a:rPr lang="en-US" sz="3200" b="1" dirty="0">
                <a:latin typeface="Calibri"/>
                <a:cs typeface="Calibri"/>
              </a:rPr>
              <a:t>r</a:t>
            </a:r>
            <a:r>
              <a:rPr lang="en-US" sz="3200" b="1" spc="-5" dirty="0">
                <a:latin typeface="Calibri"/>
                <a:cs typeface="Calibri"/>
              </a:rPr>
              <a:t>u</a:t>
            </a:r>
            <a:r>
              <a:rPr lang="en-US" sz="3200" b="1" spc="-15" dirty="0">
                <a:latin typeface="Calibri"/>
                <a:cs typeface="Calibri"/>
              </a:rPr>
              <a:t>g</a:t>
            </a:r>
            <a:r>
              <a:rPr lang="en-US" sz="3200" b="1" spc="-40" dirty="0">
                <a:latin typeface="Calibri"/>
                <a:cs typeface="Calibri"/>
              </a:rPr>
              <a:t> </a:t>
            </a:r>
            <a:r>
              <a:rPr lang="en-US" sz="3200" b="1" spc="-5" dirty="0">
                <a:latin typeface="Calibri"/>
                <a:cs typeface="Calibri"/>
              </a:rPr>
              <a:t>p</a:t>
            </a:r>
            <a:r>
              <a:rPr lang="en-US" sz="3200" b="1" spc="-45" dirty="0">
                <a:latin typeface="Calibri"/>
                <a:cs typeface="Calibri"/>
              </a:rPr>
              <a:t>r</a:t>
            </a:r>
            <a:r>
              <a:rPr lang="en-US" sz="3200" b="1" spc="-25" dirty="0">
                <a:latin typeface="Calibri"/>
                <a:cs typeface="Calibri"/>
              </a:rPr>
              <a:t>o</a:t>
            </a:r>
            <a:r>
              <a:rPr lang="en-US" sz="3200" b="1" spc="-30" dirty="0">
                <a:latin typeface="Calibri"/>
                <a:cs typeface="Calibri"/>
              </a:rPr>
              <a:t>g</a:t>
            </a:r>
            <a:r>
              <a:rPr lang="en-US" sz="3200" b="1" spc="-55" dirty="0">
                <a:latin typeface="Calibri"/>
                <a:cs typeface="Calibri"/>
              </a:rPr>
              <a:t>r</a:t>
            </a:r>
            <a:r>
              <a:rPr lang="en-US" sz="3200" b="1" spc="-20" dirty="0">
                <a:latin typeface="Calibri"/>
                <a:cs typeface="Calibri"/>
              </a:rPr>
              <a:t>am</a:t>
            </a:r>
            <a:endParaRPr lang="en-US" sz="3200" b="1" dirty="0">
              <a:latin typeface="Calibri"/>
              <a:cs typeface="Calibri"/>
            </a:endParaRPr>
          </a:p>
          <a:p>
            <a:pPr>
              <a:spcBef>
                <a:spcPts val="0"/>
              </a:spcBef>
              <a:defRPr/>
            </a:pPr>
            <a:endParaRPr lang="en-US" sz="1600" dirty="0" smtClean="0"/>
          </a:p>
        </p:txBody>
      </p:sp>
      <p:pic>
        <p:nvPicPr>
          <p:cNvPr id="6" name="Picture 2" descr="Health Resources and Services Administration Logo" title="HR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1" y="5638800"/>
            <a:ext cx="1219202" cy="370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73</a:t>
            </a:fld>
            <a:endParaRPr lang="en-US" sz="1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2823326880"/>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1447800" y="152400"/>
            <a:ext cx="5334001" cy="1066800"/>
          </a:xfrm>
        </p:spPr>
        <p:txBody>
          <a:bodyPr/>
          <a:lstStyle/>
          <a:p>
            <a:r>
              <a:rPr lang="en-US" dirty="0" smtClean="0">
                <a:ea typeface="ＭＳ Ｐゴシック" pitchFamily="34" charset="-128"/>
              </a:rPr>
              <a:t>Social Determinants of Health (SDOH) </a:t>
            </a:r>
          </a:p>
        </p:txBody>
      </p:sp>
      <p:pic>
        <p:nvPicPr>
          <p:cNvPr id="5" name="Picture 2" descr="The aspects of the approach include paying attention to the neighborhood, the environment, the economics, and the social and community contexts in which the vulnerable populations served live, learn, work and play." title="Healthy People 2020 Approach to Social Determinants of Health"/>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57312" y="66675"/>
            <a:ext cx="7824788" cy="6585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Health Resources and Services Administration Logo" title="HR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57200"/>
            <a:ext cx="2438400" cy="741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ealth Resources and Services Administration Logo" title="HR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1" y="5638800"/>
            <a:ext cx="1219202" cy="370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906378"/>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1447800" y="152400"/>
            <a:ext cx="7543800" cy="1066800"/>
          </a:xfrm>
        </p:spPr>
        <p:txBody>
          <a:bodyPr/>
          <a:lstStyle/>
          <a:p>
            <a:pPr algn="ctr"/>
            <a:r>
              <a:rPr lang="en-US" dirty="0">
                <a:ea typeface="ＭＳ Ｐゴシック" pitchFamily="34" charset="-128"/>
              </a:rPr>
              <a:t> </a:t>
            </a:r>
            <a:r>
              <a:rPr lang="en-US" dirty="0" smtClean="0">
                <a:ea typeface="ＭＳ Ｐゴシック" pitchFamily="34" charset="-128"/>
              </a:rPr>
              <a:t>Health Center Model </a:t>
            </a:r>
          </a:p>
        </p:txBody>
      </p:sp>
      <p:sp>
        <p:nvSpPr>
          <p:cNvPr id="2" name="Content Placeholder 1"/>
          <p:cNvSpPr>
            <a:spLocks noGrp="1"/>
          </p:cNvSpPr>
          <p:nvPr>
            <p:ph idx="1"/>
          </p:nvPr>
        </p:nvSpPr>
        <p:spPr>
          <a:xfrm>
            <a:off x="1447800" y="1371600"/>
            <a:ext cx="7543800" cy="5181600"/>
          </a:xfrm>
        </p:spPr>
        <p:txBody>
          <a:bodyPr>
            <a:noAutofit/>
          </a:bodyPr>
          <a:lstStyle/>
          <a:p>
            <a:pPr marL="358140" indent="-345440">
              <a:lnSpc>
                <a:spcPct val="100000"/>
              </a:lnSpc>
              <a:buClr>
                <a:srgbClr val="96223E"/>
              </a:buClr>
              <a:buFont typeface="Wingdings"/>
              <a:buChar char=""/>
              <a:tabLst>
                <a:tab pos="358775" algn="l"/>
              </a:tabLst>
            </a:pPr>
            <a:r>
              <a:rPr lang="en-US" sz="2800" b="1" dirty="0">
                <a:latin typeface="Calibri"/>
                <a:cs typeface="Calibri"/>
              </a:rPr>
              <a:t>Lo</a:t>
            </a:r>
            <a:r>
              <a:rPr lang="en-US" sz="2800" b="1" spc="-15" dirty="0">
                <a:latin typeface="Calibri"/>
                <a:cs typeface="Calibri"/>
              </a:rPr>
              <a:t>c</a:t>
            </a:r>
            <a:r>
              <a:rPr lang="en-US" sz="2800" b="1" spc="-30" dirty="0">
                <a:latin typeface="Calibri"/>
                <a:cs typeface="Calibri"/>
              </a:rPr>
              <a:t>a</a:t>
            </a:r>
            <a:r>
              <a:rPr lang="en-US" sz="2800" b="1" spc="-25" dirty="0">
                <a:latin typeface="Calibri"/>
                <a:cs typeface="Calibri"/>
              </a:rPr>
              <a:t>t</a:t>
            </a:r>
            <a:r>
              <a:rPr lang="en-US" sz="2800" b="1" dirty="0">
                <a:latin typeface="Calibri"/>
                <a:cs typeface="Calibri"/>
              </a:rPr>
              <a:t>ed</a:t>
            </a:r>
            <a:r>
              <a:rPr lang="en-US" sz="2800" b="1" spc="-30" dirty="0">
                <a:latin typeface="Calibri"/>
                <a:cs typeface="Calibri"/>
              </a:rPr>
              <a:t> </a:t>
            </a:r>
            <a:r>
              <a:rPr lang="en-US" sz="2800" b="1" spc="-5" dirty="0">
                <a:latin typeface="Calibri"/>
                <a:cs typeface="Calibri"/>
              </a:rPr>
              <a:t>i</a:t>
            </a:r>
            <a:r>
              <a:rPr lang="en-US" sz="2800" b="1" dirty="0">
                <a:latin typeface="Calibri"/>
                <a:cs typeface="Calibri"/>
              </a:rPr>
              <a:t>n</a:t>
            </a:r>
            <a:r>
              <a:rPr lang="en-US" sz="2800" b="1" spc="-30" dirty="0">
                <a:latin typeface="Calibri"/>
                <a:cs typeface="Calibri"/>
              </a:rPr>
              <a:t> </a:t>
            </a:r>
            <a:r>
              <a:rPr lang="en-US" sz="2800" b="1" dirty="0">
                <a:latin typeface="Calibri"/>
                <a:cs typeface="Calibri"/>
              </a:rPr>
              <a:t>or</a:t>
            </a:r>
            <a:r>
              <a:rPr lang="en-US" sz="2800" b="1" spc="-25" dirty="0">
                <a:latin typeface="Calibri"/>
                <a:cs typeface="Calibri"/>
              </a:rPr>
              <a:t> </a:t>
            </a:r>
            <a:r>
              <a:rPr lang="en-US" sz="2800" b="1" dirty="0">
                <a:latin typeface="Calibri"/>
                <a:cs typeface="Calibri"/>
              </a:rPr>
              <a:t>s</a:t>
            </a:r>
            <a:r>
              <a:rPr lang="en-US" sz="2800" b="1" spc="-5" dirty="0">
                <a:latin typeface="Calibri"/>
                <a:cs typeface="Calibri"/>
              </a:rPr>
              <a:t>e</a:t>
            </a:r>
            <a:r>
              <a:rPr lang="en-US" sz="2800" b="1" spc="5" dirty="0">
                <a:latin typeface="Calibri"/>
                <a:cs typeface="Calibri"/>
              </a:rPr>
              <a:t>r</a:t>
            </a:r>
            <a:r>
              <a:rPr lang="en-US" sz="2800" b="1" spc="-25" dirty="0">
                <a:latin typeface="Calibri"/>
                <a:cs typeface="Calibri"/>
              </a:rPr>
              <a:t>v</a:t>
            </a:r>
            <a:r>
              <a:rPr lang="en-US" sz="2800" b="1" dirty="0">
                <a:latin typeface="Calibri"/>
                <a:cs typeface="Calibri"/>
              </a:rPr>
              <a:t>e</a:t>
            </a:r>
            <a:r>
              <a:rPr lang="en-US" sz="2800" b="1" spc="15" dirty="0">
                <a:latin typeface="Calibri"/>
                <a:cs typeface="Calibri"/>
              </a:rPr>
              <a:t> </a:t>
            </a:r>
            <a:r>
              <a:rPr lang="en-US" sz="2800" b="1" dirty="0">
                <a:latin typeface="Calibri"/>
                <a:cs typeface="Calibri"/>
              </a:rPr>
              <a:t>a</a:t>
            </a:r>
            <a:r>
              <a:rPr lang="en-US" sz="2800" b="1" spc="-15" dirty="0">
                <a:latin typeface="Calibri"/>
                <a:cs typeface="Calibri"/>
              </a:rPr>
              <a:t> </a:t>
            </a:r>
            <a:r>
              <a:rPr lang="en-US" sz="2800" b="1" dirty="0">
                <a:latin typeface="Calibri"/>
                <a:cs typeface="Calibri"/>
              </a:rPr>
              <a:t>h</a:t>
            </a:r>
            <a:r>
              <a:rPr lang="en-US" sz="2800" b="1" spc="-15" dirty="0">
                <a:latin typeface="Calibri"/>
                <a:cs typeface="Calibri"/>
              </a:rPr>
              <a:t>i</a:t>
            </a:r>
            <a:r>
              <a:rPr lang="en-US" sz="2800" b="1" spc="-5" dirty="0">
                <a:latin typeface="Calibri"/>
                <a:cs typeface="Calibri"/>
              </a:rPr>
              <a:t>g</a:t>
            </a:r>
            <a:r>
              <a:rPr lang="en-US" sz="2800" b="1" dirty="0">
                <a:latin typeface="Calibri"/>
                <a:cs typeface="Calibri"/>
              </a:rPr>
              <a:t>h</a:t>
            </a:r>
            <a:r>
              <a:rPr lang="en-US" sz="2800" b="1" spc="-30" dirty="0">
                <a:latin typeface="Calibri"/>
                <a:cs typeface="Calibri"/>
              </a:rPr>
              <a:t> </a:t>
            </a:r>
            <a:r>
              <a:rPr lang="en-US" sz="2800" b="1" dirty="0">
                <a:latin typeface="Calibri"/>
                <a:cs typeface="Calibri"/>
              </a:rPr>
              <a:t>n</a:t>
            </a:r>
            <a:r>
              <a:rPr lang="en-US" sz="2800" b="1" spc="-5" dirty="0">
                <a:latin typeface="Calibri"/>
                <a:cs typeface="Calibri"/>
              </a:rPr>
              <a:t>ee</a:t>
            </a:r>
            <a:r>
              <a:rPr lang="en-US" sz="2800" b="1" dirty="0">
                <a:latin typeface="Calibri"/>
                <a:cs typeface="Calibri"/>
              </a:rPr>
              <a:t>d</a:t>
            </a:r>
            <a:r>
              <a:rPr lang="en-US" sz="2800" b="1" spc="5" dirty="0">
                <a:latin typeface="Calibri"/>
                <a:cs typeface="Calibri"/>
              </a:rPr>
              <a:t> </a:t>
            </a:r>
            <a:r>
              <a:rPr lang="en-US" sz="2800" b="1" spc="-15" dirty="0">
                <a:latin typeface="Calibri"/>
                <a:cs typeface="Calibri"/>
              </a:rPr>
              <a:t>c</a:t>
            </a:r>
            <a:r>
              <a:rPr lang="en-US" sz="2800" b="1" dirty="0">
                <a:latin typeface="Calibri"/>
                <a:cs typeface="Calibri"/>
              </a:rPr>
              <a:t>omm</a:t>
            </a:r>
            <a:r>
              <a:rPr lang="en-US" sz="2800" b="1" spc="-10" dirty="0">
                <a:latin typeface="Calibri"/>
                <a:cs typeface="Calibri"/>
              </a:rPr>
              <a:t>u</a:t>
            </a:r>
            <a:r>
              <a:rPr lang="en-US" sz="2800" b="1" spc="-20" dirty="0">
                <a:latin typeface="Calibri"/>
                <a:cs typeface="Calibri"/>
              </a:rPr>
              <a:t>n</a:t>
            </a:r>
            <a:r>
              <a:rPr lang="en-US" sz="2800" b="1" spc="-15" dirty="0">
                <a:latin typeface="Calibri"/>
                <a:cs typeface="Calibri"/>
              </a:rPr>
              <a:t>i</a:t>
            </a:r>
            <a:r>
              <a:rPr lang="en-US" sz="2800" b="1" spc="-40" dirty="0">
                <a:latin typeface="Calibri"/>
                <a:cs typeface="Calibri"/>
              </a:rPr>
              <a:t>t</a:t>
            </a:r>
            <a:r>
              <a:rPr lang="en-US" sz="2800" b="1" dirty="0">
                <a:latin typeface="Calibri"/>
                <a:cs typeface="Calibri"/>
              </a:rPr>
              <a:t>y</a:t>
            </a:r>
            <a:endParaRPr lang="en-US" sz="2800" dirty="0">
              <a:latin typeface="Calibri"/>
              <a:cs typeface="Calibri"/>
            </a:endParaRPr>
          </a:p>
          <a:p>
            <a:pPr marL="358140" indent="-345440">
              <a:buClr>
                <a:srgbClr val="96223E"/>
              </a:buClr>
              <a:buFont typeface="Wingdings"/>
              <a:buChar char=""/>
              <a:tabLst>
                <a:tab pos="358775" algn="l"/>
              </a:tabLst>
            </a:pPr>
            <a:r>
              <a:rPr lang="en-US" sz="2800" b="1" spc="-5" dirty="0">
                <a:latin typeface="Calibri"/>
                <a:cs typeface="Calibri"/>
              </a:rPr>
              <a:t>G</a:t>
            </a:r>
            <a:r>
              <a:rPr lang="en-US" sz="2800" b="1" dirty="0">
                <a:latin typeface="Calibri"/>
                <a:cs typeface="Calibri"/>
              </a:rPr>
              <a:t>o</a:t>
            </a:r>
            <a:r>
              <a:rPr lang="en-US" sz="2800" b="1" spc="-25" dirty="0">
                <a:latin typeface="Calibri"/>
                <a:cs typeface="Calibri"/>
              </a:rPr>
              <a:t>v</a:t>
            </a:r>
            <a:r>
              <a:rPr lang="en-US" sz="2800" b="1" spc="-5" dirty="0">
                <a:latin typeface="Calibri"/>
                <a:cs typeface="Calibri"/>
              </a:rPr>
              <a:t>er</a:t>
            </a:r>
            <a:r>
              <a:rPr lang="en-US" sz="2800" b="1" dirty="0">
                <a:latin typeface="Calibri"/>
                <a:cs typeface="Calibri"/>
              </a:rPr>
              <a:t>n</a:t>
            </a:r>
            <a:r>
              <a:rPr lang="en-US" sz="2800" b="1" spc="-5" dirty="0">
                <a:latin typeface="Calibri"/>
                <a:cs typeface="Calibri"/>
              </a:rPr>
              <a:t>e</a:t>
            </a:r>
            <a:r>
              <a:rPr lang="en-US" sz="2800" b="1" dirty="0">
                <a:latin typeface="Calibri"/>
                <a:cs typeface="Calibri"/>
              </a:rPr>
              <a:t>d</a:t>
            </a:r>
            <a:r>
              <a:rPr lang="en-US" sz="2800" b="1" spc="-40" dirty="0">
                <a:latin typeface="Calibri"/>
                <a:cs typeface="Calibri"/>
              </a:rPr>
              <a:t> </a:t>
            </a:r>
            <a:r>
              <a:rPr lang="en-US" sz="2800" b="1" spc="-20" dirty="0">
                <a:latin typeface="Calibri"/>
                <a:cs typeface="Calibri"/>
              </a:rPr>
              <a:t>b</a:t>
            </a:r>
            <a:r>
              <a:rPr lang="en-US" sz="2800" b="1" dirty="0">
                <a:latin typeface="Calibri"/>
                <a:cs typeface="Calibri"/>
              </a:rPr>
              <a:t>y</a:t>
            </a:r>
            <a:r>
              <a:rPr lang="en-US" sz="2800" b="1" spc="-25" dirty="0">
                <a:latin typeface="Calibri"/>
                <a:cs typeface="Calibri"/>
              </a:rPr>
              <a:t> </a:t>
            </a:r>
            <a:r>
              <a:rPr lang="en-US" sz="2800" b="1" dirty="0">
                <a:latin typeface="Calibri"/>
                <a:cs typeface="Calibri"/>
              </a:rPr>
              <a:t>a</a:t>
            </a:r>
            <a:r>
              <a:rPr lang="en-US" sz="2800" b="1" spc="-15" dirty="0">
                <a:latin typeface="Calibri"/>
                <a:cs typeface="Calibri"/>
              </a:rPr>
              <a:t> c</a:t>
            </a:r>
            <a:r>
              <a:rPr lang="en-US" sz="2800" b="1" dirty="0">
                <a:latin typeface="Calibri"/>
                <a:cs typeface="Calibri"/>
              </a:rPr>
              <a:t>om</a:t>
            </a:r>
            <a:r>
              <a:rPr lang="en-US" sz="2800" b="1" spc="-25" dirty="0">
                <a:latin typeface="Calibri"/>
                <a:cs typeface="Calibri"/>
              </a:rPr>
              <a:t>m</a:t>
            </a:r>
            <a:r>
              <a:rPr lang="en-US" sz="2800" b="1" spc="-20" dirty="0">
                <a:latin typeface="Calibri"/>
                <a:cs typeface="Calibri"/>
              </a:rPr>
              <a:t>un</a:t>
            </a:r>
            <a:r>
              <a:rPr lang="en-US" sz="2800" b="1" spc="-25" dirty="0">
                <a:latin typeface="Calibri"/>
                <a:cs typeface="Calibri"/>
              </a:rPr>
              <a:t>i</a:t>
            </a:r>
            <a:r>
              <a:rPr lang="en-US" sz="2800" b="1" spc="-15" dirty="0">
                <a:latin typeface="Calibri"/>
                <a:cs typeface="Calibri"/>
              </a:rPr>
              <a:t>t</a:t>
            </a:r>
            <a:r>
              <a:rPr lang="en-US" sz="2800" b="1" dirty="0">
                <a:latin typeface="Calibri"/>
                <a:cs typeface="Calibri"/>
              </a:rPr>
              <a:t>y</a:t>
            </a:r>
            <a:r>
              <a:rPr lang="en-US" sz="2800" b="1" spc="-60" dirty="0">
                <a:latin typeface="Calibri"/>
                <a:cs typeface="Calibri"/>
              </a:rPr>
              <a:t> </a:t>
            </a:r>
            <a:r>
              <a:rPr lang="en-US" sz="2800" b="1" dirty="0">
                <a:latin typeface="Calibri"/>
                <a:cs typeface="Calibri"/>
              </a:rPr>
              <a:t>bo</a:t>
            </a:r>
            <a:r>
              <a:rPr lang="en-US" sz="2800" b="1" spc="-10" dirty="0">
                <a:latin typeface="Calibri"/>
                <a:cs typeface="Calibri"/>
              </a:rPr>
              <a:t>a</a:t>
            </a:r>
            <a:r>
              <a:rPr lang="en-US" sz="2800" b="1" spc="-30" dirty="0">
                <a:latin typeface="Calibri"/>
                <a:cs typeface="Calibri"/>
              </a:rPr>
              <a:t>rd</a:t>
            </a:r>
            <a:endParaRPr lang="en-US" sz="2800" dirty="0">
              <a:latin typeface="Calibri"/>
              <a:cs typeface="Calibri"/>
            </a:endParaRPr>
          </a:p>
          <a:p>
            <a:pPr marL="358140" indent="-345440">
              <a:lnSpc>
                <a:spcPct val="100000"/>
              </a:lnSpc>
              <a:spcBef>
                <a:spcPts val="1425"/>
              </a:spcBef>
              <a:buClr>
                <a:srgbClr val="96223E"/>
              </a:buClr>
              <a:buFont typeface="Wingdings"/>
              <a:buChar char=""/>
              <a:tabLst>
                <a:tab pos="358775" algn="l"/>
              </a:tabLst>
            </a:pPr>
            <a:r>
              <a:rPr lang="en-US" sz="2800" b="1" dirty="0">
                <a:latin typeface="Calibri"/>
                <a:cs typeface="Calibri"/>
              </a:rPr>
              <a:t>P</a:t>
            </a:r>
            <a:r>
              <a:rPr lang="en-US" sz="2800" b="1" spc="-30" dirty="0">
                <a:latin typeface="Calibri"/>
                <a:cs typeface="Calibri"/>
              </a:rPr>
              <a:t>r</a:t>
            </a:r>
            <a:r>
              <a:rPr lang="en-US" sz="2800" b="1" dirty="0">
                <a:latin typeface="Calibri"/>
                <a:cs typeface="Calibri"/>
              </a:rPr>
              <a:t>o</a:t>
            </a:r>
            <a:r>
              <a:rPr lang="en-US" sz="2800" b="1" spc="-5" dirty="0">
                <a:latin typeface="Calibri"/>
                <a:cs typeface="Calibri"/>
              </a:rPr>
              <a:t>vi</a:t>
            </a:r>
            <a:r>
              <a:rPr lang="en-US" sz="2800" b="1" spc="-10" dirty="0">
                <a:latin typeface="Calibri"/>
                <a:cs typeface="Calibri"/>
              </a:rPr>
              <a:t>d</a:t>
            </a:r>
            <a:r>
              <a:rPr lang="en-US" sz="2800" b="1" dirty="0">
                <a:latin typeface="Calibri"/>
                <a:cs typeface="Calibri"/>
              </a:rPr>
              <a:t>e</a:t>
            </a:r>
            <a:r>
              <a:rPr lang="en-US" sz="2800" b="1" spc="-45" dirty="0">
                <a:latin typeface="Calibri"/>
                <a:cs typeface="Calibri"/>
              </a:rPr>
              <a:t> </a:t>
            </a:r>
            <a:r>
              <a:rPr lang="en-US" sz="2800" b="1" spc="-15" dirty="0">
                <a:latin typeface="Calibri"/>
                <a:cs typeface="Calibri"/>
              </a:rPr>
              <a:t>c</a:t>
            </a:r>
            <a:r>
              <a:rPr lang="en-US" sz="2800" b="1" dirty="0">
                <a:latin typeface="Calibri"/>
                <a:cs typeface="Calibri"/>
              </a:rPr>
              <a:t>omp</a:t>
            </a:r>
            <a:r>
              <a:rPr lang="en-US" sz="2800" b="1" spc="-30" dirty="0">
                <a:latin typeface="Calibri"/>
                <a:cs typeface="Calibri"/>
              </a:rPr>
              <a:t>r</a:t>
            </a:r>
            <a:r>
              <a:rPr lang="en-US" sz="2800" b="1" spc="-5" dirty="0">
                <a:latin typeface="Calibri"/>
                <a:cs typeface="Calibri"/>
              </a:rPr>
              <a:t>e</a:t>
            </a:r>
            <a:r>
              <a:rPr lang="en-US" sz="2800" b="1" dirty="0">
                <a:latin typeface="Calibri"/>
                <a:cs typeface="Calibri"/>
              </a:rPr>
              <a:t>h</a:t>
            </a:r>
            <a:r>
              <a:rPr lang="en-US" sz="2800" b="1" spc="-5" dirty="0">
                <a:latin typeface="Calibri"/>
                <a:cs typeface="Calibri"/>
              </a:rPr>
              <a:t>e</a:t>
            </a:r>
            <a:r>
              <a:rPr lang="en-US" sz="2800" b="1" spc="-10" dirty="0">
                <a:latin typeface="Calibri"/>
                <a:cs typeface="Calibri"/>
              </a:rPr>
              <a:t>ns</a:t>
            </a:r>
            <a:r>
              <a:rPr lang="en-US" sz="2800" b="1" spc="-15" dirty="0">
                <a:latin typeface="Calibri"/>
                <a:cs typeface="Calibri"/>
              </a:rPr>
              <a:t>i</a:t>
            </a:r>
            <a:r>
              <a:rPr lang="en-US" sz="2800" b="1" spc="-25" dirty="0">
                <a:latin typeface="Calibri"/>
                <a:cs typeface="Calibri"/>
              </a:rPr>
              <a:t>v</a:t>
            </a:r>
            <a:r>
              <a:rPr lang="en-US" sz="2800" b="1" dirty="0">
                <a:latin typeface="Calibri"/>
                <a:cs typeface="Calibri"/>
              </a:rPr>
              <a:t>e</a:t>
            </a:r>
            <a:r>
              <a:rPr lang="en-US" sz="2800" b="1" spc="-35" dirty="0">
                <a:latin typeface="Calibri"/>
                <a:cs typeface="Calibri"/>
              </a:rPr>
              <a:t> </a:t>
            </a:r>
            <a:r>
              <a:rPr lang="en-US" sz="2800" b="1" spc="-10" dirty="0">
                <a:latin typeface="Calibri"/>
                <a:cs typeface="Calibri"/>
              </a:rPr>
              <a:t>p</a:t>
            </a:r>
            <a:r>
              <a:rPr lang="en-US" sz="2800" b="1" spc="-20" dirty="0">
                <a:latin typeface="Calibri"/>
                <a:cs typeface="Calibri"/>
              </a:rPr>
              <a:t>r</a:t>
            </a:r>
            <a:r>
              <a:rPr lang="en-US" sz="2800" b="1" spc="-25" dirty="0">
                <a:latin typeface="Calibri"/>
                <a:cs typeface="Calibri"/>
              </a:rPr>
              <a:t>i</a:t>
            </a:r>
            <a:r>
              <a:rPr lang="en-US" sz="2800" b="1" dirty="0">
                <a:latin typeface="Calibri"/>
                <a:cs typeface="Calibri"/>
              </a:rPr>
              <a:t>m</a:t>
            </a:r>
            <a:r>
              <a:rPr lang="en-US" sz="2800" b="1" spc="-10" dirty="0">
                <a:latin typeface="Calibri"/>
                <a:cs typeface="Calibri"/>
              </a:rPr>
              <a:t>a</a:t>
            </a:r>
            <a:r>
              <a:rPr lang="en-US" sz="2800" b="1" spc="5" dirty="0">
                <a:latin typeface="Calibri"/>
                <a:cs typeface="Calibri"/>
              </a:rPr>
              <a:t>r</a:t>
            </a:r>
            <a:r>
              <a:rPr lang="en-US" sz="2800" b="1" dirty="0">
                <a:latin typeface="Calibri"/>
                <a:cs typeface="Calibri"/>
              </a:rPr>
              <a:t>y</a:t>
            </a:r>
            <a:r>
              <a:rPr lang="en-US" sz="2800" b="1" spc="-35" dirty="0">
                <a:latin typeface="Calibri"/>
                <a:cs typeface="Calibri"/>
              </a:rPr>
              <a:t> </a:t>
            </a:r>
            <a:r>
              <a:rPr lang="en-US" sz="2800" b="1" spc="-15" dirty="0">
                <a:latin typeface="Calibri"/>
                <a:cs typeface="Calibri"/>
              </a:rPr>
              <a:t>c</a:t>
            </a:r>
            <a:r>
              <a:rPr lang="en-US" sz="2800" b="1" spc="-10" dirty="0">
                <a:latin typeface="Calibri"/>
                <a:cs typeface="Calibri"/>
              </a:rPr>
              <a:t>a</a:t>
            </a:r>
            <a:r>
              <a:rPr lang="en-US" sz="2800" b="1" spc="-30" dirty="0">
                <a:latin typeface="Calibri"/>
                <a:cs typeface="Calibri"/>
              </a:rPr>
              <a:t>r</a:t>
            </a:r>
            <a:r>
              <a:rPr lang="en-US" sz="2800" b="1" dirty="0">
                <a:latin typeface="Calibri"/>
                <a:cs typeface="Calibri"/>
              </a:rPr>
              <a:t>e</a:t>
            </a:r>
            <a:r>
              <a:rPr lang="en-US" sz="2800" b="1" spc="-10" dirty="0">
                <a:latin typeface="Calibri"/>
                <a:cs typeface="Calibri"/>
              </a:rPr>
              <a:t> </a:t>
            </a:r>
            <a:r>
              <a:rPr lang="en-US" sz="2800" b="1" dirty="0">
                <a:latin typeface="Calibri"/>
                <a:cs typeface="Calibri"/>
              </a:rPr>
              <a:t>s</a:t>
            </a:r>
            <a:r>
              <a:rPr lang="en-US" sz="2800" b="1" spc="-5" dirty="0">
                <a:latin typeface="Calibri"/>
                <a:cs typeface="Calibri"/>
              </a:rPr>
              <a:t>e</a:t>
            </a:r>
            <a:r>
              <a:rPr lang="en-US" sz="2800" b="1" spc="5" dirty="0">
                <a:latin typeface="Calibri"/>
                <a:cs typeface="Calibri"/>
              </a:rPr>
              <a:t>r</a:t>
            </a:r>
            <a:r>
              <a:rPr lang="en-US" sz="2800" b="1" spc="-5" dirty="0">
                <a:latin typeface="Calibri"/>
                <a:cs typeface="Calibri"/>
              </a:rPr>
              <a:t>v</a:t>
            </a:r>
            <a:r>
              <a:rPr lang="en-US" sz="2800" b="1" dirty="0">
                <a:latin typeface="Calibri"/>
                <a:cs typeface="Calibri"/>
              </a:rPr>
              <a:t>ic</a:t>
            </a:r>
            <a:r>
              <a:rPr lang="en-US" sz="2800" b="1" spc="-5" dirty="0">
                <a:latin typeface="Calibri"/>
                <a:cs typeface="Calibri"/>
              </a:rPr>
              <a:t>es</a:t>
            </a:r>
            <a:endParaRPr lang="en-US" sz="2800" dirty="0">
              <a:latin typeface="Calibri"/>
              <a:cs typeface="Calibri"/>
            </a:endParaRPr>
          </a:p>
          <a:p>
            <a:pPr marL="358140" indent="-345440">
              <a:lnSpc>
                <a:spcPct val="100000"/>
              </a:lnSpc>
              <a:spcBef>
                <a:spcPts val="1390"/>
              </a:spcBef>
              <a:buClr>
                <a:srgbClr val="96223E"/>
              </a:buClr>
              <a:buFont typeface="Wingdings"/>
              <a:buChar char=""/>
              <a:tabLst>
                <a:tab pos="358775" algn="l"/>
              </a:tabLst>
            </a:pPr>
            <a:r>
              <a:rPr lang="en-US" sz="2800" b="1" dirty="0">
                <a:latin typeface="Calibri"/>
                <a:cs typeface="Calibri"/>
              </a:rPr>
              <a:t>P</a:t>
            </a:r>
            <a:r>
              <a:rPr lang="en-US" sz="2800" b="1" spc="-30" dirty="0">
                <a:latin typeface="Calibri"/>
                <a:cs typeface="Calibri"/>
              </a:rPr>
              <a:t>r</a:t>
            </a:r>
            <a:r>
              <a:rPr lang="en-US" sz="2800" b="1" dirty="0">
                <a:latin typeface="Calibri"/>
                <a:cs typeface="Calibri"/>
              </a:rPr>
              <a:t>o</a:t>
            </a:r>
            <a:r>
              <a:rPr lang="en-US" sz="2800" b="1" spc="-5" dirty="0">
                <a:latin typeface="Calibri"/>
                <a:cs typeface="Calibri"/>
              </a:rPr>
              <a:t>vi</a:t>
            </a:r>
            <a:r>
              <a:rPr lang="en-US" sz="2800" b="1" dirty="0">
                <a:latin typeface="Calibri"/>
                <a:cs typeface="Calibri"/>
              </a:rPr>
              <a:t>de</a:t>
            </a:r>
            <a:r>
              <a:rPr lang="en-US" sz="2800" b="1" spc="-20" dirty="0">
                <a:latin typeface="Calibri"/>
                <a:cs typeface="Calibri"/>
              </a:rPr>
              <a:t> </a:t>
            </a:r>
            <a:r>
              <a:rPr lang="en-US" sz="2800" b="1" spc="-5" dirty="0">
                <a:latin typeface="Calibri"/>
                <a:cs typeface="Calibri"/>
              </a:rPr>
              <a:t>e</a:t>
            </a:r>
            <a:r>
              <a:rPr lang="en-US" sz="2800" b="1" dirty="0">
                <a:latin typeface="Calibri"/>
                <a:cs typeface="Calibri"/>
              </a:rPr>
              <a:t>n</a:t>
            </a:r>
            <a:r>
              <a:rPr lang="en-US" sz="2800" b="1" spc="-10" dirty="0">
                <a:latin typeface="Calibri"/>
                <a:cs typeface="Calibri"/>
              </a:rPr>
              <a:t>a</a:t>
            </a:r>
            <a:r>
              <a:rPr lang="en-US" sz="2800" b="1" dirty="0">
                <a:latin typeface="Calibri"/>
                <a:cs typeface="Calibri"/>
              </a:rPr>
              <a:t>b</a:t>
            </a:r>
            <a:r>
              <a:rPr lang="en-US" sz="2800" b="1" spc="-5" dirty="0">
                <a:latin typeface="Calibri"/>
                <a:cs typeface="Calibri"/>
              </a:rPr>
              <a:t>li</a:t>
            </a:r>
            <a:r>
              <a:rPr lang="en-US" sz="2800" b="1" dirty="0">
                <a:latin typeface="Calibri"/>
                <a:cs typeface="Calibri"/>
              </a:rPr>
              <a:t>ng</a:t>
            </a:r>
            <a:r>
              <a:rPr lang="en-US" sz="2800" b="1" spc="-15" dirty="0">
                <a:latin typeface="Calibri"/>
                <a:cs typeface="Calibri"/>
              </a:rPr>
              <a:t> </a:t>
            </a:r>
            <a:r>
              <a:rPr lang="en-US" sz="2800" b="1" dirty="0">
                <a:latin typeface="Calibri"/>
                <a:cs typeface="Calibri"/>
              </a:rPr>
              <a:t>s</a:t>
            </a:r>
            <a:r>
              <a:rPr lang="en-US" sz="2800" b="1" spc="-5" dirty="0">
                <a:latin typeface="Calibri"/>
                <a:cs typeface="Calibri"/>
              </a:rPr>
              <a:t>e</a:t>
            </a:r>
            <a:r>
              <a:rPr lang="en-US" sz="2800" b="1" spc="5" dirty="0">
                <a:latin typeface="Calibri"/>
                <a:cs typeface="Calibri"/>
              </a:rPr>
              <a:t>r</a:t>
            </a:r>
            <a:r>
              <a:rPr lang="en-US" sz="2800" b="1" spc="-5" dirty="0">
                <a:latin typeface="Calibri"/>
                <a:cs typeface="Calibri"/>
              </a:rPr>
              <a:t>vi</a:t>
            </a:r>
            <a:r>
              <a:rPr lang="en-US" sz="2800" b="1" dirty="0">
                <a:latin typeface="Calibri"/>
                <a:cs typeface="Calibri"/>
              </a:rPr>
              <a:t>c</a:t>
            </a:r>
            <a:r>
              <a:rPr lang="en-US" sz="2800" b="1" spc="-5" dirty="0">
                <a:latin typeface="Calibri"/>
                <a:cs typeface="Calibri"/>
              </a:rPr>
              <a:t>e</a:t>
            </a:r>
            <a:r>
              <a:rPr lang="en-US" sz="2800" b="1" dirty="0">
                <a:latin typeface="Calibri"/>
                <a:cs typeface="Calibri"/>
              </a:rPr>
              <a:t>s:</a:t>
            </a:r>
          </a:p>
          <a:p>
            <a:pPr marL="0" indent="0">
              <a:lnSpc>
                <a:spcPct val="100000"/>
              </a:lnSpc>
              <a:spcBef>
                <a:spcPts val="1390"/>
              </a:spcBef>
              <a:buClr>
                <a:srgbClr val="96223E"/>
              </a:buClr>
              <a:buNone/>
              <a:tabLst>
                <a:tab pos="358775" algn="l"/>
              </a:tabLst>
            </a:pPr>
            <a:r>
              <a:rPr lang="en-US" b="1" dirty="0">
                <a:cs typeface="Calibri"/>
              </a:rPr>
              <a:t>	case management			referrals	translation/interpretation	</a:t>
            </a:r>
            <a:r>
              <a:rPr lang="en-US" b="1" dirty="0" smtClean="0">
                <a:cs typeface="Calibri"/>
              </a:rPr>
              <a:t>transportation</a:t>
            </a:r>
            <a:r>
              <a:rPr lang="en-US" b="1" dirty="0">
                <a:cs typeface="Calibri"/>
              </a:rPr>
              <a:t>	eligibility assistance		</a:t>
            </a:r>
            <a:r>
              <a:rPr lang="en-US" b="1" dirty="0" smtClean="0">
                <a:cs typeface="Calibri"/>
              </a:rPr>
              <a:t>health </a:t>
            </a:r>
            <a:r>
              <a:rPr lang="en-US" b="1" dirty="0">
                <a:cs typeface="Calibri"/>
              </a:rPr>
              <a:t>education		health literacy			outreach</a:t>
            </a:r>
            <a:endParaRPr lang="en-US" dirty="0">
              <a:latin typeface="Calibri"/>
              <a:cs typeface="Calibri"/>
            </a:endParaRPr>
          </a:p>
          <a:p>
            <a:pPr marL="358140" indent="-345440">
              <a:lnSpc>
                <a:spcPct val="100000"/>
              </a:lnSpc>
              <a:spcBef>
                <a:spcPts val="1019"/>
              </a:spcBef>
              <a:buClr>
                <a:srgbClr val="96223E"/>
              </a:buClr>
              <a:buFont typeface="Wingdings"/>
              <a:buChar char=""/>
              <a:tabLst>
                <a:tab pos="358775" algn="l"/>
              </a:tabLst>
            </a:pPr>
            <a:r>
              <a:rPr lang="en-US" sz="2800" b="1" dirty="0">
                <a:latin typeface="Calibri"/>
                <a:cs typeface="Calibri"/>
              </a:rPr>
              <a:t>P</a:t>
            </a:r>
            <a:r>
              <a:rPr lang="en-US" sz="2800" b="1" spc="-30" dirty="0">
                <a:latin typeface="Calibri"/>
                <a:cs typeface="Calibri"/>
              </a:rPr>
              <a:t>r</a:t>
            </a:r>
            <a:r>
              <a:rPr lang="en-US" sz="2800" b="1" dirty="0">
                <a:latin typeface="Calibri"/>
                <a:cs typeface="Calibri"/>
              </a:rPr>
              <a:t>o</a:t>
            </a:r>
            <a:r>
              <a:rPr lang="en-US" sz="2800" b="1" spc="-5" dirty="0">
                <a:latin typeface="Calibri"/>
                <a:cs typeface="Calibri"/>
              </a:rPr>
              <a:t>vi</a:t>
            </a:r>
            <a:r>
              <a:rPr lang="en-US" sz="2800" b="1" spc="-10" dirty="0">
                <a:latin typeface="Calibri"/>
                <a:cs typeface="Calibri"/>
              </a:rPr>
              <a:t>d</a:t>
            </a:r>
            <a:r>
              <a:rPr lang="en-US" sz="2800" b="1" dirty="0">
                <a:latin typeface="Calibri"/>
                <a:cs typeface="Calibri"/>
              </a:rPr>
              <a:t>e</a:t>
            </a:r>
            <a:r>
              <a:rPr lang="en-US" sz="2800" b="1" spc="-45" dirty="0">
                <a:latin typeface="Calibri"/>
                <a:cs typeface="Calibri"/>
              </a:rPr>
              <a:t> </a:t>
            </a:r>
            <a:r>
              <a:rPr lang="en-US" sz="2800" b="1" dirty="0">
                <a:latin typeface="Calibri"/>
                <a:cs typeface="Calibri"/>
              </a:rPr>
              <a:t>s</a:t>
            </a:r>
            <a:r>
              <a:rPr lang="en-US" sz="2800" b="1" spc="-5" dirty="0">
                <a:latin typeface="Calibri"/>
                <a:cs typeface="Calibri"/>
              </a:rPr>
              <a:t>e</a:t>
            </a:r>
            <a:r>
              <a:rPr lang="en-US" sz="2800" b="1" spc="5" dirty="0">
                <a:latin typeface="Calibri"/>
                <a:cs typeface="Calibri"/>
              </a:rPr>
              <a:t>r</a:t>
            </a:r>
            <a:r>
              <a:rPr lang="en-US" sz="2800" b="1" spc="-5" dirty="0">
                <a:latin typeface="Calibri"/>
                <a:cs typeface="Calibri"/>
              </a:rPr>
              <a:t>v</a:t>
            </a:r>
            <a:r>
              <a:rPr lang="en-US" sz="2800" b="1" dirty="0">
                <a:latin typeface="Calibri"/>
                <a:cs typeface="Calibri"/>
              </a:rPr>
              <a:t>ic</a:t>
            </a:r>
            <a:r>
              <a:rPr lang="en-US" sz="2800" b="1" spc="-5" dirty="0">
                <a:latin typeface="Calibri"/>
                <a:cs typeface="Calibri"/>
              </a:rPr>
              <a:t>e</a:t>
            </a:r>
            <a:r>
              <a:rPr lang="en-US" sz="2800" b="1" dirty="0">
                <a:latin typeface="Calibri"/>
                <a:cs typeface="Calibri"/>
              </a:rPr>
              <a:t>s</a:t>
            </a:r>
            <a:r>
              <a:rPr lang="en-US" sz="2800" b="1" spc="-15" dirty="0">
                <a:latin typeface="Calibri"/>
                <a:cs typeface="Calibri"/>
              </a:rPr>
              <a:t> </a:t>
            </a:r>
            <a:r>
              <a:rPr lang="en-US" sz="2800" b="1" spc="-45" dirty="0">
                <a:latin typeface="Calibri"/>
                <a:cs typeface="Calibri"/>
              </a:rPr>
              <a:t>a</a:t>
            </a:r>
            <a:r>
              <a:rPr lang="en-US" sz="2800" b="1" spc="-40" dirty="0">
                <a:latin typeface="Calibri"/>
                <a:cs typeface="Calibri"/>
              </a:rPr>
              <a:t>v</a:t>
            </a:r>
            <a:r>
              <a:rPr lang="en-US" sz="2800" b="1" spc="-20" dirty="0">
                <a:latin typeface="Calibri"/>
                <a:cs typeface="Calibri"/>
              </a:rPr>
              <a:t>a</a:t>
            </a:r>
            <a:r>
              <a:rPr lang="en-US" sz="2800" b="1" spc="-15" dirty="0">
                <a:latin typeface="Calibri"/>
                <a:cs typeface="Calibri"/>
              </a:rPr>
              <a:t>il</a:t>
            </a:r>
            <a:r>
              <a:rPr lang="en-US" sz="2800" b="1" spc="-20" dirty="0">
                <a:latin typeface="Calibri"/>
                <a:cs typeface="Calibri"/>
              </a:rPr>
              <a:t>ab</a:t>
            </a:r>
            <a:r>
              <a:rPr lang="en-US" sz="2800" b="1" spc="-5" dirty="0">
                <a:latin typeface="Calibri"/>
                <a:cs typeface="Calibri"/>
              </a:rPr>
              <a:t>l</a:t>
            </a:r>
            <a:r>
              <a:rPr lang="en-US" sz="2800" b="1" dirty="0">
                <a:latin typeface="Calibri"/>
                <a:cs typeface="Calibri"/>
              </a:rPr>
              <a:t>e</a:t>
            </a:r>
            <a:r>
              <a:rPr lang="en-US" sz="2800" b="1" spc="-25" dirty="0">
                <a:latin typeface="Calibri"/>
                <a:cs typeface="Calibri"/>
              </a:rPr>
              <a:t> </a:t>
            </a:r>
            <a:r>
              <a:rPr lang="en-US" sz="2800" b="1" spc="-35" dirty="0">
                <a:latin typeface="Calibri"/>
                <a:cs typeface="Calibri"/>
              </a:rPr>
              <a:t>t</a:t>
            </a:r>
            <a:r>
              <a:rPr lang="en-US" sz="2800" b="1" dirty="0">
                <a:latin typeface="Calibri"/>
                <a:cs typeface="Calibri"/>
              </a:rPr>
              <a:t>o</a:t>
            </a:r>
            <a:r>
              <a:rPr lang="en-US" sz="2800" b="1" spc="-20" dirty="0">
                <a:latin typeface="Calibri"/>
                <a:cs typeface="Calibri"/>
              </a:rPr>
              <a:t> a</a:t>
            </a:r>
            <a:r>
              <a:rPr lang="en-US" sz="2800" b="1" spc="-15" dirty="0">
                <a:latin typeface="Calibri"/>
                <a:cs typeface="Calibri"/>
              </a:rPr>
              <a:t>l</a:t>
            </a:r>
            <a:r>
              <a:rPr lang="en-US" sz="2800" b="1" dirty="0">
                <a:latin typeface="Calibri"/>
                <a:cs typeface="Calibri"/>
              </a:rPr>
              <a:t>l</a:t>
            </a:r>
            <a:endParaRPr lang="en-US" sz="2800" dirty="0">
              <a:latin typeface="Calibri"/>
              <a:cs typeface="Calibri"/>
            </a:endParaRPr>
          </a:p>
          <a:p>
            <a:pPr marL="358140" indent="-345440">
              <a:lnSpc>
                <a:spcPct val="100000"/>
              </a:lnSpc>
              <a:spcBef>
                <a:spcPts val="1280"/>
              </a:spcBef>
              <a:buClr>
                <a:srgbClr val="96223E"/>
              </a:buClr>
              <a:buFont typeface="Wingdings"/>
              <a:buChar char=""/>
              <a:tabLst>
                <a:tab pos="358775" algn="l"/>
              </a:tabLst>
            </a:pPr>
            <a:r>
              <a:rPr lang="en-US" sz="2800" b="1" dirty="0">
                <a:latin typeface="Calibri"/>
                <a:cs typeface="Calibri"/>
              </a:rPr>
              <a:t>M</a:t>
            </a:r>
            <a:r>
              <a:rPr lang="en-US" sz="2800" b="1" spc="-5" dirty="0">
                <a:latin typeface="Calibri"/>
                <a:cs typeface="Calibri"/>
              </a:rPr>
              <a:t>e</a:t>
            </a:r>
            <a:r>
              <a:rPr lang="en-US" sz="2800" b="1" spc="-15" dirty="0">
                <a:latin typeface="Calibri"/>
                <a:cs typeface="Calibri"/>
              </a:rPr>
              <a:t>e</a:t>
            </a:r>
            <a:r>
              <a:rPr lang="en-US" sz="2800" b="1" dirty="0">
                <a:latin typeface="Calibri"/>
                <a:cs typeface="Calibri"/>
              </a:rPr>
              <a:t>t</a:t>
            </a:r>
            <a:r>
              <a:rPr lang="en-US" sz="2800" b="1" spc="-10" dirty="0">
                <a:latin typeface="Calibri"/>
                <a:cs typeface="Calibri"/>
              </a:rPr>
              <a:t> o</a:t>
            </a:r>
            <a:r>
              <a:rPr lang="en-US" sz="2800" b="1" spc="-15" dirty="0">
                <a:latin typeface="Calibri"/>
                <a:cs typeface="Calibri"/>
              </a:rPr>
              <a:t>t</a:t>
            </a:r>
            <a:r>
              <a:rPr lang="en-US" sz="2800" b="1" spc="-20" dirty="0">
                <a:latin typeface="Calibri"/>
                <a:cs typeface="Calibri"/>
              </a:rPr>
              <a:t>h</a:t>
            </a:r>
            <a:r>
              <a:rPr lang="en-US" sz="2800" b="1" spc="-5" dirty="0">
                <a:latin typeface="Calibri"/>
                <a:cs typeface="Calibri"/>
              </a:rPr>
              <a:t>e</a:t>
            </a:r>
            <a:r>
              <a:rPr lang="en-US" sz="2800" b="1" dirty="0">
                <a:latin typeface="Calibri"/>
                <a:cs typeface="Calibri"/>
              </a:rPr>
              <a:t>r</a:t>
            </a:r>
            <a:r>
              <a:rPr lang="en-US" sz="2800" b="1" spc="-25" dirty="0">
                <a:latin typeface="Calibri"/>
                <a:cs typeface="Calibri"/>
              </a:rPr>
              <a:t> </a:t>
            </a:r>
            <a:r>
              <a:rPr lang="en-US" sz="2800" b="1" dirty="0">
                <a:latin typeface="Calibri"/>
                <a:cs typeface="Calibri"/>
              </a:rPr>
              <a:t>p</a:t>
            </a:r>
            <a:r>
              <a:rPr lang="en-US" sz="2800" b="1" spc="-5" dirty="0">
                <a:latin typeface="Calibri"/>
                <a:cs typeface="Calibri"/>
              </a:rPr>
              <a:t>er</a:t>
            </a:r>
            <a:r>
              <a:rPr lang="en-US" sz="2800" b="1" spc="-35" dirty="0">
                <a:latin typeface="Calibri"/>
                <a:cs typeface="Calibri"/>
              </a:rPr>
              <a:t>f</a:t>
            </a:r>
            <a:r>
              <a:rPr lang="en-US" sz="2800" b="1" dirty="0">
                <a:latin typeface="Calibri"/>
                <a:cs typeface="Calibri"/>
              </a:rPr>
              <a:t>o</a:t>
            </a:r>
            <a:r>
              <a:rPr lang="en-US" sz="2800" b="1" spc="-5" dirty="0">
                <a:latin typeface="Calibri"/>
                <a:cs typeface="Calibri"/>
              </a:rPr>
              <a:t>r</a:t>
            </a:r>
            <a:r>
              <a:rPr lang="en-US" sz="2800" b="1" dirty="0">
                <a:latin typeface="Calibri"/>
                <a:cs typeface="Calibri"/>
              </a:rPr>
              <a:t>m</a:t>
            </a:r>
            <a:r>
              <a:rPr lang="en-US" sz="2800" b="1" spc="-10" dirty="0">
                <a:latin typeface="Calibri"/>
                <a:cs typeface="Calibri"/>
              </a:rPr>
              <a:t>a</a:t>
            </a:r>
            <a:r>
              <a:rPr lang="en-US" sz="2800" b="1" dirty="0">
                <a:latin typeface="Calibri"/>
                <a:cs typeface="Calibri"/>
              </a:rPr>
              <a:t>nce</a:t>
            </a:r>
            <a:r>
              <a:rPr lang="en-US" sz="2800" b="1" spc="-35" dirty="0">
                <a:latin typeface="Calibri"/>
                <a:cs typeface="Calibri"/>
              </a:rPr>
              <a:t> </a:t>
            </a:r>
            <a:r>
              <a:rPr lang="en-US" sz="2800" b="1" spc="-20" dirty="0">
                <a:latin typeface="Calibri"/>
                <a:cs typeface="Calibri"/>
              </a:rPr>
              <a:t>a</a:t>
            </a:r>
            <a:r>
              <a:rPr lang="en-US" sz="2800" b="1" spc="-10" dirty="0">
                <a:latin typeface="Calibri"/>
                <a:cs typeface="Calibri"/>
              </a:rPr>
              <a:t>n</a:t>
            </a:r>
            <a:r>
              <a:rPr lang="en-US" sz="2800" b="1" dirty="0">
                <a:latin typeface="Calibri"/>
                <a:cs typeface="Calibri"/>
              </a:rPr>
              <a:t>d</a:t>
            </a:r>
            <a:r>
              <a:rPr lang="en-US" sz="2800" b="1" spc="-30" dirty="0">
                <a:latin typeface="Calibri"/>
                <a:cs typeface="Calibri"/>
              </a:rPr>
              <a:t> </a:t>
            </a:r>
            <a:r>
              <a:rPr lang="en-US" sz="2800" b="1" spc="-10" dirty="0">
                <a:latin typeface="Calibri"/>
                <a:cs typeface="Calibri"/>
              </a:rPr>
              <a:t>a</a:t>
            </a:r>
            <a:r>
              <a:rPr lang="en-US" sz="2800" b="1" dirty="0">
                <a:latin typeface="Calibri"/>
                <a:cs typeface="Calibri"/>
              </a:rPr>
              <a:t>c</a:t>
            </a:r>
            <a:r>
              <a:rPr lang="en-US" sz="2800" b="1" spc="-15" dirty="0">
                <a:latin typeface="Calibri"/>
                <a:cs typeface="Calibri"/>
              </a:rPr>
              <a:t>c</a:t>
            </a:r>
            <a:r>
              <a:rPr lang="en-US" sz="2800" b="1" dirty="0">
                <a:latin typeface="Calibri"/>
                <a:cs typeface="Calibri"/>
              </a:rPr>
              <a:t>o</a:t>
            </a:r>
            <a:r>
              <a:rPr lang="en-US" sz="2800" b="1" spc="-10" dirty="0">
                <a:latin typeface="Calibri"/>
                <a:cs typeface="Calibri"/>
              </a:rPr>
              <a:t>u</a:t>
            </a:r>
            <a:r>
              <a:rPr lang="en-US" sz="2800" b="1" spc="-45" dirty="0">
                <a:latin typeface="Calibri"/>
                <a:cs typeface="Calibri"/>
              </a:rPr>
              <a:t>n</a:t>
            </a:r>
            <a:r>
              <a:rPr lang="en-US" sz="2800" b="1" spc="-35" dirty="0">
                <a:latin typeface="Calibri"/>
                <a:cs typeface="Calibri"/>
              </a:rPr>
              <a:t>t</a:t>
            </a:r>
            <a:r>
              <a:rPr lang="en-US" sz="2800" b="1" spc="-20" dirty="0">
                <a:latin typeface="Calibri"/>
                <a:cs typeface="Calibri"/>
              </a:rPr>
              <a:t>ab</a:t>
            </a:r>
            <a:r>
              <a:rPr lang="en-US" sz="2800" b="1" spc="-15" dirty="0">
                <a:latin typeface="Calibri"/>
                <a:cs typeface="Calibri"/>
              </a:rPr>
              <a:t>il</a:t>
            </a:r>
            <a:r>
              <a:rPr lang="en-US" sz="2800" b="1" spc="-25" dirty="0">
                <a:latin typeface="Calibri"/>
                <a:cs typeface="Calibri"/>
              </a:rPr>
              <a:t>i</a:t>
            </a:r>
            <a:r>
              <a:rPr lang="en-US" sz="2800" b="1" spc="-15" dirty="0">
                <a:latin typeface="Calibri"/>
                <a:cs typeface="Calibri"/>
              </a:rPr>
              <a:t>t</a:t>
            </a:r>
            <a:r>
              <a:rPr lang="en-US" sz="2800" b="1" dirty="0">
                <a:latin typeface="Calibri"/>
                <a:cs typeface="Calibri"/>
              </a:rPr>
              <a:t>y</a:t>
            </a:r>
            <a:r>
              <a:rPr lang="en-US" sz="2800" b="1" spc="-45" dirty="0">
                <a:latin typeface="Calibri"/>
                <a:cs typeface="Calibri"/>
              </a:rPr>
              <a:t> </a:t>
            </a:r>
            <a:r>
              <a:rPr lang="en-US" sz="2800" b="1" spc="-30" dirty="0">
                <a:latin typeface="Calibri"/>
                <a:cs typeface="Calibri"/>
              </a:rPr>
              <a:t>r</a:t>
            </a:r>
            <a:r>
              <a:rPr lang="en-US" sz="2800" b="1" spc="-5" dirty="0">
                <a:latin typeface="Calibri"/>
                <a:cs typeface="Calibri"/>
              </a:rPr>
              <a:t>e</a:t>
            </a:r>
            <a:r>
              <a:rPr lang="en-US" sz="2800" b="1" dirty="0">
                <a:latin typeface="Calibri"/>
                <a:cs typeface="Calibri"/>
              </a:rPr>
              <a:t>q</a:t>
            </a:r>
            <a:r>
              <a:rPr lang="en-US" sz="2800" b="1" spc="-10" dirty="0">
                <a:latin typeface="Calibri"/>
                <a:cs typeface="Calibri"/>
              </a:rPr>
              <a:t>u</a:t>
            </a:r>
            <a:r>
              <a:rPr lang="en-US" sz="2800" b="1" spc="-5" dirty="0">
                <a:latin typeface="Calibri"/>
                <a:cs typeface="Calibri"/>
              </a:rPr>
              <a:t>i</a:t>
            </a:r>
            <a:r>
              <a:rPr lang="en-US" sz="2800" b="1" spc="-30" dirty="0">
                <a:latin typeface="Calibri"/>
                <a:cs typeface="Calibri"/>
              </a:rPr>
              <a:t>r</a:t>
            </a:r>
            <a:r>
              <a:rPr lang="en-US" sz="2800" b="1" spc="-5" dirty="0">
                <a:latin typeface="Calibri"/>
                <a:cs typeface="Calibri"/>
              </a:rPr>
              <a:t>e</a:t>
            </a:r>
            <a:r>
              <a:rPr lang="en-US" sz="2800" b="1" dirty="0">
                <a:latin typeface="Calibri"/>
                <a:cs typeface="Calibri"/>
              </a:rPr>
              <a:t>m</a:t>
            </a:r>
            <a:r>
              <a:rPr lang="en-US" sz="2800" b="1" spc="-5" dirty="0">
                <a:latin typeface="Calibri"/>
                <a:cs typeface="Calibri"/>
              </a:rPr>
              <a:t>e</a:t>
            </a:r>
            <a:r>
              <a:rPr lang="en-US" sz="2800" b="1" spc="-35" dirty="0">
                <a:latin typeface="Calibri"/>
                <a:cs typeface="Calibri"/>
              </a:rPr>
              <a:t>n</a:t>
            </a:r>
            <a:r>
              <a:rPr lang="en-US" sz="2800" b="1" spc="-25" dirty="0">
                <a:latin typeface="Calibri"/>
                <a:cs typeface="Calibri"/>
              </a:rPr>
              <a:t>t</a:t>
            </a:r>
            <a:r>
              <a:rPr lang="en-US" sz="2800" b="1" dirty="0">
                <a:latin typeface="Calibri"/>
                <a:cs typeface="Calibri"/>
              </a:rPr>
              <a:t>s</a:t>
            </a:r>
            <a:endParaRPr lang="en-US" sz="2800" dirty="0">
              <a:latin typeface="Calibri"/>
              <a:cs typeface="Calibri"/>
            </a:endParaRPr>
          </a:p>
          <a:p>
            <a:pPr>
              <a:spcBef>
                <a:spcPts val="0"/>
              </a:spcBef>
              <a:defRPr/>
            </a:pPr>
            <a:endParaRPr lang="en-US" sz="1600" dirty="0" smtClean="0"/>
          </a:p>
        </p:txBody>
      </p:sp>
      <p:sp>
        <p:nvSpPr>
          <p:cNvPr id="5" name="object 7" descr="a group of children in a field taking a picture" title="health cernter model"/>
          <p:cNvSpPr/>
          <p:nvPr/>
        </p:nvSpPr>
        <p:spPr>
          <a:xfrm>
            <a:off x="0" y="38898"/>
            <a:ext cx="1600200" cy="1218668"/>
          </a:xfrm>
          <a:prstGeom prst="rect">
            <a:avLst/>
          </a:prstGeom>
          <a:blipFill>
            <a:blip r:embed="rId3" cstate="print"/>
            <a:stretch>
              <a:fillRect/>
            </a:stretch>
          </a:blipFill>
        </p:spPr>
        <p:txBody>
          <a:bodyPr wrap="square" lIns="0" tIns="0" rIns="0" bIns="0" rtlCol="0"/>
          <a:lstStyle/>
          <a:p>
            <a:pPr fontAlgn="auto">
              <a:spcBef>
                <a:spcPts val="0"/>
              </a:spcBef>
              <a:spcAft>
                <a:spcPts val="0"/>
              </a:spcAft>
            </a:pPr>
            <a:endParaRPr dirty="0">
              <a:solidFill>
                <a:srgbClr val="000000"/>
              </a:solidFill>
              <a:latin typeface="Georgia"/>
            </a:endParaRPr>
          </a:p>
        </p:txBody>
      </p:sp>
      <p:pic>
        <p:nvPicPr>
          <p:cNvPr id="6" name="Picture 2" descr="Health Resources and Services Administration Logo" title="HR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1" y="5638800"/>
            <a:ext cx="1219202" cy="370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75</a:t>
            </a:fld>
            <a:endParaRPr lang="en-US" sz="1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1081946552"/>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Depiction of the United States comprised of multiple photos of people" title="Health People 20/20 Logo "/>
          <p:cNvSpPr/>
          <p:nvPr/>
        </p:nvSpPr>
        <p:spPr>
          <a:xfrm>
            <a:off x="152400" y="304863"/>
            <a:ext cx="1111249" cy="725486"/>
          </a:xfrm>
          <a:prstGeom prst="rect">
            <a:avLst/>
          </a:prstGeom>
          <a:blipFill>
            <a:blip r:embed="rId3" cstate="print"/>
            <a:stretch>
              <a:fillRect/>
            </a:stretch>
          </a:blipFill>
        </p:spPr>
        <p:txBody>
          <a:bodyPr wrap="square" lIns="0" tIns="0" rIns="0" bIns="0" rtlCol="0"/>
          <a:lstStyle/>
          <a:p>
            <a:pPr fontAlgn="auto">
              <a:spcBef>
                <a:spcPts val="0"/>
              </a:spcBef>
              <a:spcAft>
                <a:spcPts val="0"/>
              </a:spcAft>
            </a:pPr>
            <a:endParaRPr>
              <a:solidFill>
                <a:srgbClr val="000000"/>
              </a:solidFill>
              <a:latin typeface="Georgia"/>
            </a:endParaRPr>
          </a:p>
        </p:txBody>
      </p:sp>
      <p:sp>
        <p:nvSpPr>
          <p:cNvPr id="4" name="object 4" title="Health People 20/20 Logo"/>
          <p:cNvSpPr/>
          <p:nvPr/>
        </p:nvSpPr>
        <p:spPr>
          <a:xfrm>
            <a:off x="123825" y="6229350"/>
            <a:ext cx="1019174" cy="476249"/>
          </a:xfrm>
          <a:prstGeom prst="rect">
            <a:avLst/>
          </a:prstGeom>
          <a:blipFill>
            <a:blip r:embed="rId4" cstate="print"/>
            <a:stretch>
              <a:fillRect/>
            </a:stretch>
          </a:blipFill>
        </p:spPr>
        <p:txBody>
          <a:bodyPr wrap="square" lIns="0" tIns="0" rIns="0" bIns="0" rtlCol="0"/>
          <a:lstStyle/>
          <a:p>
            <a:pPr fontAlgn="auto">
              <a:spcBef>
                <a:spcPts val="0"/>
              </a:spcBef>
              <a:spcAft>
                <a:spcPts val="0"/>
              </a:spcAft>
            </a:pPr>
            <a:endParaRPr>
              <a:solidFill>
                <a:srgbClr val="000000"/>
              </a:solidFill>
              <a:latin typeface="Georgia"/>
            </a:endParaRPr>
          </a:p>
        </p:txBody>
      </p:sp>
      <p:sp>
        <p:nvSpPr>
          <p:cNvPr id="6" name="object 6" descr="The Title V Maternal and Child Health Block Grant is pictured as a pyramid with 4 tiers of services and levels of funding that provide comprehensives services for mothers and children.  The lowest tier is the infrastructure-building services; the next tier focuses on population-based services; the next enabling services, the top tires focuses on direct health care services." title="The maternal and child health Pyramid of Health Services"/>
          <p:cNvSpPr/>
          <p:nvPr/>
        </p:nvSpPr>
        <p:spPr>
          <a:xfrm>
            <a:off x="1524000" y="1533461"/>
            <a:ext cx="7162799" cy="5132450"/>
          </a:xfrm>
          <a:prstGeom prst="rect">
            <a:avLst/>
          </a:prstGeom>
          <a:blipFill>
            <a:blip r:embed="rId5" cstate="print"/>
            <a:stretch>
              <a:fillRect/>
            </a:stretch>
          </a:blipFill>
        </p:spPr>
        <p:txBody>
          <a:bodyPr wrap="square" lIns="0" tIns="0" rIns="0" bIns="0" rtlCol="0"/>
          <a:lstStyle/>
          <a:p>
            <a:pPr fontAlgn="auto">
              <a:spcBef>
                <a:spcPts val="0"/>
              </a:spcBef>
              <a:spcAft>
                <a:spcPts val="0"/>
              </a:spcAft>
            </a:pPr>
            <a:endParaRPr>
              <a:solidFill>
                <a:srgbClr val="000000"/>
              </a:solidFill>
              <a:latin typeface="Georgia"/>
            </a:endParaRPr>
          </a:p>
        </p:txBody>
      </p:sp>
      <p:sp>
        <p:nvSpPr>
          <p:cNvPr id="7" name="object 7" descr="format block"/>
          <p:cNvSpPr/>
          <p:nvPr/>
        </p:nvSpPr>
        <p:spPr>
          <a:xfrm>
            <a:off x="1447800" y="1981200"/>
            <a:ext cx="2362200" cy="1066800"/>
          </a:xfrm>
          <a:custGeom>
            <a:avLst/>
            <a:gdLst/>
            <a:ahLst/>
            <a:cxnLst/>
            <a:rect l="l" t="t" r="r" b="b"/>
            <a:pathLst>
              <a:path w="2362200" h="1066800">
                <a:moveTo>
                  <a:pt x="2184400" y="0"/>
                </a:moveTo>
                <a:lnTo>
                  <a:pt x="166014" y="381"/>
                </a:lnTo>
                <a:lnTo>
                  <a:pt x="123774" y="8369"/>
                </a:lnTo>
                <a:lnTo>
                  <a:pt x="85699" y="25692"/>
                </a:lnTo>
                <a:lnTo>
                  <a:pt x="53073" y="51104"/>
                </a:lnTo>
                <a:lnTo>
                  <a:pt x="27165" y="83324"/>
                </a:lnTo>
                <a:lnTo>
                  <a:pt x="9245" y="121069"/>
                </a:lnTo>
                <a:lnTo>
                  <a:pt x="596" y="163068"/>
                </a:lnTo>
                <a:lnTo>
                  <a:pt x="0" y="177800"/>
                </a:lnTo>
                <a:lnTo>
                  <a:pt x="381" y="900785"/>
                </a:lnTo>
                <a:lnTo>
                  <a:pt x="8369" y="943025"/>
                </a:lnTo>
                <a:lnTo>
                  <a:pt x="25692" y="981100"/>
                </a:lnTo>
                <a:lnTo>
                  <a:pt x="51104" y="1013726"/>
                </a:lnTo>
                <a:lnTo>
                  <a:pt x="83324" y="1039634"/>
                </a:lnTo>
                <a:lnTo>
                  <a:pt x="121069" y="1057554"/>
                </a:lnTo>
                <a:lnTo>
                  <a:pt x="163068" y="1066203"/>
                </a:lnTo>
                <a:lnTo>
                  <a:pt x="177800" y="1066800"/>
                </a:lnTo>
                <a:lnTo>
                  <a:pt x="2196185" y="1066419"/>
                </a:lnTo>
                <a:lnTo>
                  <a:pt x="2238425" y="1058430"/>
                </a:lnTo>
                <a:lnTo>
                  <a:pt x="2276500" y="1041107"/>
                </a:lnTo>
                <a:lnTo>
                  <a:pt x="2309126" y="1015695"/>
                </a:lnTo>
                <a:lnTo>
                  <a:pt x="2335034" y="983475"/>
                </a:lnTo>
                <a:lnTo>
                  <a:pt x="2352954" y="945730"/>
                </a:lnTo>
                <a:lnTo>
                  <a:pt x="2361603" y="903719"/>
                </a:lnTo>
                <a:lnTo>
                  <a:pt x="2362200" y="889000"/>
                </a:lnTo>
                <a:lnTo>
                  <a:pt x="2361819" y="166014"/>
                </a:lnTo>
                <a:lnTo>
                  <a:pt x="2353830" y="123774"/>
                </a:lnTo>
                <a:lnTo>
                  <a:pt x="2336507" y="85699"/>
                </a:lnTo>
                <a:lnTo>
                  <a:pt x="2311095" y="53073"/>
                </a:lnTo>
                <a:lnTo>
                  <a:pt x="2278875" y="27165"/>
                </a:lnTo>
                <a:lnTo>
                  <a:pt x="2241130" y="9245"/>
                </a:lnTo>
                <a:lnTo>
                  <a:pt x="2199119" y="596"/>
                </a:lnTo>
                <a:lnTo>
                  <a:pt x="2184400" y="0"/>
                </a:lnTo>
                <a:close/>
              </a:path>
            </a:pathLst>
          </a:custGeom>
          <a:solidFill>
            <a:srgbClr val="FFFFFF"/>
          </a:solidFill>
        </p:spPr>
        <p:txBody>
          <a:bodyPr wrap="square" lIns="0" tIns="0" rIns="0" bIns="0" rtlCol="0"/>
          <a:lstStyle/>
          <a:p>
            <a:pPr fontAlgn="auto">
              <a:spcBef>
                <a:spcPts val="0"/>
              </a:spcBef>
              <a:spcAft>
                <a:spcPts val="0"/>
              </a:spcAft>
            </a:pPr>
            <a:endParaRPr>
              <a:solidFill>
                <a:srgbClr val="000000"/>
              </a:solidFill>
              <a:latin typeface="Georgia"/>
            </a:endParaRPr>
          </a:p>
        </p:txBody>
      </p:sp>
      <p:sp>
        <p:nvSpPr>
          <p:cNvPr id="8" name="object 8" title="Arrow"/>
          <p:cNvSpPr/>
          <p:nvPr/>
        </p:nvSpPr>
        <p:spPr>
          <a:xfrm>
            <a:off x="1798191" y="2842260"/>
            <a:ext cx="1662430" cy="942975"/>
          </a:xfrm>
          <a:custGeom>
            <a:avLst/>
            <a:gdLst/>
            <a:ahLst/>
            <a:cxnLst/>
            <a:rect l="l" t="t" r="r" b="b"/>
            <a:pathLst>
              <a:path w="1662429" h="942975">
                <a:moveTo>
                  <a:pt x="90297" y="0"/>
                </a:moveTo>
                <a:lnTo>
                  <a:pt x="0" y="198628"/>
                </a:lnTo>
                <a:lnTo>
                  <a:pt x="1418463" y="843534"/>
                </a:lnTo>
                <a:lnTo>
                  <a:pt x="1373251" y="942847"/>
                </a:lnTo>
                <a:lnTo>
                  <a:pt x="1662303" y="834390"/>
                </a:lnTo>
                <a:lnTo>
                  <a:pt x="1591208" y="644779"/>
                </a:lnTo>
                <a:lnTo>
                  <a:pt x="1508760" y="644779"/>
                </a:lnTo>
                <a:lnTo>
                  <a:pt x="90297" y="0"/>
                </a:lnTo>
                <a:close/>
              </a:path>
            </a:pathLst>
          </a:custGeom>
          <a:solidFill>
            <a:srgbClr val="3B7379"/>
          </a:solidFill>
        </p:spPr>
        <p:txBody>
          <a:bodyPr wrap="square" lIns="0" tIns="0" rIns="0" bIns="0" rtlCol="0"/>
          <a:lstStyle/>
          <a:p>
            <a:pPr fontAlgn="auto">
              <a:spcBef>
                <a:spcPts val="0"/>
              </a:spcBef>
              <a:spcAft>
                <a:spcPts val="0"/>
              </a:spcAft>
            </a:pPr>
            <a:endParaRPr>
              <a:solidFill>
                <a:srgbClr val="000000"/>
              </a:solidFill>
              <a:latin typeface="Georgia"/>
            </a:endParaRPr>
          </a:p>
        </p:txBody>
      </p:sp>
      <p:sp>
        <p:nvSpPr>
          <p:cNvPr id="9" name="object 9" descr="arrow"/>
          <p:cNvSpPr/>
          <p:nvPr/>
        </p:nvSpPr>
        <p:spPr>
          <a:xfrm>
            <a:off x="3306951" y="3387725"/>
            <a:ext cx="82550" cy="99695"/>
          </a:xfrm>
          <a:custGeom>
            <a:avLst/>
            <a:gdLst/>
            <a:ahLst/>
            <a:cxnLst/>
            <a:rect l="l" t="t" r="r" b="b"/>
            <a:pathLst>
              <a:path w="82550" h="99695">
                <a:moveTo>
                  <a:pt x="45212" y="0"/>
                </a:moveTo>
                <a:lnTo>
                  <a:pt x="0" y="99314"/>
                </a:lnTo>
                <a:lnTo>
                  <a:pt x="82448" y="99314"/>
                </a:lnTo>
                <a:lnTo>
                  <a:pt x="45212" y="0"/>
                </a:lnTo>
                <a:close/>
              </a:path>
            </a:pathLst>
          </a:custGeom>
          <a:solidFill>
            <a:srgbClr val="3B7379"/>
          </a:solidFill>
        </p:spPr>
        <p:txBody>
          <a:bodyPr wrap="square" lIns="0" tIns="0" rIns="0" bIns="0" rtlCol="0"/>
          <a:lstStyle/>
          <a:p>
            <a:pPr fontAlgn="auto">
              <a:spcBef>
                <a:spcPts val="0"/>
              </a:spcBef>
              <a:spcAft>
                <a:spcPts val="0"/>
              </a:spcAft>
            </a:pPr>
            <a:endParaRPr>
              <a:solidFill>
                <a:srgbClr val="000000"/>
              </a:solidFill>
              <a:latin typeface="Georgia"/>
            </a:endParaRPr>
          </a:p>
        </p:txBody>
      </p:sp>
      <p:sp>
        <p:nvSpPr>
          <p:cNvPr id="12" name="Title 3"/>
          <p:cNvSpPr>
            <a:spLocks noGrp="1"/>
          </p:cNvSpPr>
          <p:nvPr>
            <p:ph type="title"/>
          </p:nvPr>
        </p:nvSpPr>
        <p:spPr>
          <a:xfrm>
            <a:off x="1447799" y="152400"/>
            <a:ext cx="7592947" cy="1066800"/>
          </a:xfrm>
        </p:spPr>
        <p:txBody>
          <a:bodyPr/>
          <a:lstStyle/>
          <a:p>
            <a:pPr algn="ctr"/>
            <a:r>
              <a:rPr lang="en-US" sz="2800" dirty="0" smtClean="0">
                <a:ea typeface="ＭＳ Ｐゴシック" pitchFamily="34" charset="-128"/>
              </a:rPr>
              <a:t>Maternal and Child Health</a:t>
            </a:r>
            <a:r>
              <a:rPr lang="en-US" dirty="0" smtClean="0">
                <a:ea typeface="ＭＳ Ｐゴシック" pitchFamily="34" charset="-128"/>
              </a:rPr>
              <a:t> </a:t>
            </a:r>
          </a:p>
        </p:txBody>
      </p:sp>
      <p:pic>
        <p:nvPicPr>
          <p:cNvPr id="14" name="Picture 2" descr="Health Resources and Services Administration Logo" title="HRS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11" y="5638800"/>
            <a:ext cx="1219202" cy="370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159771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1447800" y="152400"/>
            <a:ext cx="7543800" cy="1066800"/>
          </a:xfrm>
        </p:spPr>
        <p:txBody>
          <a:bodyPr/>
          <a:lstStyle/>
          <a:p>
            <a:pPr algn="ctr"/>
            <a:r>
              <a:rPr lang="en-US" dirty="0" smtClean="0">
                <a:ea typeface="ＭＳ Ｐゴシック" pitchFamily="34" charset="-128"/>
              </a:rPr>
              <a:t>Healthy Start </a:t>
            </a:r>
          </a:p>
        </p:txBody>
      </p:sp>
      <p:pic>
        <p:nvPicPr>
          <p:cNvPr id="3" name="Content Placeholder 2" descr="This slide shows the different enabling services for the Healthy Start program in FY 2010.  &#10;&#10;Examples include case management, outreach, home visiting, parenting skill building, transportation, translation, child care, housing assistance, and job training.  &#10;&#10;Today, through a lifespan approach, Healthy Start aims to reduce disparities in access and utilization of health services, improve the quality of local health care systems, and empower women and their families.  &#10;&#10;The program also seeks to increase consumer and community voices and participation in health care decisions.&#10; &#10;&#10;" title="Health Start Enabling Servic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0650" y="1219200"/>
            <a:ext cx="7748587" cy="5284470"/>
          </a:xfrm>
        </p:spPr>
      </p:pic>
      <p:pic>
        <p:nvPicPr>
          <p:cNvPr id="7" name="Picture 2" descr="Health Resources and Services Administration Logo" title="HR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1" y="5638800"/>
            <a:ext cx="1219202" cy="370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1418223"/>
      </p:ext>
    </p:extLst>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1447800" y="152400"/>
            <a:ext cx="7086600" cy="1066800"/>
          </a:xfrm>
        </p:spPr>
        <p:txBody>
          <a:bodyPr/>
          <a:lstStyle/>
          <a:p>
            <a:r>
              <a:rPr lang="en-US" dirty="0" smtClean="0">
                <a:ea typeface="ＭＳ Ｐゴシック" pitchFamily="34" charset="-128"/>
              </a:rPr>
              <a:t>Ryan White HIV/AIDS Program </a:t>
            </a:r>
          </a:p>
        </p:txBody>
      </p:sp>
      <p:sp>
        <p:nvSpPr>
          <p:cNvPr id="2" name="Content Placeholder 1"/>
          <p:cNvSpPr>
            <a:spLocks noGrp="1"/>
          </p:cNvSpPr>
          <p:nvPr>
            <p:ph idx="1"/>
          </p:nvPr>
        </p:nvSpPr>
        <p:spPr>
          <a:xfrm>
            <a:off x="1447800" y="1524000"/>
            <a:ext cx="3733800" cy="3429000"/>
          </a:xfrm>
        </p:spPr>
        <p:txBody>
          <a:bodyPr>
            <a:noAutofit/>
          </a:bodyPr>
          <a:lstStyle/>
          <a:p>
            <a:pPr marL="0" indent="0" algn="ctr">
              <a:lnSpc>
                <a:spcPct val="100000"/>
              </a:lnSpc>
              <a:buNone/>
            </a:pPr>
            <a:r>
              <a:rPr lang="en-US" sz="1800" b="1" spc="-5" dirty="0">
                <a:latin typeface="Calibri"/>
                <a:cs typeface="Calibri"/>
              </a:rPr>
              <a:t>Cor</a:t>
            </a:r>
            <a:r>
              <a:rPr lang="en-US" sz="1800" b="1" dirty="0">
                <a:latin typeface="Calibri"/>
                <a:cs typeface="Calibri"/>
              </a:rPr>
              <a:t>e</a:t>
            </a:r>
            <a:r>
              <a:rPr lang="en-US" sz="1800" b="1" spc="-10" dirty="0">
                <a:latin typeface="Calibri"/>
                <a:cs typeface="Calibri"/>
              </a:rPr>
              <a:t> </a:t>
            </a:r>
            <a:r>
              <a:rPr lang="en-US" sz="1800" b="1" dirty="0">
                <a:latin typeface="Calibri"/>
                <a:cs typeface="Calibri"/>
              </a:rPr>
              <a:t>Se</a:t>
            </a:r>
            <a:r>
              <a:rPr lang="en-US" sz="1800" b="1" spc="-5" dirty="0">
                <a:latin typeface="Calibri"/>
                <a:cs typeface="Calibri"/>
              </a:rPr>
              <a:t>rvic</a:t>
            </a:r>
            <a:r>
              <a:rPr lang="en-US" sz="1800" b="1" spc="5" dirty="0">
                <a:latin typeface="Calibri"/>
                <a:cs typeface="Calibri"/>
              </a:rPr>
              <a:t>e</a:t>
            </a:r>
            <a:r>
              <a:rPr lang="en-US" sz="1800" b="1" spc="-10" dirty="0">
                <a:latin typeface="Calibri"/>
                <a:cs typeface="Calibri"/>
              </a:rPr>
              <a:t>s</a:t>
            </a:r>
            <a:endParaRPr lang="en-US" sz="1800" dirty="0">
              <a:latin typeface="Calibri"/>
              <a:cs typeface="Calibri"/>
            </a:endParaRPr>
          </a:p>
          <a:p>
            <a:pPr marL="358140" indent="-345440">
              <a:spcBef>
                <a:spcPts val="1065"/>
              </a:spcBef>
              <a:buClr>
                <a:srgbClr val="96223E"/>
              </a:buClr>
              <a:buFont typeface="Arial"/>
              <a:buChar char="■"/>
              <a:tabLst>
                <a:tab pos="358775" algn="l"/>
              </a:tabLst>
            </a:pPr>
            <a:r>
              <a:rPr lang="en-US" sz="1800" b="1" spc="-15" dirty="0">
                <a:latin typeface="Calibri"/>
                <a:cs typeface="Calibri"/>
              </a:rPr>
              <a:t>Ou</a:t>
            </a:r>
            <a:r>
              <a:rPr lang="en-US" sz="1800" b="1" spc="-10" dirty="0">
                <a:latin typeface="Calibri"/>
                <a:cs typeface="Calibri"/>
              </a:rPr>
              <a:t>t</a:t>
            </a:r>
            <a:r>
              <a:rPr lang="en-US" sz="1800" b="1" spc="-15" dirty="0">
                <a:latin typeface="Calibri"/>
                <a:cs typeface="Calibri"/>
              </a:rPr>
              <a:t>p</a:t>
            </a:r>
            <a:r>
              <a:rPr lang="en-US" sz="1800" b="1" spc="-10" dirty="0">
                <a:latin typeface="Calibri"/>
                <a:cs typeface="Calibri"/>
              </a:rPr>
              <a:t>atient</a:t>
            </a:r>
            <a:r>
              <a:rPr lang="en-US" sz="1800" b="1" spc="-15" dirty="0">
                <a:latin typeface="Calibri"/>
                <a:cs typeface="Calibri"/>
              </a:rPr>
              <a:t> </a:t>
            </a:r>
            <a:r>
              <a:rPr lang="en-US" sz="1800" b="1" spc="-10" dirty="0">
                <a:latin typeface="Calibri"/>
                <a:cs typeface="Calibri"/>
              </a:rPr>
              <a:t>ambu</a:t>
            </a:r>
            <a:r>
              <a:rPr lang="en-US" sz="1800" b="1" dirty="0">
                <a:latin typeface="Calibri"/>
                <a:cs typeface="Calibri"/>
              </a:rPr>
              <a:t>l</a:t>
            </a:r>
            <a:r>
              <a:rPr lang="en-US" sz="1800" b="1" spc="-10" dirty="0">
                <a:latin typeface="Calibri"/>
                <a:cs typeface="Calibri"/>
              </a:rPr>
              <a:t>a</a:t>
            </a:r>
            <a:r>
              <a:rPr lang="en-US" sz="1800" b="1" spc="-5" dirty="0">
                <a:latin typeface="Calibri"/>
                <a:cs typeface="Calibri"/>
              </a:rPr>
              <a:t>t</a:t>
            </a:r>
            <a:r>
              <a:rPr lang="en-US" sz="1800" b="1" spc="-15" dirty="0">
                <a:latin typeface="Calibri"/>
                <a:cs typeface="Calibri"/>
              </a:rPr>
              <a:t>o</a:t>
            </a:r>
            <a:r>
              <a:rPr lang="en-US" sz="1800" b="1" spc="-20" dirty="0">
                <a:latin typeface="Calibri"/>
                <a:cs typeface="Calibri"/>
              </a:rPr>
              <a:t>r</a:t>
            </a:r>
            <a:r>
              <a:rPr lang="en-US" sz="1800" b="1" spc="-10" dirty="0">
                <a:latin typeface="Calibri"/>
                <a:cs typeface="Calibri"/>
              </a:rPr>
              <a:t>y</a:t>
            </a:r>
            <a:r>
              <a:rPr lang="en-US" sz="1800" b="1" spc="-20" dirty="0">
                <a:latin typeface="Calibri"/>
                <a:cs typeface="Calibri"/>
              </a:rPr>
              <a:t>/</a:t>
            </a:r>
            <a:r>
              <a:rPr lang="en-US" sz="1800" b="1" spc="-15" dirty="0">
                <a:latin typeface="Calibri"/>
                <a:cs typeface="Calibri"/>
              </a:rPr>
              <a:t>m</a:t>
            </a:r>
            <a:r>
              <a:rPr lang="en-US" sz="1800" b="1" spc="-20" dirty="0">
                <a:latin typeface="Calibri"/>
                <a:cs typeface="Calibri"/>
              </a:rPr>
              <a:t>e</a:t>
            </a:r>
            <a:r>
              <a:rPr lang="en-US" sz="1800" b="1" spc="-15" dirty="0">
                <a:latin typeface="Calibri"/>
                <a:cs typeface="Calibri"/>
              </a:rPr>
              <a:t>d</a:t>
            </a:r>
            <a:r>
              <a:rPr lang="en-US" sz="1800" b="1" dirty="0">
                <a:latin typeface="Calibri"/>
                <a:cs typeface="Calibri"/>
              </a:rPr>
              <a:t>i</a:t>
            </a:r>
            <a:r>
              <a:rPr lang="en-US" sz="1800" b="1" spc="-10" dirty="0">
                <a:latin typeface="Calibri"/>
                <a:cs typeface="Calibri"/>
              </a:rPr>
              <a:t>cal</a:t>
            </a:r>
            <a:endParaRPr lang="en-US" sz="1800" b="1" dirty="0">
              <a:latin typeface="Calibri"/>
              <a:cs typeface="Calibri"/>
            </a:endParaRPr>
          </a:p>
          <a:p>
            <a:pPr marL="358140" indent="-345440">
              <a:buClr>
                <a:srgbClr val="96223E"/>
              </a:buClr>
              <a:buFont typeface="Arial"/>
              <a:buChar char="■"/>
              <a:tabLst>
                <a:tab pos="358775" algn="l"/>
              </a:tabLst>
            </a:pPr>
            <a:r>
              <a:rPr lang="en-US" sz="1800" b="1" spc="-15" dirty="0">
                <a:latin typeface="Calibri"/>
                <a:cs typeface="Calibri"/>
              </a:rPr>
              <a:t>Earl</a:t>
            </a:r>
            <a:r>
              <a:rPr lang="en-US" sz="1800" b="1" spc="-10" dirty="0">
                <a:latin typeface="Calibri"/>
                <a:cs typeface="Calibri"/>
              </a:rPr>
              <a:t>y</a:t>
            </a:r>
            <a:r>
              <a:rPr lang="en-US" sz="1800" b="1" spc="15" dirty="0">
                <a:latin typeface="Calibri"/>
                <a:cs typeface="Calibri"/>
              </a:rPr>
              <a:t> </a:t>
            </a:r>
            <a:r>
              <a:rPr lang="en-US" sz="1800" b="1" spc="-5" dirty="0">
                <a:latin typeface="Calibri"/>
                <a:cs typeface="Calibri"/>
              </a:rPr>
              <a:t>i</a:t>
            </a:r>
            <a:r>
              <a:rPr lang="en-US" sz="1800" b="1" spc="-15" dirty="0">
                <a:latin typeface="Calibri"/>
                <a:cs typeface="Calibri"/>
              </a:rPr>
              <a:t>n</a:t>
            </a:r>
            <a:r>
              <a:rPr lang="en-US" sz="1800" b="1" spc="-5" dirty="0">
                <a:latin typeface="Calibri"/>
                <a:cs typeface="Calibri"/>
              </a:rPr>
              <a:t>t</a:t>
            </a:r>
            <a:r>
              <a:rPr lang="en-US" sz="1800" b="1" spc="-10" dirty="0">
                <a:latin typeface="Calibri"/>
                <a:cs typeface="Calibri"/>
              </a:rPr>
              <a:t>e</a:t>
            </a:r>
            <a:r>
              <a:rPr lang="en-US" sz="1800" b="1" spc="-20" dirty="0">
                <a:latin typeface="Calibri"/>
                <a:cs typeface="Calibri"/>
              </a:rPr>
              <a:t>r</a:t>
            </a:r>
            <a:r>
              <a:rPr lang="en-US" sz="1800" b="1" spc="-10" dirty="0">
                <a:latin typeface="Calibri"/>
                <a:cs typeface="Calibri"/>
              </a:rPr>
              <a:t>vent</a:t>
            </a:r>
            <a:r>
              <a:rPr lang="en-US" sz="1800" b="1" dirty="0">
                <a:latin typeface="Calibri"/>
                <a:cs typeface="Calibri"/>
              </a:rPr>
              <a:t>i</a:t>
            </a:r>
            <a:r>
              <a:rPr lang="en-US" sz="1800" b="1" spc="-15" dirty="0">
                <a:latin typeface="Calibri"/>
                <a:cs typeface="Calibri"/>
              </a:rPr>
              <a:t>o</a:t>
            </a:r>
            <a:r>
              <a:rPr lang="en-US" sz="1800" b="1" spc="-10" dirty="0">
                <a:latin typeface="Calibri"/>
                <a:cs typeface="Calibri"/>
              </a:rPr>
              <a:t>n</a:t>
            </a:r>
            <a:r>
              <a:rPr lang="en-US" sz="1800" b="1" dirty="0">
                <a:latin typeface="Calibri"/>
                <a:cs typeface="Calibri"/>
              </a:rPr>
              <a:t> </a:t>
            </a:r>
            <a:r>
              <a:rPr lang="en-US" sz="1800" b="1" spc="5" dirty="0">
                <a:latin typeface="Calibri"/>
                <a:cs typeface="Calibri"/>
              </a:rPr>
              <a:t> </a:t>
            </a:r>
            <a:r>
              <a:rPr lang="en-US" sz="1800" b="1" spc="-15" dirty="0">
                <a:latin typeface="Calibri"/>
                <a:cs typeface="Calibri"/>
              </a:rPr>
              <a:t>(Par</a:t>
            </a:r>
            <a:r>
              <a:rPr lang="en-US" sz="1800" b="1" spc="-10" dirty="0">
                <a:latin typeface="Calibri"/>
                <a:cs typeface="Calibri"/>
              </a:rPr>
              <a:t>t</a:t>
            </a:r>
            <a:r>
              <a:rPr lang="en-US" sz="1800" b="1" spc="15" dirty="0">
                <a:latin typeface="Calibri"/>
                <a:cs typeface="Calibri"/>
              </a:rPr>
              <a:t> </a:t>
            </a:r>
            <a:r>
              <a:rPr lang="en-US" sz="1800" b="1" spc="-10" dirty="0">
                <a:latin typeface="Calibri"/>
                <a:cs typeface="Calibri"/>
              </a:rPr>
              <a:t>A</a:t>
            </a:r>
            <a:r>
              <a:rPr lang="en-US" sz="1800" b="1" spc="-5" dirty="0">
                <a:latin typeface="Calibri"/>
                <a:cs typeface="Calibri"/>
              </a:rPr>
              <a:t> </a:t>
            </a:r>
            <a:r>
              <a:rPr lang="en-US" sz="1800" b="1" spc="-15" dirty="0">
                <a:latin typeface="Calibri"/>
                <a:cs typeface="Calibri"/>
              </a:rPr>
              <a:t>&amp;</a:t>
            </a:r>
            <a:r>
              <a:rPr lang="en-US" sz="1800" b="1" spc="-5" dirty="0">
                <a:latin typeface="Calibri"/>
                <a:cs typeface="Calibri"/>
              </a:rPr>
              <a:t> </a:t>
            </a:r>
            <a:r>
              <a:rPr lang="en-US" sz="1800" b="1" spc="-10" dirty="0">
                <a:latin typeface="Calibri"/>
                <a:cs typeface="Calibri"/>
              </a:rPr>
              <a:t>B)</a:t>
            </a:r>
            <a:endParaRPr lang="en-US" sz="1800" b="1" dirty="0">
              <a:latin typeface="Calibri"/>
              <a:cs typeface="Calibri"/>
            </a:endParaRPr>
          </a:p>
          <a:p>
            <a:pPr marL="358140" indent="-345440">
              <a:buClr>
                <a:srgbClr val="96223E"/>
              </a:buClr>
              <a:buFont typeface="Arial"/>
              <a:buChar char="■"/>
              <a:tabLst>
                <a:tab pos="358775" algn="l"/>
              </a:tabLst>
            </a:pPr>
            <a:r>
              <a:rPr lang="en-US" sz="1800" b="1" spc="-10" dirty="0">
                <a:latin typeface="Calibri"/>
                <a:cs typeface="Calibri"/>
              </a:rPr>
              <a:t>Home</a:t>
            </a:r>
            <a:r>
              <a:rPr lang="en-US" sz="1800" b="1" spc="15" dirty="0">
                <a:latin typeface="Calibri"/>
                <a:cs typeface="Calibri"/>
              </a:rPr>
              <a:t> </a:t>
            </a:r>
            <a:r>
              <a:rPr lang="en-US" sz="1800" b="1" spc="-15" dirty="0">
                <a:latin typeface="Calibri"/>
                <a:cs typeface="Calibri"/>
              </a:rPr>
              <a:t>hea</a:t>
            </a:r>
            <a:r>
              <a:rPr lang="en-US" sz="1800" b="1" dirty="0">
                <a:latin typeface="Calibri"/>
                <a:cs typeface="Calibri"/>
              </a:rPr>
              <a:t>l</a:t>
            </a:r>
            <a:r>
              <a:rPr lang="en-US" sz="1800" b="1" spc="-10" dirty="0">
                <a:latin typeface="Calibri"/>
                <a:cs typeface="Calibri"/>
              </a:rPr>
              <a:t>th</a:t>
            </a:r>
            <a:r>
              <a:rPr lang="en-US" sz="1800" b="1" spc="-15" dirty="0">
                <a:latin typeface="Calibri"/>
                <a:cs typeface="Calibri"/>
              </a:rPr>
              <a:t> </a:t>
            </a:r>
            <a:r>
              <a:rPr lang="en-US" sz="1800" b="1" spc="-10" dirty="0">
                <a:latin typeface="Calibri"/>
                <a:cs typeface="Calibri"/>
              </a:rPr>
              <a:t>care</a:t>
            </a:r>
            <a:endParaRPr lang="en-US" sz="1800" b="1" dirty="0">
              <a:latin typeface="Calibri"/>
              <a:cs typeface="Calibri"/>
            </a:endParaRPr>
          </a:p>
          <a:p>
            <a:pPr marL="358140" indent="-345440">
              <a:buClr>
                <a:srgbClr val="96223E"/>
              </a:buClr>
              <a:buFont typeface="Arial"/>
              <a:buChar char="■"/>
              <a:tabLst>
                <a:tab pos="358775" algn="l"/>
              </a:tabLst>
            </a:pPr>
            <a:r>
              <a:rPr lang="en-US" sz="1800" b="1" spc="-15" dirty="0">
                <a:latin typeface="Calibri"/>
                <a:cs typeface="Calibri"/>
              </a:rPr>
              <a:t>Home/</a:t>
            </a:r>
            <a:r>
              <a:rPr lang="en-US" sz="1800" b="1" spc="-20" dirty="0">
                <a:latin typeface="Calibri"/>
                <a:cs typeface="Calibri"/>
              </a:rPr>
              <a:t>com</a:t>
            </a:r>
            <a:r>
              <a:rPr lang="en-US" sz="1800" b="1" spc="-25" dirty="0">
                <a:latin typeface="Calibri"/>
                <a:cs typeface="Calibri"/>
              </a:rPr>
              <a:t>m</a:t>
            </a:r>
            <a:r>
              <a:rPr lang="en-US" sz="1800" b="1" spc="-15" dirty="0">
                <a:latin typeface="Calibri"/>
                <a:cs typeface="Calibri"/>
              </a:rPr>
              <a:t>un</a:t>
            </a:r>
            <a:r>
              <a:rPr lang="en-US" sz="1800" b="1" dirty="0">
                <a:latin typeface="Calibri"/>
                <a:cs typeface="Calibri"/>
              </a:rPr>
              <a:t>i</a:t>
            </a:r>
            <a:r>
              <a:rPr lang="en-US" sz="1800" b="1" spc="-10" dirty="0">
                <a:latin typeface="Calibri"/>
                <a:cs typeface="Calibri"/>
              </a:rPr>
              <a:t>ty-</a:t>
            </a:r>
            <a:r>
              <a:rPr lang="en-US" sz="1800" b="1" spc="-15" dirty="0">
                <a:latin typeface="Calibri"/>
                <a:cs typeface="Calibri"/>
              </a:rPr>
              <a:t>b</a:t>
            </a:r>
            <a:r>
              <a:rPr lang="en-US" sz="1800" b="1" spc="-10" dirty="0">
                <a:latin typeface="Calibri"/>
                <a:cs typeface="Calibri"/>
              </a:rPr>
              <a:t>a</a:t>
            </a:r>
            <a:r>
              <a:rPr lang="en-US" sz="1800" b="1" spc="-15" dirty="0">
                <a:latin typeface="Calibri"/>
                <a:cs typeface="Calibri"/>
              </a:rPr>
              <a:t>se</a:t>
            </a:r>
            <a:r>
              <a:rPr lang="en-US" sz="1800" b="1" spc="-10" dirty="0">
                <a:latin typeface="Calibri"/>
                <a:cs typeface="Calibri"/>
              </a:rPr>
              <a:t>d</a:t>
            </a:r>
            <a:r>
              <a:rPr lang="en-US" sz="1800" b="1" spc="20" dirty="0">
                <a:latin typeface="Calibri"/>
                <a:cs typeface="Calibri"/>
              </a:rPr>
              <a:t> </a:t>
            </a:r>
            <a:r>
              <a:rPr lang="en-US" sz="1800" b="1" spc="-15" dirty="0">
                <a:latin typeface="Calibri"/>
                <a:cs typeface="Calibri"/>
              </a:rPr>
              <a:t>se</a:t>
            </a:r>
            <a:r>
              <a:rPr lang="en-US" sz="1800" b="1" spc="-20" dirty="0">
                <a:latin typeface="Calibri"/>
                <a:cs typeface="Calibri"/>
              </a:rPr>
              <a:t>r</a:t>
            </a:r>
            <a:r>
              <a:rPr lang="en-US" sz="1800" b="1" spc="-10" dirty="0">
                <a:latin typeface="Calibri"/>
                <a:cs typeface="Calibri"/>
              </a:rPr>
              <a:t>vices</a:t>
            </a:r>
            <a:endParaRPr lang="en-US" sz="1800" b="1" dirty="0">
              <a:latin typeface="Calibri"/>
              <a:cs typeface="Calibri"/>
            </a:endParaRPr>
          </a:p>
          <a:p>
            <a:pPr marL="358140" indent="-345440">
              <a:buClr>
                <a:srgbClr val="96223E"/>
              </a:buClr>
              <a:buFont typeface="Arial"/>
              <a:buChar char="■"/>
              <a:tabLst>
                <a:tab pos="358775" algn="l"/>
              </a:tabLst>
            </a:pPr>
            <a:r>
              <a:rPr lang="en-US" sz="1800" b="1" spc="-10" dirty="0">
                <a:latin typeface="Calibri"/>
                <a:cs typeface="Calibri"/>
              </a:rPr>
              <a:t>Med</a:t>
            </a:r>
            <a:r>
              <a:rPr lang="en-US" sz="1800" b="1" dirty="0">
                <a:latin typeface="Calibri"/>
                <a:cs typeface="Calibri"/>
              </a:rPr>
              <a:t>i</a:t>
            </a:r>
            <a:r>
              <a:rPr lang="en-US" sz="1800" b="1" spc="-10" dirty="0">
                <a:latin typeface="Calibri"/>
                <a:cs typeface="Calibri"/>
              </a:rPr>
              <a:t>cal</a:t>
            </a:r>
            <a:r>
              <a:rPr lang="en-US" sz="1800" b="1" spc="-25" dirty="0">
                <a:latin typeface="Calibri"/>
                <a:cs typeface="Calibri"/>
              </a:rPr>
              <a:t> </a:t>
            </a:r>
            <a:r>
              <a:rPr lang="en-US" sz="1800" b="1" spc="-10" dirty="0">
                <a:latin typeface="Calibri"/>
                <a:cs typeface="Calibri"/>
              </a:rPr>
              <a:t>case</a:t>
            </a:r>
            <a:r>
              <a:rPr lang="en-US" sz="1800" b="1" spc="5" dirty="0">
                <a:latin typeface="Calibri"/>
                <a:cs typeface="Calibri"/>
              </a:rPr>
              <a:t> </a:t>
            </a:r>
            <a:r>
              <a:rPr lang="en-US" sz="1800" b="1" spc="-10" dirty="0">
                <a:latin typeface="Calibri"/>
                <a:cs typeface="Calibri"/>
              </a:rPr>
              <a:t>management</a:t>
            </a:r>
            <a:endParaRPr lang="en-US" sz="1800" b="1" dirty="0">
              <a:latin typeface="Calibri"/>
              <a:cs typeface="Calibri"/>
            </a:endParaRPr>
          </a:p>
          <a:p>
            <a:pPr marL="358140" indent="-345440">
              <a:buClr>
                <a:srgbClr val="96223E"/>
              </a:buClr>
              <a:buFont typeface="Arial"/>
              <a:buChar char="■"/>
              <a:tabLst>
                <a:tab pos="358775" algn="l"/>
              </a:tabLst>
            </a:pPr>
            <a:r>
              <a:rPr lang="en-US" sz="1800" b="1" spc="-15" dirty="0">
                <a:latin typeface="Calibri"/>
                <a:cs typeface="Calibri"/>
              </a:rPr>
              <a:t>Subs</a:t>
            </a:r>
            <a:r>
              <a:rPr lang="en-US" sz="1800" b="1" spc="-5" dirty="0">
                <a:latin typeface="Calibri"/>
                <a:cs typeface="Calibri"/>
              </a:rPr>
              <a:t>t</a:t>
            </a:r>
            <a:r>
              <a:rPr lang="en-US" sz="1800" b="1" spc="-10" dirty="0">
                <a:latin typeface="Calibri"/>
                <a:cs typeface="Calibri"/>
              </a:rPr>
              <a:t>ance ab</a:t>
            </a:r>
            <a:r>
              <a:rPr lang="en-US" sz="1800" b="1" spc="-15" dirty="0">
                <a:latin typeface="Calibri"/>
                <a:cs typeface="Calibri"/>
              </a:rPr>
              <a:t>use</a:t>
            </a:r>
            <a:r>
              <a:rPr lang="en-US" sz="1800" b="1" spc="-5" dirty="0">
                <a:latin typeface="Calibri"/>
                <a:cs typeface="Calibri"/>
              </a:rPr>
              <a:t>:</a:t>
            </a:r>
            <a:r>
              <a:rPr lang="en-US" sz="1800" b="1" dirty="0">
                <a:latin typeface="Calibri"/>
                <a:cs typeface="Calibri"/>
              </a:rPr>
              <a:t> </a:t>
            </a:r>
            <a:r>
              <a:rPr lang="en-US" sz="1800" b="1" spc="-15" dirty="0" smtClean="0">
                <a:latin typeface="Calibri"/>
                <a:cs typeface="Calibri"/>
              </a:rPr>
              <a:t>ou</a:t>
            </a:r>
            <a:r>
              <a:rPr lang="en-US" sz="1800" b="1" spc="-5" dirty="0" smtClean="0">
                <a:latin typeface="Calibri"/>
                <a:cs typeface="Calibri"/>
              </a:rPr>
              <a:t>t</a:t>
            </a:r>
            <a:r>
              <a:rPr lang="en-US" sz="1800" b="1" spc="-15" dirty="0" smtClean="0">
                <a:latin typeface="Calibri"/>
                <a:cs typeface="Calibri"/>
              </a:rPr>
              <a:t>p</a:t>
            </a:r>
            <a:r>
              <a:rPr lang="en-US" sz="1800" b="1" spc="-10" dirty="0" smtClean="0">
                <a:latin typeface="Calibri"/>
                <a:cs typeface="Calibri"/>
              </a:rPr>
              <a:t>atient</a:t>
            </a:r>
            <a:endParaRPr lang="en-US" sz="1800" b="1" dirty="0">
              <a:latin typeface="Calibri"/>
              <a:cs typeface="Calibri"/>
            </a:endParaRPr>
          </a:p>
        </p:txBody>
      </p:sp>
      <p:pic>
        <p:nvPicPr>
          <p:cNvPr id="7" name="Picture 2" descr="Health Resources and Services Administration Logo" title="HR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1" y="5638800"/>
            <a:ext cx="1219202" cy="370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1"/>
          <p:cNvSpPr txBox="1">
            <a:spLocks/>
          </p:cNvSpPr>
          <p:nvPr/>
        </p:nvSpPr>
        <p:spPr bwMode="auto">
          <a:xfrm>
            <a:off x="5334000" y="1524000"/>
            <a:ext cx="3581400" cy="515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6075" indent="-346075" algn="l" rtl="0" eaLnBrk="0" fontAlgn="base" hangingPunct="0">
              <a:spcBef>
                <a:spcPts val="1200"/>
              </a:spcBef>
              <a:spcAft>
                <a:spcPct val="0"/>
              </a:spcAft>
              <a:buClr>
                <a:srgbClr val="97233F"/>
              </a:buClr>
              <a:buFont typeface="Arial" pitchFamily="34" charset="0"/>
              <a:buChar char="■"/>
              <a:defRPr sz="2400">
                <a:solidFill>
                  <a:schemeClr val="tx1"/>
                </a:solidFill>
                <a:latin typeface="Calibri" pitchFamily="34" charset="0"/>
                <a:ea typeface="ＭＳ Ｐゴシック" pitchFamily="84" charset="-128"/>
                <a:cs typeface="Arial" pitchFamily="34" charset="0"/>
              </a:defRPr>
            </a:lvl1pPr>
            <a:lvl2pPr marL="623888" indent="-277813" algn="l" rtl="0" eaLnBrk="0" fontAlgn="base" hangingPunct="0">
              <a:spcBef>
                <a:spcPts val="6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Arial" pitchFamily="34" charset="0"/>
              </a:defRPr>
            </a:lvl2pPr>
            <a:lvl3pPr marL="973138" indent="-346075" algn="l" rtl="0" eaLnBrk="0" fontAlgn="base" hangingPunct="0">
              <a:spcBef>
                <a:spcPts val="600"/>
              </a:spcBef>
              <a:spcAft>
                <a:spcPct val="0"/>
              </a:spcAft>
              <a:buClr>
                <a:schemeClr val="tx1"/>
              </a:buClr>
              <a:buSzPct val="80000"/>
              <a:buFont typeface="Wingdings" pitchFamily="2" charset="2"/>
              <a:buChar char="v"/>
              <a:defRPr sz="2400">
                <a:solidFill>
                  <a:schemeClr val="tx1"/>
                </a:solidFill>
                <a:latin typeface="Calibri" pitchFamily="34" charset="0"/>
                <a:ea typeface="ＭＳ Ｐゴシック" pitchFamily="84" charset="-128"/>
                <a:cs typeface="Arial" pitchFamily="34" charset="0"/>
              </a:defRPr>
            </a:lvl3pPr>
            <a:lvl4pPr marL="1260475"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Arial" pitchFamily="34" charset="0"/>
              </a:defRPr>
            </a:lvl4pPr>
            <a:lvl5pPr marL="1600200"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Arial" pitchFamily="34" charset="0"/>
              </a:defRPr>
            </a:lvl5pPr>
            <a:lvl6pPr marL="18462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6pPr>
            <a:lvl7pPr marL="23034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7pPr>
            <a:lvl8pPr marL="27606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8pPr>
            <a:lvl9pPr marL="32178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9pPr>
          </a:lstStyle>
          <a:p>
            <a:pPr marL="1588" indent="0" algn="ctr">
              <a:buFont typeface="Arial" pitchFamily="34" charset="0"/>
              <a:buNone/>
            </a:pPr>
            <a:r>
              <a:rPr lang="en-US" sz="1800" b="1" spc="-10" dirty="0">
                <a:solidFill>
                  <a:srgbClr val="000000"/>
                </a:solidFill>
              </a:rPr>
              <a:t>Support</a:t>
            </a:r>
            <a:r>
              <a:rPr lang="en-US" sz="1800" b="1" spc="-40" dirty="0">
                <a:solidFill>
                  <a:srgbClr val="000000"/>
                </a:solidFill>
              </a:rPr>
              <a:t> </a:t>
            </a:r>
            <a:r>
              <a:rPr lang="en-US" sz="1800" b="1" dirty="0">
                <a:solidFill>
                  <a:srgbClr val="000000"/>
                </a:solidFill>
              </a:rPr>
              <a:t>Se</a:t>
            </a:r>
            <a:r>
              <a:rPr lang="en-US" sz="1800" b="1" spc="-5" dirty="0">
                <a:solidFill>
                  <a:srgbClr val="000000"/>
                </a:solidFill>
              </a:rPr>
              <a:t>rvic</a:t>
            </a:r>
            <a:r>
              <a:rPr lang="en-US" sz="1800" b="1" spc="5" dirty="0">
                <a:solidFill>
                  <a:srgbClr val="000000"/>
                </a:solidFill>
              </a:rPr>
              <a:t>e</a:t>
            </a:r>
            <a:r>
              <a:rPr lang="en-US" sz="1800" b="1" spc="-10" dirty="0">
                <a:solidFill>
                  <a:srgbClr val="000000"/>
                </a:solidFill>
              </a:rPr>
              <a:t>s</a:t>
            </a:r>
          </a:p>
          <a:p>
            <a:pPr marL="358140" indent="-345440">
              <a:spcBef>
                <a:spcPts val="1065"/>
              </a:spcBef>
              <a:buClr>
                <a:srgbClr val="96223E"/>
              </a:buClr>
              <a:buFont typeface="Arial"/>
              <a:buChar char="■"/>
              <a:tabLst>
                <a:tab pos="358775" algn="l"/>
              </a:tabLst>
            </a:pPr>
            <a:r>
              <a:rPr lang="en-US" sz="1800" b="1" spc="-15" dirty="0">
                <a:solidFill>
                  <a:srgbClr val="000000"/>
                </a:solidFill>
              </a:rPr>
              <a:t>C</a:t>
            </a:r>
            <a:r>
              <a:rPr lang="en-US" sz="1800" b="1" spc="-10" dirty="0">
                <a:solidFill>
                  <a:srgbClr val="000000"/>
                </a:solidFill>
              </a:rPr>
              <a:t>a</a:t>
            </a:r>
            <a:r>
              <a:rPr lang="en-US" sz="1800" b="1" spc="-15" dirty="0">
                <a:solidFill>
                  <a:srgbClr val="000000"/>
                </a:solidFill>
              </a:rPr>
              <a:t>s</a:t>
            </a:r>
            <a:r>
              <a:rPr lang="en-US" sz="1800" b="1" spc="-10" dirty="0">
                <a:solidFill>
                  <a:srgbClr val="000000"/>
                </a:solidFill>
              </a:rPr>
              <a:t>e</a:t>
            </a:r>
            <a:r>
              <a:rPr lang="en-US" sz="1800" b="1" dirty="0">
                <a:solidFill>
                  <a:srgbClr val="000000"/>
                </a:solidFill>
              </a:rPr>
              <a:t> </a:t>
            </a:r>
            <a:r>
              <a:rPr lang="en-US" sz="1800" b="1" spc="-25" dirty="0">
                <a:solidFill>
                  <a:srgbClr val="000000"/>
                </a:solidFill>
              </a:rPr>
              <a:t>m</a:t>
            </a:r>
            <a:r>
              <a:rPr lang="en-US" sz="1800" b="1" spc="-10" dirty="0">
                <a:solidFill>
                  <a:srgbClr val="000000"/>
                </a:solidFill>
              </a:rPr>
              <a:t>ana</a:t>
            </a:r>
            <a:r>
              <a:rPr lang="en-US" sz="1800" b="1" spc="-5" dirty="0">
                <a:solidFill>
                  <a:srgbClr val="000000"/>
                </a:solidFill>
              </a:rPr>
              <a:t>g</a:t>
            </a:r>
            <a:r>
              <a:rPr lang="en-US" sz="1800" b="1" spc="-10" dirty="0">
                <a:solidFill>
                  <a:srgbClr val="000000"/>
                </a:solidFill>
              </a:rPr>
              <a:t>e</a:t>
            </a:r>
            <a:r>
              <a:rPr lang="en-US" sz="1800" b="1" spc="-25" dirty="0">
                <a:solidFill>
                  <a:srgbClr val="000000"/>
                </a:solidFill>
              </a:rPr>
              <a:t>m</a:t>
            </a:r>
            <a:r>
              <a:rPr lang="en-US" sz="1800" b="1" spc="-10" dirty="0">
                <a:solidFill>
                  <a:srgbClr val="000000"/>
                </a:solidFill>
              </a:rPr>
              <a:t>ent</a:t>
            </a:r>
            <a:r>
              <a:rPr lang="en-US" sz="1800" b="1" spc="-5" dirty="0">
                <a:solidFill>
                  <a:srgbClr val="000000"/>
                </a:solidFill>
              </a:rPr>
              <a:t> </a:t>
            </a:r>
            <a:r>
              <a:rPr lang="en-US" sz="1800" b="1" spc="-15" dirty="0">
                <a:solidFill>
                  <a:srgbClr val="000000"/>
                </a:solidFill>
              </a:rPr>
              <a:t>(nonmedic</a:t>
            </a:r>
            <a:r>
              <a:rPr lang="en-US" sz="1800" b="1" spc="-5" dirty="0">
                <a:solidFill>
                  <a:srgbClr val="000000"/>
                </a:solidFill>
              </a:rPr>
              <a:t>al)</a:t>
            </a:r>
            <a:endParaRPr lang="en-US" sz="1800" b="1" dirty="0">
              <a:solidFill>
                <a:srgbClr val="000000"/>
              </a:solidFill>
            </a:endParaRPr>
          </a:p>
          <a:p>
            <a:pPr marL="358140" marR="543560" indent="-345440">
              <a:buClr>
                <a:srgbClr val="96223E"/>
              </a:buClr>
              <a:buFont typeface="Arial"/>
              <a:buChar char="■"/>
              <a:tabLst>
                <a:tab pos="358775" algn="l"/>
              </a:tabLst>
            </a:pPr>
            <a:r>
              <a:rPr lang="en-US" sz="1800" b="1" spc="-10" dirty="0">
                <a:solidFill>
                  <a:srgbClr val="000000"/>
                </a:solidFill>
              </a:rPr>
              <a:t>Pedia</a:t>
            </a:r>
            <a:r>
              <a:rPr lang="en-US" sz="1800" b="1" spc="-5" dirty="0">
                <a:solidFill>
                  <a:srgbClr val="000000"/>
                </a:solidFill>
              </a:rPr>
              <a:t>t</a:t>
            </a:r>
            <a:r>
              <a:rPr lang="en-US" sz="1800" b="1" spc="-15" dirty="0">
                <a:solidFill>
                  <a:srgbClr val="000000"/>
                </a:solidFill>
              </a:rPr>
              <a:t>r</a:t>
            </a:r>
            <a:r>
              <a:rPr lang="en-US" sz="1800" b="1" spc="-10" dirty="0">
                <a:solidFill>
                  <a:srgbClr val="000000"/>
                </a:solidFill>
              </a:rPr>
              <a:t>ic</a:t>
            </a:r>
            <a:r>
              <a:rPr lang="en-US" sz="1800" b="1" spc="-20" dirty="0">
                <a:solidFill>
                  <a:srgbClr val="000000"/>
                </a:solidFill>
              </a:rPr>
              <a:t> </a:t>
            </a:r>
            <a:r>
              <a:rPr lang="en-US" sz="1800" b="1" spc="-10" dirty="0">
                <a:solidFill>
                  <a:srgbClr val="000000"/>
                </a:solidFill>
              </a:rPr>
              <a:t>Assess</a:t>
            </a:r>
            <a:r>
              <a:rPr lang="en-US" sz="1800" b="1" spc="-25" dirty="0">
                <a:solidFill>
                  <a:srgbClr val="000000"/>
                </a:solidFill>
              </a:rPr>
              <a:t>m</a:t>
            </a:r>
            <a:r>
              <a:rPr lang="en-US" sz="1800" b="1" spc="-10" dirty="0">
                <a:solidFill>
                  <a:srgbClr val="000000"/>
                </a:solidFill>
              </a:rPr>
              <a:t>ent</a:t>
            </a:r>
            <a:r>
              <a:rPr lang="en-US" sz="1800" b="1" spc="-10" dirty="0" smtClean="0">
                <a:solidFill>
                  <a:srgbClr val="000000"/>
                </a:solidFill>
              </a:rPr>
              <a:t>/ early</a:t>
            </a:r>
            <a:r>
              <a:rPr lang="en-US" sz="1800" b="1" spc="-5" dirty="0" smtClean="0">
                <a:solidFill>
                  <a:srgbClr val="000000"/>
                </a:solidFill>
              </a:rPr>
              <a:t> </a:t>
            </a:r>
            <a:r>
              <a:rPr lang="en-US" sz="1800" b="1" spc="-5" dirty="0">
                <a:solidFill>
                  <a:srgbClr val="000000"/>
                </a:solidFill>
              </a:rPr>
              <a:t>i</a:t>
            </a:r>
            <a:r>
              <a:rPr lang="en-US" sz="1800" b="1" spc="-15" dirty="0">
                <a:solidFill>
                  <a:srgbClr val="000000"/>
                </a:solidFill>
              </a:rPr>
              <a:t>n</a:t>
            </a:r>
            <a:r>
              <a:rPr lang="en-US" sz="1800" b="1" spc="-5" dirty="0">
                <a:solidFill>
                  <a:srgbClr val="000000"/>
                </a:solidFill>
              </a:rPr>
              <a:t>t</a:t>
            </a:r>
            <a:r>
              <a:rPr lang="en-US" sz="1800" b="1" spc="-10" dirty="0">
                <a:solidFill>
                  <a:srgbClr val="000000"/>
                </a:solidFill>
              </a:rPr>
              <a:t>e</a:t>
            </a:r>
            <a:r>
              <a:rPr lang="en-US" sz="1800" b="1" spc="-20" dirty="0">
                <a:solidFill>
                  <a:srgbClr val="000000"/>
                </a:solidFill>
              </a:rPr>
              <a:t>r</a:t>
            </a:r>
            <a:r>
              <a:rPr lang="en-US" sz="1800" b="1" spc="-10" dirty="0">
                <a:solidFill>
                  <a:srgbClr val="000000"/>
                </a:solidFill>
              </a:rPr>
              <a:t>vent</a:t>
            </a:r>
            <a:r>
              <a:rPr lang="en-US" sz="1800" b="1" dirty="0">
                <a:solidFill>
                  <a:srgbClr val="000000"/>
                </a:solidFill>
              </a:rPr>
              <a:t>i</a:t>
            </a:r>
            <a:r>
              <a:rPr lang="en-US" sz="1800" b="1" spc="-15" dirty="0">
                <a:solidFill>
                  <a:srgbClr val="000000"/>
                </a:solidFill>
              </a:rPr>
              <a:t>on</a:t>
            </a:r>
            <a:endParaRPr lang="en-US" sz="1800" b="1" dirty="0">
              <a:solidFill>
                <a:srgbClr val="000000"/>
              </a:solidFill>
            </a:endParaRPr>
          </a:p>
          <a:p>
            <a:pPr marL="358140" indent="-345440">
              <a:buClr>
                <a:srgbClr val="96223E"/>
              </a:buClr>
              <a:buFont typeface="Arial"/>
              <a:buChar char="■"/>
              <a:tabLst>
                <a:tab pos="358775" algn="l"/>
              </a:tabLst>
            </a:pPr>
            <a:r>
              <a:rPr lang="en-US" sz="1800" b="1" spc="-15" dirty="0">
                <a:solidFill>
                  <a:srgbClr val="000000"/>
                </a:solidFill>
              </a:rPr>
              <a:t>Emer</a:t>
            </a:r>
            <a:r>
              <a:rPr lang="en-US" sz="1800" b="1" spc="-10" dirty="0">
                <a:solidFill>
                  <a:srgbClr val="000000"/>
                </a:solidFill>
              </a:rPr>
              <a:t>gency</a:t>
            </a:r>
            <a:r>
              <a:rPr lang="en-US" sz="1800" b="1" spc="25" dirty="0">
                <a:solidFill>
                  <a:srgbClr val="000000"/>
                </a:solidFill>
              </a:rPr>
              <a:t> </a:t>
            </a:r>
            <a:r>
              <a:rPr lang="en-US" sz="1800" b="1" spc="-5" dirty="0">
                <a:solidFill>
                  <a:srgbClr val="000000"/>
                </a:solidFill>
              </a:rPr>
              <a:t>fi</a:t>
            </a:r>
            <a:r>
              <a:rPr lang="en-US" sz="1800" b="1" spc="-15" dirty="0">
                <a:solidFill>
                  <a:srgbClr val="000000"/>
                </a:solidFill>
              </a:rPr>
              <a:t>n</a:t>
            </a:r>
            <a:r>
              <a:rPr lang="en-US" sz="1800" b="1" spc="-10" dirty="0">
                <a:solidFill>
                  <a:srgbClr val="000000"/>
                </a:solidFill>
              </a:rPr>
              <a:t>a</a:t>
            </a:r>
            <a:r>
              <a:rPr lang="en-US" sz="1800" b="1" spc="-15" dirty="0">
                <a:solidFill>
                  <a:srgbClr val="000000"/>
                </a:solidFill>
              </a:rPr>
              <a:t>nci</a:t>
            </a:r>
            <a:r>
              <a:rPr lang="en-US" sz="1800" b="1" spc="-5" dirty="0">
                <a:solidFill>
                  <a:srgbClr val="000000"/>
                </a:solidFill>
              </a:rPr>
              <a:t>al</a:t>
            </a:r>
            <a:r>
              <a:rPr lang="en-US" sz="1800" b="1" spc="-10" dirty="0">
                <a:solidFill>
                  <a:srgbClr val="000000"/>
                </a:solidFill>
              </a:rPr>
              <a:t> ass</a:t>
            </a:r>
            <a:r>
              <a:rPr lang="en-US" sz="1800" b="1" dirty="0">
                <a:solidFill>
                  <a:srgbClr val="000000"/>
                </a:solidFill>
              </a:rPr>
              <a:t>i</a:t>
            </a:r>
            <a:r>
              <a:rPr lang="en-US" sz="1800" b="1" spc="-15" dirty="0">
                <a:solidFill>
                  <a:srgbClr val="000000"/>
                </a:solidFill>
              </a:rPr>
              <a:t>s</a:t>
            </a:r>
            <a:r>
              <a:rPr lang="en-US" sz="1800" b="1" spc="-20" dirty="0">
                <a:solidFill>
                  <a:srgbClr val="000000"/>
                </a:solidFill>
              </a:rPr>
              <a:t>t</a:t>
            </a:r>
            <a:r>
              <a:rPr lang="en-US" sz="1800" b="1" spc="-10" dirty="0">
                <a:solidFill>
                  <a:srgbClr val="000000"/>
                </a:solidFill>
              </a:rPr>
              <a:t>ance</a:t>
            </a:r>
            <a:endParaRPr lang="en-US" sz="1800" b="1" dirty="0">
              <a:solidFill>
                <a:srgbClr val="000000"/>
              </a:solidFill>
            </a:endParaRPr>
          </a:p>
          <a:p>
            <a:pPr marL="358140" indent="-345440">
              <a:buClr>
                <a:srgbClr val="96223E"/>
              </a:buClr>
              <a:buFont typeface="Arial"/>
              <a:buChar char="■"/>
              <a:tabLst>
                <a:tab pos="358775" algn="l"/>
              </a:tabLst>
            </a:pPr>
            <a:r>
              <a:rPr lang="en-US" sz="1800" b="1" spc="-15" dirty="0">
                <a:solidFill>
                  <a:srgbClr val="000000"/>
                </a:solidFill>
              </a:rPr>
              <a:t>Foo</a:t>
            </a:r>
            <a:r>
              <a:rPr lang="en-US" sz="1800" b="1" spc="-10" dirty="0">
                <a:solidFill>
                  <a:srgbClr val="000000"/>
                </a:solidFill>
              </a:rPr>
              <a:t>d</a:t>
            </a:r>
            <a:r>
              <a:rPr lang="en-US" sz="1800" b="1" spc="20" dirty="0">
                <a:solidFill>
                  <a:srgbClr val="000000"/>
                </a:solidFill>
              </a:rPr>
              <a:t> </a:t>
            </a:r>
            <a:r>
              <a:rPr lang="en-US" sz="1800" b="1" spc="-15" dirty="0">
                <a:solidFill>
                  <a:srgbClr val="000000"/>
                </a:solidFill>
              </a:rPr>
              <a:t>b</a:t>
            </a:r>
            <a:r>
              <a:rPr lang="en-US" sz="1800" b="1" spc="-10" dirty="0">
                <a:solidFill>
                  <a:srgbClr val="000000"/>
                </a:solidFill>
              </a:rPr>
              <a:t>a</a:t>
            </a:r>
            <a:r>
              <a:rPr lang="en-US" sz="1800" b="1" spc="-15" dirty="0">
                <a:solidFill>
                  <a:srgbClr val="000000"/>
                </a:solidFill>
              </a:rPr>
              <a:t>nk</a:t>
            </a:r>
            <a:r>
              <a:rPr lang="en-US" sz="1800" b="1" spc="-20" dirty="0">
                <a:solidFill>
                  <a:srgbClr val="000000"/>
                </a:solidFill>
              </a:rPr>
              <a:t>/</a:t>
            </a:r>
            <a:r>
              <a:rPr lang="en-US" sz="1800" b="1" spc="-15" dirty="0">
                <a:solidFill>
                  <a:srgbClr val="000000"/>
                </a:solidFill>
              </a:rPr>
              <a:t>hom</a:t>
            </a:r>
            <a:r>
              <a:rPr lang="en-US" sz="1800" b="1" spc="-10" dirty="0">
                <a:solidFill>
                  <a:srgbClr val="000000"/>
                </a:solidFill>
              </a:rPr>
              <a:t>e</a:t>
            </a:r>
            <a:r>
              <a:rPr lang="en-US" sz="1800" b="1" spc="5" dirty="0">
                <a:solidFill>
                  <a:srgbClr val="000000"/>
                </a:solidFill>
              </a:rPr>
              <a:t> </a:t>
            </a:r>
            <a:r>
              <a:rPr lang="en-US" sz="1800" b="1" spc="-15" dirty="0">
                <a:solidFill>
                  <a:srgbClr val="000000"/>
                </a:solidFill>
              </a:rPr>
              <a:t>del</a:t>
            </a:r>
            <a:r>
              <a:rPr lang="en-US" sz="1800" b="1" dirty="0">
                <a:solidFill>
                  <a:srgbClr val="000000"/>
                </a:solidFill>
              </a:rPr>
              <a:t>i</a:t>
            </a:r>
            <a:r>
              <a:rPr lang="en-US" sz="1800" b="1" spc="-10" dirty="0">
                <a:solidFill>
                  <a:srgbClr val="000000"/>
                </a:solidFill>
              </a:rPr>
              <a:t>ve</a:t>
            </a:r>
            <a:r>
              <a:rPr lang="en-US" sz="1800" b="1" spc="-20" dirty="0">
                <a:solidFill>
                  <a:srgbClr val="000000"/>
                </a:solidFill>
              </a:rPr>
              <a:t>r</a:t>
            </a:r>
            <a:r>
              <a:rPr lang="en-US" sz="1800" b="1" spc="-10" dirty="0">
                <a:solidFill>
                  <a:srgbClr val="000000"/>
                </a:solidFill>
              </a:rPr>
              <a:t>ed</a:t>
            </a:r>
            <a:r>
              <a:rPr lang="en-US" sz="1800" b="1" spc="15" dirty="0">
                <a:solidFill>
                  <a:srgbClr val="000000"/>
                </a:solidFill>
              </a:rPr>
              <a:t> </a:t>
            </a:r>
            <a:r>
              <a:rPr lang="en-US" sz="1800" b="1" spc="-15" dirty="0">
                <a:solidFill>
                  <a:srgbClr val="000000"/>
                </a:solidFill>
              </a:rPr>
              <a:t>m</a:t>
            </a:r>
            <a:r>
              <a:rPr lang="en-US" sz="1800" b="1" spc="-20" dirty="0">
                <a:solidFill>
                  <a:srgbClr val="000000"/>
                </a:solidFill>
              </a:rPr>
              <a:t>e</a:t>
            </a:r>
            <a:r>
              <a:rPr lang="en-US" sz="1800" b="1" spc="-10" dirty="0">
                <a:solidFill>
                  <a:srgbClr val="000000"/>
                </a:solidFill>
              </a:rPr>
              <a:t>a</a:t>
            </a:r>
            <a:r>
              <a:rPr lang="en-US" sz="1800" b="1" dirty="0">
                <a:solidFill>
                  <a:srgbClr val="000000"/>
                </a:solidFill>
              </a:rPr>
              <a:t>l</a:t>
            </a:r>
            <a:r>
              <a:rPr lang="en-US" sz="1800" b="1" spc="-10" dirty="0">
                <a:solidFill>
                  <a:srgbClr val="000000"/>
                </a:solidFill>
              </a:rPr>
              <a:t>s</a:t>
            </a:r>
            <a:endParaRPr lang="en-US" sz="1800" b="1" dirty="0">
              <a:solidFill>
                <a:srgbClr val="000000"/>
              </a:solidFill>
            </a:endParaRPr>
          </a:p>
          <a:p>
            <a:pPr marL="358140" indent="-345440">
              <a:buClr>
                <a:srgbClr val="96223E"/>
              </a:buClr>
              <a:buFont typeface="Arial"/>
              <a:buChar char="■"/>
              <a:tabLst>
                <a:tab pos="358775" algn="l"/>
              </a:tabLst>
            </a:pPr>
            <a:r>
              <a:rPr lang="en-US" sz="1800" b="1" spc="-10" dirty="0">
                <a:solidFill>
                  <a:srgbClr val="000000"/>
                </a:solidFill>
              </a:rPr>
              <a:t>Heal</a:t>
            </a:r>
            <a:r>
              <a:rPr lang="en-US" sz="1800" b="1" spc="-5" dirty="0">
                <a:solidFill>
                  <a:srgbClr val="000000"/>
                </a:solidFill>
              </a:rPr>
              <a:t>t</a:t>
            </a:r>
            <a:r>
              <a:rPr lang="en-US" sz="1800" b="1" spc="-10" dirty="0">
                <a:solidFill>
                  <a:srgbClr val="000000"/>
                </a:solidFill>
              </a:rPr>
              <a:t>h</a:t>
            </a:r>
            <a:r>
              <a:rPr lang="en-US" sz="1800" b="1" spc="-5" dirty="0">
                <a:solidFill>
                  <a:srgbClr val="000000"/>
                </a:solidFill>
              </a:rPr>
              <a:t> </a:t>
            </a:r>
            <a:r>
              <a:rPr lang="en-US" sz="1800" b="1" spc="-10" dirty="0">
                <a:solidFill>
                  <a:srgbClr val="000000"/>
                </a:solidFill>
              </a:rPr>
              <a:t>edu</a:t>
            </a:r>
            <a:r>
              <a:rPr lang="en-US" sz="1800" b="1" spc="-20" dirty="0">
                <a:solidFill>
                  <a:srgbClr val="000000"/>
                </a:solidFill>
              </a:rPr>
              <a:t>c</a:t>
            </a:r>
            <a:r>
              <a:rPr lang="en-US" sz="1800" b="1" spc="-10" dirty="0">
                <a:solidFill>
                  <a:srgbClr val="000000"/>
                </a:solidFill>
              </a:rPr>
              <a:t>ation/</a:t>
            </a:r>
            <a:r>
              <a:rPr lang="en-US" sz="1800" b="1" spc="-25" dirty="0">
                <a:solidFill>
                  <a:srgbClr val="000000"/>
                </a:solidFill>
              </a:rPr>
              <a:t>r</a:t>
            </a:r>
            <a:r>
              <a:rPr lang="en-US" sz="1800" b="1" spc="-10" dirty="0">
                <a:solidFill>
                  <a:srgbClr val="000000"/>
                </a:solidFill>
              </a:rPr>
              <a:t>isk </a:t>
            </a:r>
            <a:r>
              <a:rPr lang="en-US" sz="1800" b="1" spc="-20" dirty="0">
                <a:solidFill>
                  <a:srgbClr val="000000"/>
                </a:solidFill>
              </a:rPr>
              <a:t>r</a:t>
            </a:r>
            <a:r>
              <a:rPr lang="en-US" sz="1800" b="1" spc="-10" dirty="0">
                <a:solidFill>
                  <a:srgbClr val="000000"/>
                </a:solidFill>
              </a:rPr>
              <a:t>edu</a:t>
            </a:r>
            <a:r>
              <a:rPr lang="en-US" sz="1800" b="1" spc="-20" dirty="0">
                <a:solidFill>
                  <a:srgbClr val="000000"/>
                </a:solidFill>
              </a:rPr>
              <a:t>c</a:t>
            </a:r>
            <a:r>
              <a:rPr lang="en-US" sz="1800" b="1" spc="-10" dirty="0">
                <a:solidFill>
                  <a:srgbClr val="000000"/>
                </a:solidFill>
              </a:rPr>
              <a:t>t</a:t>
            </a:r>
            <a:r>
              <a:rPr lang="en-US" sz="1800" b="1" dirty="0">
                <a:solidFill>
                  <a:srgbClr val="000000"/>
                </a:solidFill>
              </a:rPr>
              <a:t>i</a:t>
            </a:r>
            <a:r>
              <a:rPr lang="en-US" sz="1800" b="1" spc="-15" dirty="0">
                <a:solidFill>
                  <a:srgbClr val="000000"/>
                </a:solidFill>
              </a:rPr>
              <a:t>on</a:t>
            </a:r>
            <a:endParaRPr lang="en-US" sz="1800" b="1" dirty="0">
              <a:solidFill>
                <a:srgbClr val="000000"/>
              </a:solidFill>
            </a:endParaRPr>
          </a:p>
          <a:p>
            <a:pPr marL="358140" indent="-345440">
              <a:buClr>
                <a:srgbClr val="96223E"/>
              </a:buClr>
              <a:buFont typeface="Arial"/>
              <a:buChar char="■"/>
              <a:tabLst>
                <a:tab pos="358775" algn="l"/>
              </a:tabLst>
            </a:pPr>
            <a:r>
              <a:rPr lang="en-US" sz="1800" b="1" spc="-10" dirty="0">
                <a:solidFill>
                  <a:srgbClr val="000000"/>
                </a:solidFill>
              </a:rPr>
              <a:t>Hous</a:t>
            </a:r>
            <a:r>
              <a:rPr lang="en-US" sz="1800" b="1" dirty="0">
                <a:solidFill>
                  <a:srgbClr val="000000"/>
                </a:solidFill>
              </a:rPr>
              <a:t>i</a:t>
            </a:r>
            <a:r>
              <a:rPr lang="en-US" sz="1800" b="1" spc="-15" dirty="0">
                <a:solidFill>
                  <a:srgbClr val="000000"/>
                </a:solidFill>
              </a:rPr>
              <a:t>n</a:t>
            </a:r>
            <a:r>
              <a:rPr lang="en-US" sz="1800" b="1" spc="-10" dirty="0">
                <a:solidFill>
                  <a:srgbClr val="000000"/>
                </a:solidFill>
              </a:rPr>
              <a:t>g</a:t>
            </a:r>
            <a:r>
              <a:rPr lang="en-US" sz="1800" b="1" dirty="0">
                <a:solidFill>
                  <a:srgbClr val="000000"/>
                </a:solidFill>
              </a:rPr>
              <a:t> </a:t>
            </a:r>
            <a:r>
              <a:rPr lang="en-US" sz="1800" b="1" spc="-15" dirty="0">
                <a:solidFill>
                  <a:srgbClr val="000000"/>
                </a:solidFill>
              </a:rPr>
              <a:t>se</a:t>
            </a:r>
            <a:r>
              <a:rPr lang="en-US" sz="1800" b="1" spc="-20" dirty="0">
                <a:solidFill>
                  <a:srgbClr val="000000"/>
                </a:solidFill>
              </a:rPr>
              <a:t>r</a:t>
            </a:r>
            <a:r>
              <a:rPr lang="en-US" sz="1800" b="1" spc="-10" dirty="0">
                <a:solidFill>
                  <a:srgbClr val="000000"/>
                </a:solidFill>
              </a:rPr>
              <a:t>vices</a:t>
            </a:r>
            <a:endParaRPr lang="en-US" sz="1800" b="1" dirty="0">
              <a:solidFill>
                <a:srgbClr val="000000"/>
              </a:solidFill>
            </a:endParaRPr>
          </a:p>
          <a:p>
            <a:pPr marL="358140" indent="-345440">
              <a:buClr>
                <a:srgbClr val="96223E"/>
              </a:buClr>
              <a:buFont typeface="Arial"/>
              <a:buChar char="■"/>
              <a:tabLst>
                <a:tab pos="358775" algn="l"/>
              </a:tabLst>
            </a:pPr>
            <a:r>
              <a:rPr lang="en-US" sz="1800" b="1" spc="-15" dirty="0">
                <a:solidFill>
                  <a:srgbClr val="000000"/>
                </a:solidFill>
              </a:rPr>
              <a:t>Leg</a:t>
            </a:r>
            <a:r>
              <a:rPr lang="en-US" sz="1800" b="1" spc="-5" dirty="0">
                <a:solidFill>
                  <a:srgbClr val="000000"/>
                </a:solidFill>
              </a:rPr>
              <a:t>al</a:t>
            </a:r>
            <a:r>
              <a:rPr lang="en-US" sz="1800" b="1" spc="-10" dirty="0">
                <a:solidFill>
                  <a:srgbClr val="000000"/>
                </a:solidFill>
              </a:rPr>
              <a:t> </a:t>
            </a:r>
            <a:r>
              <a:rPr lang="en-US" sz="1800" b="1" spc="-15" dirty="0">
                <a:solidFill>
                  <a:srgbClr val="000000"/>
                </a:solidFill>
              </a:rPr>
              <a:t>se</a:t>
            </a:r>
            <a:r>
              <a:rPr lang="en-US" sz="1800" b="1" spc="-20" dirty="0">
                <a:solidFill>
                  <a:srgbClr val="000000"/>
                </a:solidFill>
              </a:rPr>
              <a:t>r</a:t>
            </a:r>
            <a:r>
              <a:rPr lang="en-US" sz="1800" b="1" spc="-10" dirty="0">
                <a:solidFill>
                  <a:srgbClr val="000000"/>
                </a:solidFill>
              </a:rPr>
              <a:t>vices</a:t>
            </a:r>
            <a:endParaRPr lang="en-US" sz="1800" b="1" dirty="0">
              <a:solidFill>
                <a:srgbClr val="000000"/>
              </a:solidFill>
            </a:endParaRPr>
          </a:p>
          <a:p>
            <a:pPr marL="358140" indent="-345440">
              <a:buClr>
                <a:srgbClr val="96223E"/>
              </a:buClr>
              <a:buFont typeface="Arial"/>
              <a:buChar char="■"/>
              <a:tabLst>
                <a:tab pos="358775" algn="l"/>
              </a:tabLst>
            </a:pPr>
            <a:r>
              <a:rPr lang="en-US" sz="1800" b="1" spc="-10" dirty="0">
                <a:solidFill>
                  <a:srgbClr val="000000"/>
                </a:solidFill>
              </a:rPr>
              <a:t>Med</a:t>
            </a:r>
            <a:r>
              <a:rPr lang="en-US" sz="1800" b="1" dirty="0">
                <a:solidFill>
                  <a:srgbClr val="000000"/>
                </a:solidFill>
              </a:rPr>
              <a:t>i</a:t>
            </a:r>
            <a:r>
              <a:rPr lang="en-US" sz="1800" b="1" spc="-10" dirty="0">
                <a:solidFill>
                  <a:srgbClr val="000000"/>
                </a:solidFill>
              </a:rPr>
              <a:t>cal</a:t>
            </a:r>
            <a:r>
              <a:rPr lang="en-US" sz="1800" b="1" spc="-25" dirty="0">
                <a:solidFill>
                  <a:srgbClr val="000000"/>
                </a:solidFill>
              </a:rPr>
              <a:t> </a:t>
            </a:r>
            <a:r>
              <a:rPr lang="en-US" sz="1800" b="1" spc="-10" dirty="0">
                <a:solidFill>
                  <a:srgbClr val="000000"/>
                </a:solidFill>
              </a:rPr>
              <a:t>t</a:t>
            </a:r>
            <a:r>
              <a:rPr lang="en-US" sz="1800" b="1" spc="-15" dirty="0">
                <a:solidFill>
                  <a:srgbClr val="000000"/>
                </a:solidFill>
              </a:rPr>
              <a:t>r</a:t>
            </a:r>
            <a:r>
              <a:rPr lang="en-US" sz="1800" b="1" spc="-10" dirty="0">
                <a:solidFill>
                  <a:srgbClr val="000000"/>
                </a:solidFill>
              </a:rPr>
              <a:t>an</a:t>
            </a:r>
            <a:r>
              <a:rPr lang="en-US" sz="1800" b="1" spc="-15" dirty="0">
                <a:solidFill>
                  <a:srgbClr val="000000"/>
                </a:solidFill>
              </a:rPr>
              <a:t>sport</a:t>
            </a:r>
            <a:r>
              <a:rPr lang="en-US" sz="1800" b="1" spc="-10" dirty="0">
                <a:solidFill>
                  <a:srgbClr val="000000"/>
                </a:solidFill>
              </a:rPr>
              <a:t>ati</a:t>
            </a:r>
            <a:r>
              <a:rPr lang="en-US" sz="1800" b="1" spc="-15" dirty="0">
                <a:solidFill>
                  <a:srgbClr val="000000"/>
                </a:solidFill>
              </a:rPr>
              <a:t>o</a:t>
            </a:r>
            <a:r>
              <a:rPr lang="en-US" sz="1800" b="1" spc="-10" dirty="0">
                <a:solidFill>
                  <a:srgbClr val="000000"/>
                </a:solidFill>
              </a:rPr>
              <a:t>n</a:t>
            </a:r>
            <a:r>
              <a:rPr lang="en-US" sz="1800" b="1" spc="10" dirty="0">
                <a:solidFill>
                  <a:srgbClr val="000000"/>
                </a:solidFill>
              </a:rPr>
              <a:t> </a:t>
            </a:r>
            <a:r>
              <a:rPr lang="en-US" sz="1800" b="1" spc="-15" dirty="0">
                <a:solidFill>
                  <a:srgbClr val="000000"/>
                </a:solidFill>
              </a:rPr>
              <a:t>se</a:t>
            </a:r>
            <a:r>
              <a:rPr lang="en-US" sz="1800" b="1" spc="-20" dirty="0">
                <a:solidFill>
                  <a:srgbClr val="000000"/>
                </a:solidFill>
              </a:rPr>
              <a:t>r</a:t>
            </a:r>
            <a:r>
              <a:rPr lang="en-US" sz="1800" b="1" spc="-10" dirty="0">
                <a:solidFill>
                  <a:srgbClr val="000000"/>
                </a:solidFill>
              </a:rPr>
              <a:t>vices</a:t>
            </a:r>
            <a:endParaRPr lang="en-US" sz="1800" b="1" dirty="0">
              <a:solidFill>
                <a:srgbClr val="000000"/>
              </a:solidFill>
            </a:endParaRPr>
          </a:p>
          <a:p>
            <a:pPr marL="358140" indent="-345440">
              <a:buClr>
                <a:srgbClr val="96223E"/>
              </a:buClr>
              <a:buFont typeface="Arial"/>
              <a:buChar char="■"/>
              <a:tabLst>
                <a:tab pos="358775" algn="l"/>
              </a:tabLst>
            </a:pPr>
            <a:r>
              <a:rPr lang="en-US" sz="1800" b="1" spc="-15" dirty="0">
                <a:solidFill>
                  <a:srgbClr val="000000"/>
                </a:solidFill>
              </a:rPr>
              <a:t>Ou</a:t>
            </a:r>
            <a:r>
              <a:rPr lang="en-US" sz="1800" b="1" spc="-10" dirty="0">
                <a:solidFill>
                  <a:srgbClr val="000000"/>
                </a:solidFill>
              </a:rPr>
              <a:t>t</a:t>
            </a:r>
            <a:r>
              <a:rPr lang="en-US" sz="1800" b="1" spc="-15" dirty="0">
                <a:solidFill>
                  <a:srgbClr val="000000"/>
                </a:solidFill>
              </a:rPr>
              <a:t>r</a:t>
            </a:r>
            <a:r>
              <a:rPr lang="en-US" sz="1800" b="1" spc="-10" dirty="0">
                <a:solidFill>
                  <a:srgbClr val="000000"/>
                </a:solidFill>
              </a:rPr>
              <a:t>each</a:t>
            </a:r>
            <a:r>
              <a:rPr lang="en-US" sz="1800" b="1" dirty="0">
                <a:solidFill>
                  <a:srgbClr val="000000"/>
                </a:solidFill>
              </a:rPr>
              <a:t> </a:t>
            </a:r>
            <a:r>
              <a:rPr lang="en-US" sz="1800" b="1" spc="-15" dirty="0">
                <a:solidFill>
                  <a:srgbClr val="000000"/>
                </a:solidFill>
              </a:rPr>
              <a:t>se</a:t>
            </a:r>
            <a:r>
              <a:rPr lang="en-US" sz="1800" b="1" spc="-20" dirty="0">
                <a:solidFill>
                  <a:srgbClr val="000000"/>
                </a:solidFill>
              </a:rPr>
              <a:t>r</a:t>
            </a:r>
            <a:r>
              <a:rPr lang="en-US" sz="1800" b="1" spc="-10" dirty="0">
                <a:solidFill>
                  <a:srgbClr val="000000"/>
                </a:solidFill>
              </a:rPr>
              <a:t>vices</a:t>
            </a:r>
            <a:endParaRPr lang="en-US" sz="1800" b="1" dirty="0">
              <a:solidFill>
                <a:srgbClr val="000000"/>
              </a:solidFill>
            </a:endParaRPr>
          </a:p>
          <a:p>
            <a:pPr marL="358140" indent="-345440">
              <a:buClr>
                <a:srgbClr val="96223E"/>
              </a:buClr>
              <a:buFont typeface="Arial"/>
              <a:buChar char="■"/>
              <a:tabLst>
                <a:tab pos="358775" algn="l"/>
              </a:tabLst>
            </a:pPr>
            <a:r>
              <a:rPr lang="en-US" sz="1800" b="1" spc="-10" dirty="0">
                <a:solidFill>
                  <a:srgbClr val="000000"/>
                </a:solidFill>
              </a:rPr>
              <a:t>Pe</a:t>
            </a:r>
            <a:r>
              <a:rPr lang="en-US" sz="1800" b="1" spc="-15" dirty="0">
                <a:solidFill>
                  <a:srgbClr val="000000"/>
                </a:solidFill>
              </a:rPr>
              <a:t>r</a:t>
            </a:r>
            <a:r>
              <a:rPr lang="en-US" sz="1800" b="1" spc="-10" dirty="0">
                <a:solidFill>
                  <a:srgbClr val="000000"/>
                </a:solidFill>
              </a:rPr>
              <a:t>manency</a:t>
            </a:r>
            <a:r>
              <a:rPr lang="en-US" sz="1800" b="1" spc="10" dirty="0">
                <a:solidFill>
                  <a:srgbClr val="000000"/>
                </a:solidFill>
              </a:rPr>
              <a:t> </a:t>
            </a:r>
            <a:r>
              <a:rPr lang="en-US" sz="1800" b="1" spc="-15" dirty="0" smtClean="0">
                <a:solidFill>
                  <a:srgbClr val="000000"/>
                </a:solidFill>
              </a:rPr>
              <a:t>p</a:t>
            </a:r>
            <a:r>
              <a:rPr lang="en-US" sz="1800" b="1" dirty="0" smtClean="0">
                <a:solidFill>
                  <a:srgbClr val="000000"/>
                </a:solidFill>
              </a:rPr>
              <a:t>l</a:t>
            </a:r>
            <a:r>
              <a:rPr lang="en-US" sz="1800" b="1" spc="-10" dirty="0" smtClean="0">
                <a:solidFill>
                  <a:srgbClr val="000000"/>
                </a:solidFill>
              </a:rPr>
              <a:t>an</a:t>
            </a:r>
            <a:r>
              <a:rPr lang="en-US" sz="1800" b="1" spc="-15" dirty="0" smtClean="0">
                <a:solidFill>
                  <a:srgbClr val="000000"/>
                </a:solidFill>
              </a:rPr>
              <a:t>n</a:t>
            </a:r>
            <a:r>
              <a:rPr lang="en-US" sz="1800" b="1" dirty="0" smtClean="0">
                <a:solidFill>
                  <a:srgbClr val="000000"/>
                </a:solidFill>
              </a:rPr>
              <a:t>i</a:t>
            </a:r>
            <a:r>
              <a:rPr lang="en-US" sz="1800" b="1" spc="-15" dirty="0" smtClean="0">
                <a:solidFill>
                  <a:srgbClr val="000000"/>
                </a:solidFill>
              </a:rPr>
              <a:t>ng</a:t>
            </a:r>
            <a:endParaRPr lang="en-US" sz="1800" b="1" dirty="0">
              <a:solidFill>
                <a:srgbClr val="000000"/>
              </a:solidFill>
            </a:endParaRPr>
          </a:p>
        </p:txBody>
      </p:sp>
      <p:sp>
        <p:nvSpPr>
          <p:cNvPr id="9" name="object 11" descr="photo of Ryan White" title="Ryan White"/>
          <p:cNvSpPr/>
          <p:nvPr/>
        </p:nvSpPr>
        <p:spPr>
          <a:xfrm>
            <a:off x="3284758" y="4681818"/>
            <a:ext cx="1488948" cy="1981200"/>
          </a:xfrm>
          <a:prstGeom prst="rect">
            <a:avLst/>
          </a:prstGeom>
          <a:blipFill>
            <a:blip r:embed="rId4" cstate="print"/>
            <a:stretch>
              <a:fillRect/>
            </a:stretch>
          </a:blipFill>
        </p:spPr>
        <p:txBody>
          <a:bodyPr wrap="square" lIns="0" tIns="0" rIns="0" bIns="0" rtlCol="0"/>
          <a:lstStyle/>
          <a:p>
            <a:pPr fontAlgn="auto">
              <a:spcBef>
                <a:spcPts val="0"/>
              </a:spcBef>
              <a:spcAft>
                <a:spcPts val="0"/>
              </a:spcAft>
            </a:pPr>
            <a:endParaRPr>
              <a:solidFill>
                <a:srgbClr val="000000"/>
              </a:solidFill>
              <a:latin typeface="Georgia"/>
            </a:endParaRPr>
          </a:p>
        </p:txBody>
      </p:sp>
      <p:sp>
        <p:nvSpPr>
          <p:cNvPr id="10"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78</a:t>
            </a:fld>
            <a:endParaRPr lang="en-US" sz="1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3552120157"/>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1447800" y="152400"/>
            <a:ext cx="5638800" cy="1066800"/>
          </a:xfrm>
        </p:spPr>
        <p:txBody>
          <a:bodyPr/>
          <a:lstStyle/>
          <a:p>
            <a:r>
              <a:rPr lang="en-US" dirty="0" smtClean="0">
                <a:ea typeface="ＭＳ Ｐゴシック" pitchFamily="34" charset="-128"/>
              </a:rPr>
              <a:t>SDOH and LGBT Health</a:t>
            </a:r>
          </a:p>
        </p:txBody>
      </p:sp>
      <p:sp>
        <p:nvSpPr>
          <p:cNvPr id="2" name="Content Placeholder 1"/>
          <p:cNvSpPr>
            <a:spLocks noGrp="1"/>
          </p:cNvSpPr>
          <p:nvPr>
            <p:ph idx="1"/>
          </p:nvPr>
        </p:nvSpPr>
        <p:spPr>
          <a:xfrm>
            <a:off x="1371600" y="1524000"/>
            <a:ext cx="7620000" cy="5029200"/>
          </a:xfrm>
        </p:spPr>
        <p:txBody>
          <a:bodyPr>
            <a:noAutofit/>
          </a:bodyPr>
          <a:lstStyle/>
          <a:p>
            <a:pPr marL="342900" marR="5080" indent="-342900">
              <a:lnSpc>
                <a:spcPct val="150000"/>
              </a:lnSpc>
              <a:buFont typeface="Arial" panose="020B0604020202020204" pitchFamily="34" charset="0"/>
              <a:buChar char="•"/>
            </a:pPr>
            <a:r>
              <a:rPr lang="en-US" b="1" dirty="0"/>
              <a:t>Legal discrimination in access to health insurance, employment, housing, marriage, adoption, and retirement </a:t>
            </a:r>
            <a:r>
              <a:rPr lang="en-US" b="1" dirty="0" smtClean="0"/>
              <a:t>benefits</a:t>
            </a:r>
          </a:p>
          <a:p>
            <a:pPr marL="342900" marR="5080" indent="-342900">
              <a:lnSpc>
                <a:spcPct val="150000"/>
              </a:lnSpc>
              <a:buFont typeface="Arial" panose="020B0604020202020204" pitchFamily="34" charset="0"/>
              <a:buChar char="•"/>
            </a:pPr>
            <a:r>
              <a:rPr lang="en-US" b="1" dirty="0" smtClean="0"/>
              <a:t>Lack </a:t>
            </a:r>
            <a:r>
              <a:rPr lang="en-US" b="1" dirty="0"/>
              <a:t>of laws protecting against bullying in </a:t>
            </a:r>
            <a:r>
              <a:rPr lang="en-US" b="1" dirty="0" smtClean="0"/>
              <a:t>schools</a:t>
            </a:r>
          </a:p>
          <a:p>
            <a:pPr marL="342900" marR="5080" indent="-342900">
              <a:lnSpc>
                <a:spcPct val="150000"/>
              </a:lnSpc>
              <a:buFont typeface="Arial" panose="020B0604020202020204" pitchFamily="34" charset="0"/>
              <a:buChar char="•"/>
            </a:pPr>
            <a:r>
              <a:rPr lang="en-US" b="1" dirty="0" smtClean="0"/>
              <a:t>Lack </a:t>
            </a:r>
            <a:r>
              <a:rPr lang="en-US" b="1" dirty="0"/>
              <a:t>of social programs for youth, adults &amp; </a:t>
            </a:r>
            <a:r>
              <a:rPr lang="en-US" b="1" dirty="0" smtClean="0"/>
              <a:t>elders</a:t>
            </a:r>
          </a:p>
          <a:p>
            <a:pPr marL="342900" marR="5080" indent="-342900">
              <a:lnSpc>
                <a:spcPct val="150000"/>
              </a:lnSpc>
              <a:buFont typeface="Arial" panose="020B0604020202020204" pitchFamily="34" charset="0"/>
              <a:buChar char="•"/>
            </a:pPr>
            <a:r>
              <a:rPr lang="en-US" b="1" dirty="0" smtClean="0"/>
              <a:t>Shortage </a:t>
            </a:r>
            <a:r>
              <a:rPr lang="en-US" b="1" dirty="0"/>
              <a:t>of health care providers who are knowledgeable and culturally competent in LGBT </a:t>
            </a:r>
            <a:r>
              <a:rPr lang="en-US" b="1" dirty="0" smtClean="0"/>
              <a:t>health </a:t>
            </a:r>
          </a:p>
        </p:txBody>
      </p:sp>
      <p:pic>
        <p:nvPicPr>
          <p:cNvPr id="7" name="Picture 2" descr="Health Resources and Services Administration Logo" title="HR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1" y="5638800"/>
            <a:ext cx="1219202" cy="370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Photo of a male cou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6100" y="0"/>
            <a:ext cx="2247900" cy="14859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79</a:t>
            </a:fld>
            <a:endParaRPr lang="en-US" sz="1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134225620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600200" y="152400"/>
            <a:ext cx="7470648" cy="1066800"/>
          </a:xfrm>
        </p:spPr>
        <p:txBody>
          <a:bodyPr/>
          <a:lstStyle/>
          <a:p>
            <a:r>
              <a:rPr lang="en-US" altLang="en-US" sz="2700" dirty="0" smtClean="0">
                <a:ea typeface="ＭＳ Ｐゴシック" pitchFamily="34" charset="-128"/>
                <a:cs typeface="Arial" charset="0"/>
              </a:rPr>
              <a:t>Healthy People 2020’s </a:t>
            </a:r>
            <a:br>
              <a:rPr lang="en-US" altLang="en-US" sz="2700" dirty="0" smtClean="0">
                <a:ea typeface="ＭＳ Ｐゴシック" pitchFamily="34" charset="-128"/>
                <a:cs typeface="Arial" charset="0"/>
              </a:rPr>
            </a:br>
            <a:r>
              <a:rPr lang="en-US" altLang="en-US" sz="2700" dirty="0" smtClean="0">
                <a:ea typeface="ＭＳ Ｐゴシック" pitchFamily="34" charset="-128"/>
                <a:cs typeface="Arial" charset="0"/>
              </a:rPr>
              <a:t>Definition of Health Equity</a:t>
            </a:r>
          </a:p>
        </p:txBody>
      </p:sp>
      <p:sp>
        <p:nvSpPr>
          <p:cNvPr id="25603" name="Content Placeholder 2"/>
          <p:cNvSpPr>
            <a:spLocks noGrp="1"/>
          </p:cNvSpPr>
          <p:nvPr>
            <p:ph idx="1"/>
          </p:nvPr>
        </p:nvSpPr>
        <p:spPr>
          <a:xfrm>
            <a:off x="1447800" y="1447800"/>
            <a:ext cx="7086600" cy="4672584"/>
          </a:xfrm>
        </p:spPr>
        <p:txBody>
          <a:bodyPr/>
          <a:lstStyle/>
          <a:p>
            <a:pPr>
              <a:spcBef>
                <a:spcPct val="0"/>
              </a:spcBef>
              <a:buSzPct val="102000"/>
              <a:buFont typeface="Wingdings" panose="05000000000000000000" pitchFamily="2" charset="2"/>
              <a:buChar char="§"/>
            </a:pPr>
            <a:r>
              <a:rPr lang="en-US" dirty="0" smtClean="0"/>
              <a:t>The attainment </a:t>
            </a:r>
            <a:r>
              <a:rPr lang="en-US" dirty="0"/>
              <a:t>of the highest level of health for all people. </a:t>
            </a:r>
            <a:endParaRPr lang="en-US" dirty="0" smtClean="0"/>
          </a:p>
          <a:p>
            <a:pPr>
              <a:spcBef>
                <a:spcPct val="0"/>
              </a:spcBef>
              <a:buSzPct val="102000"/>
              <a:buFont typeface="Wingdings" panose="05000000000000000000" pitchFamily="2" charset="2"/>
              <a:buChar char="§"/>
            </a:pPr>
            <a:endParaRPr lang="en-US" dirty="0" smtClean="0"/>
          </a:p>
          <a:p>
            <a:pPr>
              <a:spcBef>
                <a:spcPct val="0"/>
              </a:spcBef>
              <a:buSzPct val="102000"/>
              <a:buFont typeface="Wingdings" panose="05000000000000000000" pitchFamily="2" charset="2"/>
              <a:buChar char="§"/>
            </a:pPr>
            <a:r>
              <a:rPr lang="en-US" dirty="0" smtClean="0"/>
              <a:t>Achieving </a:t>
            </a:r>
            <a:r>
              <a:rPr lang="en-US" dirty="0"/>
              <a:t>health equity </a:t>
            </a:r>
            <a:r>
              <a:rPr lang="en-US" dirty="0" smtClean="0"/>
              <a:t>requires: </a:t>
            </a:r>
          </a:p>
          <a:p>
            <a:pPr marL="695325" lvl="2">
              <a:spcBef>
                <a:spcPct val="0"/>
              </a:spcBef>
              <a:buClr>
                <a:srgbClr val="97233F"/>
              </a:buClr>
              <a:buSzPct val="102000"/>
              <a:buFont typeface="Wingdings" panose="05000000000000000000" pitchFamily="2" charset="2"/>
              <a:buChar char="§"/>
            </a:pPr>
            <a:r>
              <a:rPr lang="en-US" dirty="0"/>
              <a:t>Elimination of health and health care </a:t>
            </a:r>
            <a:r>
              <a:rPr lang="en-US" dirty="0" smtClean="0"/>
              <a:t>disparities</a:t>
            </a:r>
            <a:endParaRPr lang="en-US" dirty="0">
              <a:ea typeface="ＭＳ Ｐゴシック" pitchFamily="34" charset="-128"/>
              <a:cs typeface="Arial" charset="0"/>
            </a:endParaRPr>
          </a:p>
          <a:p>
            <a:pPr marL="695325" lvl="2">
              <a:spcBef>
                <a:spcPct val="0"/>
              </a:spcBef>
              <a:buClr>
                <a:srgbClr val="97233F"/>
              </a:buClr>
              <a:buSzPct val="102000"/>
              <a:buFont typeface="Wingdings" panose="05000000000000000000" pitchFamily="2" charset="2"/>
              <a:buChar char="§"/>
            </a:pPr>
            <a:r>
              <a:rPr lang="en-US" dirty="0" smtClean="0"/>
              <a:t>Valuing </a:t>
            </a:r>
            <a:r>
              <a:rPr lang="en-US" dirty="0"/>
              <a:t>everyone </a:t>
            </a:r>
            <a:r>
              <a:rPr lang="en-US" dirty="0" smtClean="0"/>
              <a:t>equally</a:t>
            </a:r>
          </a:p>
          <a:p>
            <a:pPr marL="695325" lvl="2">
              <a:spcBef>
                <a:spcPct val="0"/>
              </a:spcBef>
              <a:buClr>
                <a:srgbClr val="97233F"/>
              </a:buClr>
              <a:buSzPct val="102000"/>
              <a:buFont typeface="Wingdings" panose="05000000000000000000" pitchFamily="2" charset="2"/>
              <a:buChar char="§"/>
            </a:pPr>
            <a:r>
              <a:rPr lang="en-US" dirty="0" smtClean="0"/>
              <a:t>Focused </a:t>
            </a:r>
            <a:r>
              <a:rPr lang="en-US" dirty="0"/>
              <a:t>and ongoing societal efforts to address </a:t>
            </a:r>
            <a:r>
              <a:rPr lang="en-US" dirty="0" smtClean="0"/>
              <a:t>avoidable </a:t>
            </a:r>
            <a:r>
              <a:rPr lang="en-US" dirty="0"/>
              <a:t>inequalities including </a:t>
            </a:r>
            <a:r>
              <a:rPr lang="en-US" dirty="0" smtClean="0"/>
              <a:t>injustices</a:t>
            </a:r>
          </a:p>
          <a:p>
            <a:pPr marL="982662" lvl="3">
              <a:spcBef>
                <a:spcPct val="0"/>
              </a:spcBef>
              <a:buClr>
                <a:srgbClr val="97233F"/>
              </a:buClr>
              <a:buSzPct val="102000"/>
              <a:buFont typeface="Wingdings" panose="05000000000000000000" pitchFamily="2" charset="2"/>
              <a:buChar char="§"/>
            </a:pPr>
            <a:r>
              <a:rPr lang="en-US" dirty="0" smtClean="0"/>
              <a:t>Historical </a:t>
            </a:r>
          </a:p>
          <a:p>
            <a:pPr marL="982662" lvl="3">
              <a:spcBef>
                <a:spcPct val="0"/>
              </a:spcBef>
              <a:buClr>
                <a:srgbClr val="97233F"/>
              </a:buClr>
              <a:buSzPct val="102000"/>
              <a:buFont typeface="Wingdings" panose="05000000000000000000" pitchFamily="2" charset="2"/>
              <a:buChar char="§"/>
            </a:pPr>
            <a:r>
              <a:rPr lang="en-US" dirty="0"/>
              <a:t>C</a:t>
            </a:r>
            <a:r>
              <a:rPr lang="en-US" dirty="0" smtClean="0"/>
              <a:t>ontemporary </a:t>
            </a:r>
            <a:endParaRPr lang="en-US" dirty="0"/>
          </a:p>
          <a:p>
            <a:pPr>
              <a:spcBef>
                <a:spcPct val="0"/>
              </a:spcBef>
              <a:buSzPct val="102000"/>
              <a:buFont typeface="Arial" charset="0"/>
              <a:buNone/>
            </a:pPr>
            <a:endParaRPr lang="en-US" altLang="en-US" dirty="0" smtClean="0">
              <a:ea typeface="ＭＳ Ｐゴシック" pitchFamily="34" charset="-128"/>
              <a:cs typeface="Arial" charset="0"/>
            </a:endParaRPr>
          </a:p>
        </p:txBody>
      </p:sp>
      <p:pic>
        <p:nvPicPr>
          <p:cNvPr id="25605" name="Picture 5" descr="odphplogo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724400"/>
            <a:ext cx="914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8</a:t>
            </a:fld>
            <a:endParaRPr lang="en-US" sz="1200" dirty="0">
              <a:solidFill>
                <a:srgbClr val="898989"/>
              </a:solidFill>
              <a:latin typeface="Calibri" panose="020F0502020204030204" pitchFamily="34" charset="0"/>
            </a:endParaRPr>
          </a:p>
        </p:txBody>
      </p:sp>
      <p:sp>
        <p:nvSpPr>
          <p:cNvPr id="10" name="Text Placeholder 4"/>
          <p:cNvSpPr txBox="1">
            <a:spLocks/>
          </p:cNvSpPr>
          <p:nvPr/>
        </p:nvSpPr>
        <p:spPr>
          <a:xfrm>
            <a:off x="1447800" y="6400800"/>
            <a:ext cx="5665788"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solidFill>
                  <a:prstClr val="black"/>
                </a:solidFill>
                <a:latin typeface="Tahoma" pitchFamily="34" charset="0"/>
                <a:ea typeface="Tahoma" pitchFamily="34" charset="0"/>
                <a:cs typeface="Tahoma" pitchFamily="34" charset="0"/>
              </a:rPr>
              <a:t>SOURCE: http://www.healthypeople.gov/2020/about/foundation-health-measures/Disparities</a:t>
            </a:r>
          </a:p>
        </p:txBody>
      </p:sp>
    </p:spTree>
    <p:extLst>
      <p:ext uri="{BB962C8B-B14F-4D97-AF65-F5344CB8AC3E}">
        <p14:creationId xmlns:p14="http://schemas.microsoft.com/office/powerpoint/2010/main" val="192758680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1447800" y="152400"/>
            <a:ext cx="5638800" cy="1066800"/>
          </a:xfrm>
        </p:spPr>
        <p:txBody>
          <a:bodyPr/>
          <a:lstStyle/>
          <a:p>
            <a:r>
              <a:rPr lang="en-US" dirty="0" smtClean="0">
                <a:ea typeface="ＭＳ Ｐゴシック" pitchFamily="34" charset="-128"/>
              </a:rPr>
              <a:t>SDOH and LGBT Health</a:t>
            </a:r>
          </a:p>
        </p:txBody>
      </p:sp>
      <p:sp>
        <p:nvSpPr>
          <p:cNvPr id="2" name="Content Placeholder 1"/>
          <p:cNvSpPr>
            <a:spLocks noGrp="1"/>
          </p:cNvSpPr>
          <p:nvPr>
            <p:ph idx="1"/>
          </p:nvPr>
        </p:nvSpPr>
        <p:spPr>
          <a:xfrm>
            <a:off x="1371600" y="1524000"/>
            <a:ext cx="7620000" cy="5029200"/>
          </a:xfrm>
        </p:spPr>
        <p:txBody>
          <a:bodyPr>
            <a:noAutofit/>
          </a:bodyPr>
          <a:lstStyle/>
          <a:p>
            <a:pPr marL="400050" marR="5080" indent="-395288">
              <a:lnSpc>
                <a:spcPct val="150000"/>
              </a:lnSpc>
              <a:buFont typeface="Arial" panose="020B0604020202020204" pitchFamily="34" charset="0"/>
              <a:buChar char="•"/>
            </a:pPr>
            <a:r>
              <a:rPr lang="en-US" sz="2800" b="1" dirty="0" smtClean="0"/>
              <a:t>Safe </a:t>
            </a:r>
            <a:r>
              <a:rPr lang="en-US" sz="2800" b="1" dirty="0"/>
              <a:t>schools, neighborhoods, and housing</a:t>
            </a:r>
          </a:p>
          <a:p>
            <a:pPr marL="400050" marR="5080" indent="-395288">
              <a:lnSpc>
                <a:spcPct val="150000"/>
              </a:lnSpc>
              <a:buFont typeface="Arial" panose="020B0604020202020204" pitchFamily="34" charset="0"/>
              <a:buChar char="•"/>
            </a:pPr>
            <a:r>
              <a:rPr lang="en-US" sz="2800" b="1" dirty="0"/>
              <a:t>Access to recreational facilities and activities</a:t>
            </a:r>
          </a:p>
          <a:p>
            <a:pPr marL="400050" marR="5080" indent="-395288">
              <a:lnSpc>
                <a:spcPct val="150000"/>
              </a:lnSpc>
              <a:buFont typeface="Arial" panose="020B0604020202020204" pitchFamily="34" charset="0"/>
              <a:buChar char="•"/>
            </a:pPr>
            <a:r>
              <a:rPr lang="en-US" sz="2800" b="1" dirty="0"/>
              <a:t>Availability of safe meeting places</a:t>
            </a:r>
          </a:p>
          <a:p>
            <a:pPr marL="400050" marR="5080" indent="-395288">
              <a:lnSpc>
                <a:spcPct val="150000"/>
              </a:lnSpc>
              <a:buFont typeface="Arial" panose="020B0604020202020204" pitchFamily="34" charset="0"/>
              <a:buChar char="•"/>
            </a:pPr>
            <a:r>
              <a:rPr lang="en-US" sz="2800" b="1" dirty="0"/>
              <a:t>Access to health services</a:t>
            </a:r>
          </a:p>
          <a:p>
            <a:pPr marL="342900" marR="5080" indent="-342900">
              <a:lnSpc>
                <a:spcPct val="150000"/>
              </a:lnSpc>
              <a:buFont typeface="Arial" panose="020B0604020202020204" pitchFamily="34" charset="0"/>
              <a:buChar char="•"/>
            </a:pPr>
            <a:endParaRPr lang="en-US" b="1" dirty="0" smtClean="0"/>
          </a:p>
        </p:txBody>
      </p:sp>
      <p:pic>
        <p:nvPicPr>
          <p:cNvPr id="7" name="Picture 2" descr="Health Resources and Services Administration Logo" title="HR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1" y="5638800"/>
            <a:ext cx="1219202" cy="370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photo of a female cou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6540" y="33337"/>
            <a:ext cx="2117460" cy="1414463"/>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80</a:t>
            </a:fld>
            <a:endParaRPr lang="en-US" sz="1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3909610489"/>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1447800" y="152400"/>
            <a:ext cx="7543800" cy="1066800"/>
          </a:xfrm>
        </p:spPr>
        <p:txBody>
          <a:bodyPr/>
          <a:lstStyle/>
          <a:p>
            <a:pPr algn="ctr"/>
            <a:r>
              <a:rPr lang="en-US" dirty="0" smtClean="0">
                <a:ea typeface="ＭＳ Ｐゴシック" pitchFamily="34" charset="-128"/>
              </a:rPr>
              <a:t>LGBT Health Disparities </a:t>
            </a:r>
          </a:p>
        </p:txBody>
      </p:sp>
      <p:sp>
        <p:nvSpPr>
          <p:cNvPr id="2" name="Content Placeholder 1"/>
          <p:cNvSpPr>
            <a:spLocks noGrp="1"/>
          </p:cNvSpPr>
          <p:nvPr>
            <p:ph idx="1"/>
          </p:nvPr>
        </p:nvSpPr>
        <p:spPr>
          <a:xfrm>
            <a:off x="1371600" y="1524000"/>
            <a:ext cx="7620000" cy="5029200"/>
          </a:xfrm>
        </p:spPr>
        <p:txBody>
          <a:bodyPr>
            <a:noAutofit/>
          </a:bodyPr>
          <a:lstStyle/>
          <a:p>
            <a:pPr marL="461963" marR="5080" indent="-342900">
              <a:lnSpc>
                <a:spcPct val="150000"/>
              </a:lnSpc>
              <a:spcBef>
                <a:spcPts val="0"/>
              </a:spcBef>
              <a:buFont typeface="Arial" panose="020B0604020202020204" pitchFamily="34" charset="0"/>
              <a:buChar char="•"/>
            </a:pPr>
            <a:r>
              <a:rPr lang="en-US" sz="2800" b="1" dirty="0"/>
              <a:t>Suicide and other mental health issues</a:t>
            </a:r>
          </a:p>
          <a:p>
            <a:pPr marL="461963" marR="5080" indent="-342900">
              <a:lnSpc>
                <a:spcPct val="150000"/>
              </a:lnSpc>
              <a:spcBef>
                <a:spcPts val="0"/>
              </a:spcBef>
              <a:buFont typeface="Arial" panose="020B0604020202020204" pitchFamily="34" charset="0"/>
              <a:buChar char="•"/>
            </a:pPr>
            <a:r>
              <a:rPr lang="en-US" sz="2800" b="1" dirty="0"/>
              <a:t>Tobacco, alcohol, and drug use</a:t>
            </a:r>
          </a:p>
          <a:p>
            <a:pPr marL="461963" marR="5080" indent="-342900">
              <a:lnSpc>
                <a:spcPct val="150000"/>
              </a:lnSpc>
              <a:spcBef>
                <a:spcPts val="0"/>
              </a:spcBef>
              <a:buFont typeface="Arial" panose="020B0604020202020204" pitchFamily="34" charset="0"/>
              <a:buChar char="•"/>
            </a:pPr>
            <a:r>
              <a:rPr lang="en-US" sz="2800" b="1" dirty="0"/>
              <a:t>Cancer Screening</a:t>
            </a:r>
          </a:p>
          <a:p>
            <a:pPr marL="461963" marR="5080" indent="-342900">
              <a:lnSpc>
                <a:spcPct val="150000"/>
              </a:lnSpc>
              <a:spcBef>
                <a:spcPts val="0"/>
              </a:spcBef>
              <a:buFont typeface="Arial" panose="020B0604020202020204" pitchFamily="34" charset="0"/>
              <a:buChar char="•"/>
            </a:pPr>
            <a:r>
              <a:rPr lang="en-US" sz="2800" b="1" dirty="0"/>
              <a:t>Infectious Diseases</a:t>
            </a:r>
          </a:p>
          <a:p>
            <a:pPr marL="461963" marR="5080" indent="-342900">
              <a:lnSpc>
                <a:spcPct val="150000"/>
              </a:lnSpc>
              <a:spcBef>
                <a:spcPts val="0"/>
              </a:spcBef>
              <a:buFont typeface="Arial" panose="020B0604020202020204" pitchFamily="34" charset="0"/>
              <a:buChar char="•"/>
            </a:pPr>
            <a:r>
              <a:rPr lang="en-US" sz="2800" b="1" dirty="0"/>
              <a:t>Overweight/Obesity</a:t>
            </a:r>
          </a:p>
          <a:p>
            <a:pPr marL="461963" marR="5080" indent="-342900">
              <a:lnSpc>
                <a:spcPct val="150000"/>
              </a:lnSpc>
              <a:spcBef>
                <a:spcPts val="0"/>
              </a:spcBef>
              <a:buFont typeface="Arial" panose="020B0604020202020204" pitchFamily="34" charset="0"/>
              <a:buChar char="•"/>
            </a:pPr>
            <a:r>
              <a:rPr lang="en-US" sz="2800" b="1" dirty="0"/>
              <a:t>Insurance Coverage</a:t>
            </a:r>
          </a:p>
          <a:p>
            <a:pPr marL="461963" marR="5080" indent="-342900">
              <a:lnSpc>
                <a:spcPct val="150000"/>
              </a:lnSpc>
              <a:spcBef>
                <a:spcPts val="0"/>
              </a:spcBef>
              <a:buFont typeface="Arial" panose="020B0604020202020204" pitchFamily="34" charset="0"/>
              <a:buChar char="•"/>
            </a:pPr>
            <a:r>
              <a:rPr lang="en-US" sz="2800" b="1" dirty="0"/>
              <a:t>Homelessness</a:t>
            </a:r>
          </a:p>
          <a:p>
            <a:pPr marL="461963" marR="5080" indent="-342900">
              <a:lnSpc>
                <a:spcPct val="150000"/>
              </a:lnSpc>
              <a:spcBef>
                <a:spcPts val="0"/>
              </a:spcBef>
              <a:buFont typeface="Arial" panose="020B0604020202020204" pitchFamily="34" charset="0"/>
              <a:buChar char="•"/>
            </a:pPr>
            <a:r>
              <a:rPr lang="en-US" sz="2800" b="1" dirty="0" smtClean="0"/>
              <a:t>Victimization/Bullying</a:t>
            </a:r>
            <a:endParaRPr lang="en-US" sz="2800" b="1" dirty="0"/>
          </a:p>
        </p:txBody>
      </p:sp>
      <p:pic>
        <p:nvPicPr>
          <p:cNvPr id="7" name="Picture 2" descr="Health Resources and Services Administration Logo" title="HR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1" y="5638800"/>
            <a:ext cx="1219202" cy="370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Image of young female college stud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286000"/>
            <a:ext cx="2362200" cy="3352799"/>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81</a:t>
            </a:fld>
            <a:endParaRPr lang="en-US" sz="1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122225953"/>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1447800" y="152400"/>
            <a:ext cx="7486650" cy="1066800"/>
          </a:xfrm>
        </p:spPr>
        <p:txBody>
          <a:bodyPr/>
          <a:lstStyle/>
          <a:p>
            <a:pPr algn="ctr"/>
            <a:r>
              <a:rPr lang="en-US" dirty="0" smtClean="0">
                <a:ea typeface="ＭＳ Ｐゴシック" pitchFamily="34" charset="-128"/>
              </a:rPr>
              <a:t>HRSA and LGBT Health</a:t>
            </a:r>
          </a:p>
        </p:txBody>
      </p:sp>
      <p:sp>
        <p:nvSpPr>
          <p:cNvPr id="2" name="Content Placeholder 1"/>
          <p:cNvSpPr>
            <a:spLocks noGrp="1"/>
          </p:cNvSpPr>
          <p:nvPr>
            <p:ph idx="1"/>
          </p:nvPr>
        </p:nvSpPr>
        <p:spPr>
          <a:xfrm>
            <a:off x="1447800" y="1524000"/>
            <a:ext cx="7010400" cy="5029200"/>
          </a:xfrm>
        </p:spPr>
        <p:txBody>
          <a:bodyPr>
            <a:noAutofit/>
          </a:bodyPr>
          <a:lstStyle/>
          <a:p>
            <a:pPr marL="400050" marR="5080" indent="-395288">
              <a:lnSpc>
                <a:spcPct val="150000"/>
              </a:lnSpc>
              <a:buFont typeface="Arial" panose="020B0604020202020204" pitchFamily="34" charset="0"/>
              <a:buChar char="•"/>
            </a:pPr>
            <a:r>
              <a:rPr lang="en-US" sz="2800" b="1" dirty="0"/>
              <a:t>Grants and Contracts</a:t>
            </a:r>
          </a:p>
          <a:p>
            <a:pPr marL="400050" marR="5080" indent="-395288">
              <a:lnSpc>
                <a:spcPct val="150000"/>
              </a:lnSpc>
              <a:buFont typeface="Arial" panose="020B0604020202020204" pitchFamily="34" charset="0"/>
              <a:buChar char="•"/>
            </a:pPr>
            <a:r>
              <a:rPr lang="en-US" sz="2800" b="1" dirty="0"/>
              <a:t>Policy</a:t>
            </a:r>
          </a:p>
          <a:p>
            <a:pPr marL="400050" marR="5080" indent="-395288">
              <a:lnSpc>
                <a:spcPct val="150000"/>
              </a:lnSpc>
              <a:buFont typeface="Arial" panose="020B0604020202020204" pitchFamily="34" charset="0"/>
              <a:buChar char="•"/>
            </a:pPr>
            <a:r>
              <a:rPr lang="en-US" sz="2800" b="1" dirty="0"/>
              <a:t>Workforce Development</a:t>
            </a:r>
          </a:p>
          <a:p>
            <a:pPr marL="400050" marR="5080" indent="-395288">
              <a:lnSpc>
                <a:spcPct val="150000"/>
              </a:lnSpc>
              <a:buFont typeface="Arial" panose="020B0604020202020204" pitchFamily="34" charset="0"/>
              <a:buChar char="•"/>
            </a:pPr>
            <a:r>
              <a:rPr lang="en-US" sz="2800" b="1" dirty="0"/>
              <a:t>Data and Measurement</a:t>
            </a:r>
          </a:p>
          <a:p>
            <a:pPr marL="400050" marR="5080" indent="-395288">
              <a:lnSpc>
                <a:spcPct val="150000"/>
              </a:lnSpc>
              <a:buFont typeface="Arial" panose="020B0604020202020204" pitchFamily="34" charset="0"/>
              <a:buChar char="•"/>
            </a:pPr>
            <a:r>
              <a:rPr lang="en-US" sz="2800" b="1" dirty="0"/>
              <a:t>Stakeholder Outreach</a:t>
            </a:r>
          </a:p>
          <a:p>
            <a:pPr marL="400050" marR="5080" indent="-395288">
              <a:lnSpc>
                <a:spcPct val="150000"/>
              </a:lnSpc>
              <a:buFont typeface="Arial" panose="020B0604020202020204" pitchFamily="34" charset="0"/>
              <a:buChar char="•"/>
            </a:pPr>
            <a:r>
              <a:rPr lang="en-US" sz="2800" b="1" dirty="0"/>
              <a:t>Public Education and Communication</a:t>
            </a:r>
          </a:p>
          <a:p>
            <a:pPr marL="400050" indent="-395288">
              <a:spcBef>
                <a:spcPts val="0"/>
              </a:spcBef>
              <a:buNone/>
              <a:defRPr/>
            </a:pPr>
            <a:endParaRPr lang="en-US" sz="2800" b="1" dirty="0" smtClean="0"/>
          </a:p>
        </p:txBody>
      </p:sp>
      <p:pic>
        <p:nvPicPr>
          <p:cNvPr id="7" name="Picture 2" descr="Health Resources and Services Administration Logo" title="HR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1" y="5638800"/>
            <a:ext cx="1219202" cy="370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photo of a male cou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562100"/>
            <a:ext cx="238125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descr="photo of a female coup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0788" y="3581400"/>
            <a:ext cx="238125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82</a:t>
            </a:fld>
            <a:endParaRPr lang="en-US" sz="1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1957274805"/>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1447800" y="152400"/>
            <a:ext cx="7467600" cy="1066800"/>
          </a:xfrm>
        </p:spPr>
        <p:txBody>
          <a:bodyPr/>
          <a:lstStyle/>
          <a:p>
            <a:pPr algn="ctr"/>
            <a:r>
              <a:rPr lang="en-US" dirty="0" smtClean="0">
                <a:ea typeface="ＭＳ Ｐゴシック" pitchFamily="34" charset="-128"/>
              </a:rPr>
              <a:t>Grants and Contracts </a:t>
            </a:r>
          </a:p>
        </p:txBody>
      </p:sp>
      <p:pic>
        <p:nvPicPr>
          <p:cNvPr id="7" name="Picture 2" descr="Health Resources and Services Administration Logo" title="HR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1" y="5638800"/>
            <a:ext cx="1219202" cy="370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descr="photo collage of health center pati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599" y="2659192"/>
            <a:ext cx="7581901" cy="15716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ools for the Ryan White community" title="Target Center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394" y="4306304"/>
            <a:ext cx="5676900" cy="11549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Two M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7105" y="5313887"/>
            <a:ext cx="2133600" cy="1508380"/>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83</a:t>
            </a:fld>
            <a:endParaRPr lang="en-US" sz="1200" dirty="0">
              <a:solidFill>
                <a:srgbClr val="898989"/>
              </a:solidFill>
              <a:latin typeface="Calibri" panose="020F0502020204030204" pitchFamily="34" charset="0"/>
            </a:endParaRPr>
          </a:p>
        </p:txBody>
      </p:sp>
      <p:pic>
        <p:nvPicPr>
          <p:cNvPr id="4" name="Picture 3" descr="The National LGBT Health Education Cente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5247" y="1485900"/>
            <a:ext cx="7658100" cy="1181100"/>
          </a:xfrm>
          <a:prstGeom prst="rect">
            <a:avLst/>
          </a:prstGeom>
        </p:spPr>
      </p:pic>
    </p:spTree>
    <p:extLst>
      <p:ext uri="{BB962C8B-B14F-4D97-AF65-F5344CB8AC3E}">
        <p14:creationId xmlns:p14="http://schemas.microsoft.com/office/powerpoint/2010/main" val="3865926665"/>
      </p:ext>
    </p:extLst>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1447800" y="152400"/>
            <a:ext cx="7467600" cy="1066800"/>
          </a:xfrm>
        </p:spPr>
        <p:txBody>
          <a:bodyPr/>
          <a:lstStyle/>
          <a:p>
            <a:pPr algn="ctr"/>
            <a:r>
              <a:rPr lang="en-US" dirty="0" smtClean="0">
                <a:ea typeface="ＭＳ Ｐゴシック" pitchFamily="34" charset="-128"/>
              </a:rPr>
              <a:t>Grants and Contracts</a:t>
            </a:r>
          </a:p>
        </p:txBody>
      </p:sp>
      <p:sp>
        <p:nvSpPr>
          <p:cNvPr id="2" name="Content Placeholder 1"/>
          <p:cNvSpPr>
            <a:spLocks noGrp="1"/>
          </p:cNvSpPr>
          <p:nvPr>
            <p:ph idx="1"/>
          </p:nvPr>
        </p:nvSpPr>
        <p:spPr>
          <a:xfrm>
            <a:off x="1447800" y="1524000"/>
            <a:ext cx="7543800" cy="5029200"/>
          </a:xfrm>
        </p:spPr>
        <p:txBody>
          <a:bodyPr>
            <a:noAutofit/>
          </a:bodyPr>
          <a:lstStyle/>
          <a:p>
            <a:pPr marL="0" indent="0" algn="ctr">
              <a:spcBef>
                <a:spcPts val="0"/>
              </a:spcBef>
              <a:buNone/>
              <a:defRPr/>
            </a:pPr>
            <a:r>
              <a:rPr lang="en-US" sz="3200" b="1" spc="5" dirty="0">
                <a:latin typeface="Calibri"/>
                <a:cs typeface="Calibri"/>
              </a:rPr>
              <a:t>Ryan White Program</a:t>
            </a:r>
            <a:endParaRPr lang="en-US" sz="3200" dirty="0">
              <a:latin typeface="Calibri"/>
              <a:cs typeface="Calibri"/>
            </a:endParaRPr>
          </a:p>
          <a:p>
            <a:pPr marL="370840" marR="853440">
              <a:spcBef>
                <a:spcPts val="1110"/>
              </a:spcBef>
              <a:buClr>
                <a:srgbClr val="96223E"/>
              </a:buClr>
              <a:buFont typeface="Arial"/>
              <a:buChar char="■"/>
              <a:tabLst>
                <a:tab pos="370840" algn="l"/>
              </a:tabLst>
            </a:pPr>
            <a:r>
              <a:rPr lang="en-US" sz="2800" b="1" spc="-5" dirty="0" smtClean="0">
                <a:latin typeface="Calibri"/>
                <a:cs typeface="Calibri"/>
              </a:rPr>
              <a:t>Special </a:t>
            </a:r>
            <a:r>
              <a:rPr lang="en-US" sz="2800" b="1" spc="-5" dirty="0">
                <a:latin typeface="Calibri"/>
                <a:cs typeface="Calibri"/>
              </a:rPr>
              <a:t>Projects of National </a:t>
            </a:r>
            <a:r>
              <a:rPr lang="en-US" sz="2800" b="1" spc="-5" dirty="0" smtClean="0">
                <a:latin typeface="Calibri"/>
                <a:cs typeface="Calibri"/>
              </a:rPr>
              <a:t>Significance</a:t>
            </a:r>
          </a:p>
          <a:p>
            <a:pPr marL="648653" marR="853440" lvl="1">
              <a:spcBef>
                <a:spcPts val="1110"/>
              </a:spcBef>
              <a:buClr>
                <a:srgbClr val="96223E"/>
              </a:buClr>
              <a:buFont typeface="Arial"/>
              <a:buChar char="■"/>
              <a:tabLst>
                <a:tab pos="370840" algn="l"/>
              </a:tabLst>
            </a:pPr>
            <a:r>
              <a:rPr lang="en-US" b="1" spc="-5" dirty="0" smtClean="0">
                <a:latin typeface="Calibri"/>
                <a:cs typeface="Calibri"/>
              </a:rPr>
              <a:t>E</a:t>
            </a:r>
            <a:r>
              <a:rPr lang="en-US" b="1" dirty="0" smtClean="0">
                <a:latin typeface="Calibri"/>
                <a:cs typeface="Calibri"/>
              </a:rPr>
              <a:t>nhan</a:t>
            </a:r>
            <a:r>
              <a:rPr lang="en-US" b="1" spc="-20" dirty="0" smtClean="0">
                <a:latin typeface="Calibri"/>
                <a:cs typeface="Calibri"/>
              </a:rPr>
              <a:t>c</a:t>
            </a:r>
            <a:r>
              <a:rPr lang="en-US" b="1" spc="-5" dirty="0" smtClean="0">
                <a:latin typeface="Calibri"/>
                <a:cs typeface="Calibri"/>
              </a:rPr>
              <a:t>i</a:t>
            </a:r>
            <a:r>
              <a:rPr lang="en-US" b="1" dirty="0" smtClean="0">
                <a:latin typeface="Calibri"/>
                <a:cs typeface="Calibri"/>
              </a:rPr>
              <a:t>n</a:t>
            </a:r>
            <a:r>
              <a:rPr lang="en-US" b="1" spc="-10" dirty="0" smtClean="0">
                <a:latin typeface="Calibri"/>
                <a:cs typeface="Calibri"/>
              </a:rPr>
              <a:t>g</a:t>
            </a:r>
            <a:r>
              <a:rPr lang="en-US" b="1" spc="30" dirty="0" smtClean="0">
                <a:latin typeface="Calibri"/>
                <a:cs typeface="Calibri"/>
              </a:rPr>
              <a:t> </a:t>
            </a:r>
            <a:r>
              <a:rPr lang="en-US" b="1" spc="-15" dirty="0">
                <a:latin typeface="Calibri"/>
                <a:cs typeface="Calibri"/>
              </a:rPr>
              <a:t>A</a:t>
            </a:r>
            <a:r>
              <a:rPr lang="en-US" b="1" spc="-20" dirty="0">
                <a:latin typeface="Calibri"/>
                <a:cs typeface="Calibri"/>
              </a:rPr>
              <a:t>cc</a:t>
            </a:r>
            <a:r>
              <a:rPr lang="en-US" b="1" spc="-10" dirty="0">
                <a:latin typeface="Calibri"/>
                <a:cs typeface="Calibri"/>
              </a:rPr>
              <a:t>e</a:t>
            </a:r>
            <a:r>
              <a:rPr lang="en-US" b="1" dirty="0">
                <a:latin typeface="Calibri"/>
                <a:cs typeface="Calibri"/>
              </a:rPr>
              <a:t>ss</a:t>
            </a:r>
            <a:r>
              <a:rPr lang="en-US" b="1" spc="-10" dirty="0">
                <a:latin typeface="Calibri"/>
                <a:cs typeface="Calibri"/>
              </a:rPr>
              <a:t> </a:t>
            </a:r>
            <a:r>
              <a:rPr lang="en-US" b="1" spc="-25" dirty="0">
                <a:latin typeface="Calibri"/>
                <a:cs typeface="Calibri"/>
              </a:rPr>
              <a:t>t</a:t>
            </a:r>
            <a:r>
              <a:rPr lang="en-US" b="1" dirty="0">
                <a:latin typeface="Calibri"/>
                <a:cs typeface="Calibri"/>
              </a:rPr>
              <a:t>o and</a:t>
            </a:r>
            <a:r>
              <a:rPr lang="en-US" b="1" spc="15" dirty="0">
                <a:latin typeface="Calibri"/>
                <a:cs typeface="Calibri"/>
              </a:rPr>
              <a:t> </a:t>
            </a:r>
            <a:r>
              <a:rPr lang="en-US" b="1" spc="-55" dirty="0">
                <a:latin typeface="Calibri"/>
                <a:cs typeface="Calibri"/>
              </a:rPr>
              <a:t>R</a:t>
            </a:r>
            <a:r>
              <a:rPr lang="en-US" b="1" spc="-20" dirty="0">
                <a:latin typeface="Calibri"/>
                <a:cs typeface="Calibri"/>
              </a:rPr>
              <a:t>e</a:t>
            </a:r>
            <a:r>
              <a:rPr lang="en-US" b="1" spc="-40" dirty="0">
                <a:latin typeface="Calibri"/>
                <a:cs typeface="Calibri"/>
              </a:rPr>
              <a:t>t</a:t>
            </a:r>
            <a:r>
              <a:rPr lang="en-US" b="1" spc="-10" dirty="0">
                <a:latin typeface="Calibri"/>
                <a:cs typeface="Calibri"/>
              </a:rPr>
              <a:t>en</a:t>
            </a:r>
            <a:r>
              <a:rPr lang="en-US" b="1" spc="-15" dirty="0">
                <a:latin typeface="Calibri"/>
                <a:cs typeface="Calibri"/>
              </a:rPr>
              <a:t>t</a:t>
            </a:r>
            <a:r>
              <a:rPr lang="en-US" b="1" spc="-5" dirty="0">
                <a:latin typeface="Calibri"/>
                <a:cs typeface="Calibri"/>
              </a:rPr>
              <a:t>io</a:t>
            </a:r>
            <a:r>
              <a:rPr lang="en-US" b="1" dirty="0">
                <a:latin typeface="Calibri"/>
                <a:cs typeface="Calibri"/>
              </a:rPr>
              <a:t>n</a:t>
            </a:r>
            <a:r>
              <a:rPr lang="en-US" b="1" spc="25" dirty="0">
                <a:latin typeface="Calibri"/>
                <a:cs typeface="Calibri"/>
              </a:rPr>
              <a:t> </a:t>
            </a:r>
            <a:r>
              <a:rPr lang="en-US" b="1" spc="-5" dirty="0">
                <a:latin typeface="Calibri"/>
                <a:cs typeface="Calibri"/>
              </a:rPr>
              <a:t>i</a:t>
            </a:r>
            <a:r>
              <a:rPr lang="en-US" b="1" dirty="0">
                <a:latin typeface="Calibri"/>
                <a:cs typeface="Calibri"/>
              </a:rPr>
              <a:t>n</a:t>
            </a:r>
            <a:r>
              <a:rPr lang="en-US" b="1" spc="10" dirty="0">
                <a:latin typeface="Calibri"/>
                <a:cs typeface="Calibri"/>
              </a:rPr>
              <a:t> </a:t>
            </a:r>
            <a:r>
              <a:rPr lang="en-US" b="1" spc="-15" dirty="0">
                <a:latin typeface="Calibri"/>
                <a:cs typeface="Calibri"/>
              </a:rPr>
              <a:t>Q</a:t>
            </a:r>
            <a:r>
              <a:rPr lang="en-US" b="1" dirty="0">
                <a:latin typeface="Calibri"/>
                <a:cs typeface="Calibri"/>
              </a:rPr>
              <a:t>ua</a:t>
            </a:r>
            <a:r>
              <a:rPr lang="en-US" b="1" spc="-5" dirty="0">
                <a:latin typeface="Calibri"/>
                <a:cs typeface="Calibri"/>
              </a:rPr>
              <a:t>l</a:t>
            </a:r>
            <a:r>
              <a:rPr lang="en-US" b="1" spc="-10" dirty="0">
                <a:latin typeface="Calibri"/>
                <a:cs typeface="Calibri"/>
              </a:rPr>
              <a:t>i</a:t>
            </a:r>
            <a:r>
              <a:rPr lang="en-US" b="1" spc="-15" dirty="0">
                <a:latin typeface="Calibri"/>
                <a:cs typeface="Calibri"/>
              </a:rPr>
              <a:t>t</a:t>
            </a:r>
            <a:r>
              <a:rPr lang="en-US" b="1" spc="-10" dirty="0">
                <a:latin typeface="Calibri"/>
                <a:cs typeface="Calibri"/>
              </a:rPr>
              <a:t>y</a:t>
            </a:r>
            <a:r>
              <a:rPr lang="en-US" b="1" spc="10" dirty="0">
                <a:latin typeface="Calibri"/>
                <a:cs typeface="Calibri"/>
              </a:rPr>
              <a:t> </a:t>
            </a:r>
            <a:r>
              <a:rPr lang="en-US" b="1" spc="-10" dirty="0">
                <a:latin typeface="Calibri"/>
                <a:cs typeface="Calibri"/>
              </a:rPr>
              <a:t>H</a:t>
            </a:r>
            <a:r>
              <a:rPr lang="en-US" b="1" dirty="0">
                <a:latin typeface="Calibri"/>
                <a:cs typeface="Calibri"/>
              </a:rPr>
              <a:t>IV</a:t>
            </a:r>
            <a:r>
              <a:rPr lang="en-US" b="1" spc="10" dirty="0">
                <a:latin typeface="Calibri"/>
                <a:cs typeface="Calibri"/>
              </a:rPr>
              <a:t> </a:t>
            </a:r>
            <a:r>
              <a:rPr lang="en-US" b="1" dirty="0">
                <a:latin typeface="Calibri"/>
                <a:cs typeface="Calibri"/>
              </a:rPr>
              <a:t>C</a:t>
            </a:r>
            <a:r>
              <a:rPr lang="en-US" b="1" spc="-10" dirty="0">
                <a:latin typeface="Calibri"/>
                <a:cs typeface="Calibri"/>
              </a:rPr>
              <a:t>a</a:t>
            </a:r>
            <a:r>
              <a:rPr lang="en-US" b="1" spc="-40" dirty="0">
                <a:latin typeface="Calibri"/>
                <a:cs typeface="Calibri"/>
              </a:rPr>
              <a:t>r</a:t>
            </a:r>
            <a:r>
              <a:rPr lang="en-US" b="1" spc="-10" dirty="0">
                <a:latin typeface="Calibri"/>
                <a:cs typeface="Calibri"/>
              </a:rPr>
              <a:t>e</a:t>
            </a:r>
            <a:r>
              <a:rPr lang="en-US" b="1" spc="5" dirty="0">
                <a:latin typeface="Calibri"/>
                <a:cs typeface="Calibri"/>
              </a:rPr>
              <a:t> </a:t>
            </a:r>
            <a:r>
              <a:rPr lang="en-US" b="1" spc="-35" dirty="0">
                <a:latin typeface="Calibri"/>
                <a:cs typeface="Calibri"/>
              </a:rPr>
              <a:t>f</a:t>
            </a:r>
            <a:r>
              <a:rPr lang="en-US" b="1" spc="-5" dirty="0">
                <a:latin typeface="Calibri"/>
                <a:cs typeface="Calibri"/>
              </a:rPr>
              <a:t>o</a:t>
            </a:r>
            <a:r>
              <a:rPr lang="en-US" b="1" spc="-10" dirty="0">
                <a:latin typeface="Calibri"/>
                <a:cs typeface="Calibri"/>
              </a:rPr>
              <a:t>r</a:t>
            </a:r>
            <a:r>
              <a:rPr lang="en-US" b="1" spc="-5" dirty="0">
                <a:latin typeface="Calibri"/>
                <a:cs typeface="Calibri"/>
              </a:rPr>
              <a:t> </a:t>
            </a:r>
            <a:r>
              <a:rPr lang="en-US" b="1" spc="-110" dirty="0">
                <a:latin typeface="Calibri"/>
                <a:cs typeface="Calibri"/>
              </a:rPr>
              <a:t>T</a:t>
            </a:r>
            <a:r>
              <a:rPr lang="en-US" b="1" spc="-50" dirty="0">
                <a:latin typeface="Calibri"/>
                <a:cs typeface="Calibri"/>
              </a:rPr>
              <a:t>r</a:t>
            </a:r>
            <a:r>
              <a:rPr lang="en-US" b="1" dirty="0">
                <a:latin typeface="Calibri"/>
                <a:cs typeface="Calibri"/>
              </a:rPr>
              <a:t>ans</a:t>
            </a:r>
            <a:r>
              <a:rPr lang="en-US" b="1" spc="-20" dirty="0">
                <a:latin typeface="Calibri"/>
                <a:cs typeface="Calibri"/>
              </a:rPr>
              <a:t>g</a:t>
            </a:r>
            <a:r>
              <a:rPr lang="en-US" b="1" spc="-10" dirty="0">
                <a:latin typeface="Calibri"/>
                <a:cs typeface="Calibri"/>
              </a:rPr>
              <a:t>e</a:t>
            </a:r>
            <a:r>
              <a:rPr lang="en-US" b="1" dirty="0">
                <a:latin typeface="Calibri"/>
                <a:cs typeface="Calibri"/>
              </a:rPr>
              <a:t>nd</a:t>
            </a:r>
            <a:r>
              <a:rPr lang="en-US" b="1" spc="-10" dirty="0">
                <a:latin typeface="Calibri"/>
                <a:cs typeface="Calibri"/>
              </a:rPr>
              <a:t>er</a:t>
            </a:r>
            <a:r>
              <a:rPr lang="en-US" b="1" spc="-15" dirty="0">
                <a:latin typeface="Calibri"/>
                <a:cs typeface="Calibri"/>
              </a:rPr>
              <a:t> </a:t>
            </a:r>
            <a:r>
              <a:rPr lang="en-US" b="1" spc="-100" dirty="0">
                <a:latin typeface="Calibri"/>
                <a:cs typeface="Calibri"/>
              </a:rPr>
              <a:t>W</a:t>
            </a:r>
            <a:r>
              <a:rPr lang="en-US" b="1" spc="-5" dirty="0">
                <a:latin typeface="Calibri"/>
                <a:cs typeface="Calibri"/>
              </a:rPr>
              <a:t>o</a:t>
            </a:r>
            <a:r>
              <a:rPr lang="en-US" b="1" spc="-15" dirty="0">
                <a:latin typeface="Calibri"/>
                <a:cs typeface="Calibri"/>
              </a:rPr>
              <a:t>me</a:t>
            </a:r>
            <a:r>
              <a:rPr lang="en-US" b="1" dirty="0">
                <a:latin typeface="Calibri"/>
                <a:cs typeface="Calibri"/>
              </a:rPr>
              <a:t>n</a:t>
            </a:r>
            <a:r>
              <a:rPr lang="en-US" b="1" spc="15" dirty="0">
                <a:latin typeface="Calibri"/>
                <a:cs typeface="Calibri"/>
              </a:rPr>
              <a:t> </a:t>
            </a:r>
            <a:r>
              <a:rPr lang="en-US" b="1" spc="-5" dirty="0">
                <a:latin typeface="Calibri"/>
                <a:cs typeface="Calibri"/>
              </a:rPr>
              <a:t>o</a:t>
            </a:r>
            <a:r>
              <a:rPr lang="en-US" b="1" dirty="0">
                <a:latin typeface="Calibri"/>
                <a:cs typeface="Calibri"/>
              </a:rPr>
              <a:t>f C</a:t>
            </a:r>
            <a:r>
              <a:rPr lang="en-US" b="1" spc="-5" dirty="0">
                <a:latin typeface="Calibri"/>
                <a:cs typeface="Calibri"/>
              </a:rPr>
              <a:t>o</a:t>
            </a:r>
            <a:r>
              <a:rPr lang="en-US" b="1" spc="-10" dirty="0">
                <a:latin typeface="Calibri"/>
                <a:cs typeface="Calibri"/>
              </a:rPr>
              <a:t>l</a:t>
            </a:r>
            <a:r>
              <a:rPr lang="en-US" b="1" spc="-5" dirty="0">
                <a:latin typeface="Calibri"/>
                <a:cs typeface="Calibri"/>
              </a:rPr>
              <a:t>o</a:t>
            </a:r>
            <a:r>
              <a:rPr lang="en-US" b="1" spc="-10" dirty="0">
                <a:latin typeface="Calibri"/>
                <a:cs typeface="Calibri"/>
              </a:rPr>
              <a:t>r</a:t>
            </a:r>
            <a:r>
              <a:rPr lang="en-US" b="1" spc="20" dirty="0">
                <a:latin typeface="Calibri"/>
                <a:cs typeface="Calibri"/>
              </a:rPr>
              <a:t> </a:t>
            </a:r>
            <a:endParaRPr lang="en-US" b="1" dirty="0" smtClean="0">
              <a:latin typeface="Calibri"/>
              <a:cs typeface="Calibri"/>
            </a:endParaRPr>
          </a:p>
          <a:p>
            <a:pPr marL="648653" marR="853440" lvl="1">
              <a:spcBef>
                <a:spcPts val="1110"/>
              </a:spcBef>
              <a:buClr>
                <a:srgbClr val="96223E"/>
              </a:buClr>
              <a:buFont typeface="Arial"/>
              <a:buChar char="■"/>
              <a:tabLst>
                <a:tab pos="370840" algn="l"/>
              </a:tabLst>
            </a:pPr>
            <a:r>
              <a:rPr lang="en-US" b="1" dirty="0" smtClean="0">
                <a:latin typeface="Calibri"/>
                <a:cs typeface="Calibri"/>
              </a:rPr>
              <a:t>Cu</a:t>
            </a:r>
            <a:r>
              <a:rPr lang="en-US" b="1" spc="-5" dirty="0" smtClean="0">
                <a:latin typeface="Calibri"/>
                <a:cs typeface="Calibri"/>
              </a:rPr>
              <a:t>l</a:t>
            </a:r>
            <a:r>
              <a:rPr lang="en-US" b="1" spc="-15" dirty="0" smtClean="0">
                <a:latin typeface="Calibri"/>
                <a:cs typeface="Calibri"/>
              </a:rPr>
              <a:t>t</a:t>
            </a:r>
            <a:r>
              <a:rPr lang="en-US" b="1" dirty="0" smtClean="0">
                <a:latin typeface="Calibri"/>
                <a:cs typeface="Calibri"/>
              </a:rPr>
              <a:t>u</a:t>
            </a:r>
            <a:r>
              <a:rPr lang="en-US" b="1" spc="-50" dirty="0" smtClean="0">
                <a:latin typeface="Calibri"/>
                <a:cs typeface="Calibri"/>
              </a:rPr>
              <a:t>r</a:t>
            </a:r>
            <a:r>
              <a:rPr lang="en-US" b="1" dirty="0" smtClean="0">
                <a:latin typeface="Calibri"/>
                <a:cs typeface="Calibri"/>
              </a:rPr>
              <a:t>a</a:t>
            </a:r>
            <a:r>
              <a:rPr lang="en-US" b="1" spc="-10" dirty="0" smtClean="0">
                <a:latin typeface="Calibri"/>
                <a:cs typeface="Calibri"/>
              </a:rPr>
              <a:t>l</a:t>
            </a:r>
            <a:r>
              <a:rPr lang="en-US" b="1" spc="-5" dirty="0" smtClean="0">
                <a:latin typeface="Calibri"/>
                <a:cs typeface="Calibri"/>
              </a:rPr>
              <a:t>l</a:t>
            </a:r>
            <a:r>
              <a:rPr lang="en-US" b="1" spc="-10" dirty="0" smtClean="0">
                <a:latin typeface="Calibri"/>
                <a:cs typeface="Calibri"/>
              </a:rPr>
              <a:t>y</a:t>
            </a:r>
            <a:r>
              <a:rPr lang="en-US" b="1" spc="25" dirty="0" smtClean="0">
                <a:latin typeface="Calibri"/>
                <a:cs typeface="Calibri"/>
              </a:rPr>
              <a:t> </a:t>
            </a:r>
            <a:r>
              <a:rPr lang="en-US" b="1" dirty="0">
                <a:latin typeface="Calibri"/>
                <a:cs typeface="Calibri"/>
              </a:rPr>
              <a:t>App</a:t>
            </a:r>
            <a:r>
              <a:rPr lang="en-US" b="1" spc="-40" dirty="0">
                <a:latin typeface="Calibri"/>
                <a:cs typeface="Calibri"/>
              </a:rPr>
              <a:t>r</a:t>
            </a:r>
            <a:r>
              <a:rPr lang="en-US" b="1" spc="-5" dirty="0">
                <a:latin typeface="Calibri"/>
                <a:cs typeface="Calibri"/>
              </a:rPr>
              <a:t>o</a:t>
            </a:r>
            <a:r>
              <a:rPr lang="en-US" b="1" dirty="0">
                <a:latin typeface="Calibri"/>
                <a:cs typeface="Calibri"/>
              </a:rPr>
              <a:t>p</a:t>
            </a:r>
            <a:r>
              <a:rPr lang="en-US" b="1" spc="-15" dirty="0">
                <a:latin typeface="Calibri"/>
                <a:cs typeface="Calibri"/>
              </a:rPr>
              <a:t>r</a:t>
            </a:r>
            <a:r>
              <a:rPr lang="en-US" b="1" spc="-5" dirty="0">
                <a:latin typeface="Calibri"/>
                <a:cs typeface="Calibri"/>
              </a:rPr>
              <a:t>i</a:t>
            </a:r>
            <a:r>
              <a:rPr lang="en-US" b="1" spc="-15" dirty="0">
                <a:latin typeface="Calibri"/>
                <a:cs typeface="Calibri"/>
              </a:rPr>
              <a:t>a</a:t>
            </a:r>
            <a:r>
              <a:rPr lang="en-US" b="1" spc="-40" dirty="0">
                <a:latin typeface="Calibri"/>
                <a:cs typeface="Calibri"/>
              </a:rPr>
              <a:t>t</a:t>
            </a:r>
            <a:r>
              <a:rPr lang="en-US" b="1" spc="-10" dirty="0">
                <a:latin typeface="Calibri"/>
                <a:cs typeface="Calibri"/>
              </a:rPr>
              <a:t>e</a:t>
            </a:r>
            <a:r>
              <a:rPr lang="en-US" b="1" spc="5" dirty="0">
                <a:latin typeface="Calibri"/>
                <a:cs typeface="Calibri"/>
              </a:rPr>
              <a:t> </a:t>
            </a:r>
            <a:r>
              <a:rPr lang="en-US" b="1" dirty="0">
                <a:latin typeface="Calibri"/>
                <a:cs typeface="Calibri"/>
              </a:rPr>
              <a:t>I</a:t>
            </a:r>
            <a:r>
              <a:rPr lang="en-US" b="1" spc="-10" dirty="0">
                <a:latin typeface="Calibri"/>
                <a:cs typeface="Calibri"/>
              </a:rPr>
              <a:t>n</a:t>
            </a:r>
            <a:r>
              <a:rPr lang="en-US" b="1" spc="-40" dirty="0">
                <a:latin typeface="Calibri"/>
                <a:cs typeface="Calibri"/>
              </a:rPr>
              <a:t>t</a:t>
            </a:r>
            <a:r>
              <a:rPr lang="en-US" b="1" spc="-10" dirty="0">
                <a:latin typeface="Calibri"/>
                <a:cs typeface="Calibri"/>
              </a:rPr>
              <a:t>e</a:t>
            </a:r>
            <a:r>
              <a:rPr lang="en-US" b="1" spc="-5" dirty="0">
                <a:latin typeface="Calibri"/>
                <a:cs typeface="Calibri"/>
              </a:rPr>
              <a:t>r</a:t>
            </a:r>
            <a:r>
              <a:rPr lang="en-US" b="1" spc="-20" dirty="0">
                <a:latin typeface="Calibri"/>
                <a:cs typeface="Calibri"/>
              </a:rPr>
              <a:t>v</a:t>
            </a:r>
            <a:r>
              <a:rPr lang="en-US" b="1" spc="-10" dirty="0">
                <a:latin typeface="Calibri"/>
                <a:cs typeface="Calibri"/>
              </a:rPr>
              <a:t>en</a:t>
            </a:r>
            <a:r>
              <a:rPr lang="en-US" b="1" spc="-15" dirty="0">
                <a:latin typeface="Calibri"/>
                <a:cs typeface="Calibri"/>
              </a:rPr>
              <a:t>t</a:t>
            </a:r>
            <a:r>
              <a:rPr lang="en-US" b="1" spc="-5" dirty="0">
                <a:latin typeface="Calibri"/>
                <a:cs typeface="Calibri"/>
              </a:rPr>
              <a:t>io</a:t>
            </a:r>
            <a:r>
              <a:rPr lang="en-US" b="1" dirty="0">
                <a:latin typeface="Calibri"/>
                <a:cs typeface="Calibri"/>
              </a:rPr>
              <a:t>ns</a:t>
            </a:r>
            <a:r>
              <a:rPr lang="en-US" b="1" spc="5" dirty="0">
                <a:latin typeface="Calibri"/>
                <a:cs typeface="Calibri"/>
              </a:rPr>
              <a:t> </a:t>
            </a:r>
            <a:r>
              <a:rPr lang="en-US" b="1" spc="-5" dirty="0">
                <a:latin typeface="Calibri"/>
                <a:cs typeface="Calibri"/>
              </a:rPr>
              <a:t>o</a:t>
            </a:r>
            <a:r>
              <a:rPr lang="en-US" b="1" dirty="0">
                <a:latin typeface="Calibri"/>
                <a:cs typeface="Calibri"/>
              </a:rPr>
              <a:t>f </a:t>
            </a:r>
            <a:r>
              <a:rPr lang="en-US" b="1" spc="-5" dirty="0">
                <a:latin typeface="Calibri"/>
                <a:cs typeface="Calibri"/>
              </a:rPr>
              <a:t>O</a:t>
            </a:r>
            <a:r>
              <a:rPr lang="en-US" b="1" dirty="0">
                <a:latin typeface="Calibri"/>
                <a:cs typeface="Calibri"/>
              </a:rPr>
              <a:t>u</a:t>
            </a:r>
            <a:r>
              <a:rPr lang="en-US" b="1" spc="-15" dirty="0">
                <a:latin typeface="Calibri"/>
                <a:cs typeface="Calibri"/>
              </a:rPr>
              <a:t>t</a:t>
            </a:r>
            <a:r>
              <a:rPr lang="en-US" b="1" spc="-40" dirty="0">
                <a:latin typeface="Calibri"/>
                <a:cs typeface="Calibri"/>
              </a:rPr>
              <a:t>r</a:t>
            </a:r>
            <a:r>
              <a:rPr lang="en-US" b="1" spc="-10" dirty="0">
                <a:latin typeface="Calibri"/>
                <a:cs typeface="Calibri"/>
              </a:rPr>
              <a:t>ea</a:t>
            </a:r>
            <a:r>
              <a:rPr lang="en-US" b="1" spc="-20" dirty="0">
                <a:latin typeface="Calibri"/>
                <a:cs typeface="Calibri"/>
              </a:rPr>
              <a:t>c</a:t>
            </a:r>
            <a:r>
              <a:rPr lang="en-US" b="1" dirty="0">
                <a:latin typeface="Calibri"/>
                <a:cs typeface="Calibri"/>
              </a:rPr>
              <a:t>h</a:t>
            </a:r>
            <a:r>
              <a:rPr lang="en-US" b="1" spc="-5" dirty="0">
                <a:latin typeface="Calibri"/>
                <a:cs typeface="Calibri"/>
              </a:rPr>
              <a:t>,</a:t>
            </a:r>
            <a:r>
              <a:rPr lang="en-US" b="1" spc="20" dirty="0">
                <a:latin typeface="Calibri"/>
                <a:cs typeface="Calibri"/>
              </a:rPr>
              <a:t> </a:t>
            </a:r>
            <a:r>
              <a:rPr lang="en-US" b="1" spc="-15" dirty="0">
                <a:latin typeface="Calibri"/>
                <a:cs typeface="Calibri"/>
              </a:rPr>
              <a:t>A</a:t>
            </a:r>
            <a:r>
              <a:rPr lang="en-US" b="1" spc="-20" dirty="0">
                <a:latin typeface="Calibri"/>
                <a:cs typeface="Calibri"/>
              </a:rPr>
              <a:t>cc</a:t>
            </a:r>
            <a:r>
              <a:rPr lang="en-US" b="1" spc="-10" dirty="0">
                <a:latin typeface="Calibri"/>
                <a:cs typeface="Calibri"/>
              </a:rPr>
              <a:t>e</a:t>
            </a:r>
            <a:r>
              <a:rPr lang="en-US" b="1" dirty="0">
                <a:latin typeface="Calibri"/>
                <a:cs typeface="Calibri"/>
              </a:rPr>
              <a:t>ss</a:t>
            </a:r>
            <a:r>
              <a:rPr lang="en-US" b="1" spc="-10" dirty="0">
                <a:latin typeface="Calibri"/>
                <a:cs typeface="Calibri"/>
              </a:rPr>
              <a:t> </a:t>
            </a:r>
            <a:r>
              <a:rPr lang="en-US" b="1" dirty="0">
                <a:latin typeface="Calibri"/>
                <a:cs typeface="Calibri"/>
              </a:rPr>
              <a:t>and </a:t>
            </a:r>
            <a:r>
              <a:rPr lang="en-US" b="1" spc="-55" dirty="0">
                <a:latin typeface="Calibri"/>
                <a:cs typeface="Calibri"/>
              </a:rPr>
              <a:t>R</a:t>
            </a:r>
            <a:r>
              <a:rPr lang="en-US" b="1" spc="-20" dirty="0">
                <a:latin typeface="Calibri"/>
                <a:cs typeface="Calibri"/>
              </a:rPr>
              <a:t>e</a:t>
            </a:r>
            <a:r>
              <a:rPr lang="en-US" b="1" spc="-40" dirty="0">
                <a:latin typeface="Calibri"/>
                <a:cs typeface="Calibri"/>
              </a:rPr>
              <a:t>t</a:t>
            </a:r>
            <a:r>
              <a:rPr lang="en-US" b="1" spc="-10" dirty="0">
                <a:latin typeface="Calibri"/>
                <a:cs typeface="Calibri"/>
              </a:rPr>
              <a:t>en</a:t>
            </a:r>
            <a:r>
              <a:rPr lang="en-US" b="1" spc="-15" dirty="0">
                <a:latin typeface="Calibri"/>
                <a:cs typeface="Calibri"/>
              </a:rPr>
              <a:t>t</a:t>
            </a:r>
            <a:r>
              <a:rPr lang="en-US" b="1" spc="-5" dirty="0">
                <a:latin typeface="Calibri"/>
                <a:cs typeface="Calibri"/>
              </a:rPr>
              <a:t>io</a:t>
            </a:r>
            <a:r>
              <a:rPr lang="en-US" b="1" dirty="0">
                <a:latin typeface="Calibri"/>
                <a:cs typeface="Calibri"/>
              </a:rPr>
              <a:t>n</a:t>
            </a:r>
            <a:r>
              <a:rPr lang="en-US" b="1" spc="25" dirty="0">
                <a:latin typeface="Calibri"/>
                <a:cs typeface="Calibri"/>
              </a:rPr>
              <a:t> </a:t>
            </a:r>
            <a:r>
              <a:rPr lang="en-US" b="1" dirty="0">
                <a:latin typeface="Calibri"/>
                <a:cs typeface="Calibri"/>
              </a:rPr>
              <a:t>am</a:t>
            </a:r>
            <a:r>
              <a:rPr lang="en-US" b="1" spc="-5" dirty="0">
                <a:latin typeface="Calibri"/>
                <a:cs typeface="Calibri"/>
              </a:rPr>
              <a:t>o</a:t>
            </a:r>
            <a:r>
              <a:rPr lang="en-US" b="1" dirty="0">
                <a:latin typeface="Calibri"/>
                <a:cs typeface="Calibri"/>
              </a:rPr>
              <a:t>n</a:t>
            </a:r>
            <a:r>
              <a:rPr lang="en-US" b="1" spc="-10" dirty="0">
                <a:latin typeface="Calibri"/>
                <a:cs typeface="Calibri"/>
              </a:rPr>
              <a:t>g</a:t>
            </a:r>
            <a:r>
              <a:rPr lang="en-US" b="1" spc="5" dirty="0">
                <a:latin typeface="Calibri"/>
                <a:cs typeface="Calibri"/>
              </a:rPr>
              <a:t> </a:t>
            </a:r>
            <a:r>
              <a:rPr lang="en-US" b="1" spc="-5" dirty="0">
                <a:latin typeface="Calibri"/>
                <a:cs typeface="Calibri"/>
              </a:rPr>
              <a:t>L</a:t>
            </a:r>
            <a:r>
              <a:rPr lang="en-US" b="1" spc="-15" dirty="0">
                <a:latin typeface="Calibri"/>
                <a:cs typeface="Calibri"/>
              </a:rPr>
              <a:t>at</a:t>
            </a:r>
            <a:r>
              <a:rPr lang="en-US" b="1" spc="-5" dirty="0">
                <a:latin typeface="Calibri"/>
                <a:cs typeface="Calibri"/>
              </a:rPr>
              <a:t>i</a:t>
            </a:r>
            <a:r>
              <a:rPr lang="en-US" b="1" dirty="0">
                <a:latin typeface="Calibri"/>
                <a:cs typeface="Calibri"/>
              </a:rPr>
              <a:t>n</a:t>
            </a:r>
            <a:r>
              <a:rPr lang="en-US" b="1" spc="-5" dirty="0">
                <a:latin typeface="Calibri"/>
                <a:cs typeface="Calibri"/>
              </a:rPr>
              <a:t>o</a:t>
            </a:r>
            <a:r>
              <a:rPr lang="en-US" b="1" spc="-40" dirty="0">
                <a:latin typeface="Calibri"/>
                <a:cs typeface="Calibri"/>
              </a:rPr>
              <a:t>/</a:t>
            </a:r>
            <a:r>
              <a:rPr lang="en-US" b="1" dirty="0">
                <a:latin typeface="Calibri"/>
                <a:cs typeface="Calibri"/>
              </a:rPr>
              <a:t>a</a:t>
            </a:r>
            <a:r>
              <a:rPr lang="en-US" b="1" spc="25" dirty="0">
                <a:latin typeface="Calibri"/>
                <a:cs typeface="Calibri"/>
              </a:rPr>
              <a:t> </a:t>
            </a:r>
            <a:r>
              <a:rPr lang="en-US" b="1" spc="-55" dirty="0">
                <a:latin typeface="Calibri"/>
                <a:cs typeface="Calibri"/>
              </a:rPr>
              <a:t>P</a:t>
            </a:r>
            <a:r>
              <a:rPr lang="en-US" b="1" spc="-5" dirty="0">
                <a:latin typeface="Calibri"/>
                <a:cs typeface="Calibri"/>
              </a:rPr>
              <a:t>o</a:t>
            </a:r>
            <a:r>
              <a:rPr lang="en-US" b="1" dirty="0">
                <a:latin typeface="Calibri"/>
                <a:cs typeface="Calibri"/>
              </a:rPr>
              <a:t>pu</a:t>
            </a:r>
            <a:r>
              <a:rPr lang="en-US" b="1" spc="-10" dirty="0">
                <a:latin typeface="Calibri"/>
                <a:cs typeface="Calibri"/>
              </a:rPr>
              <a:t>l</a:t>
            </a:r>
            <a:r>
              <a:rPr lang="en-US" b="1" spc="-15" dirty="0">
                <a:latin typeface="Calibri"/>
                <a:cs typeface="Calibri"/>
              </a:rPr>
              <a:t>at</a:t>
            </a:r>
            <a:r>
              <a:rPr lang="en-US" b="1" spc="-10" dirty="0">
                <a:latin typeface="Calibri"/>
                <a:cs typeface="Calibri"/>
              </a:rPr>
              <a:t>i</a:t>
            </a:r>
            <a:r>
              <a:rPr lang="en-US" b="1" spc="-5" dirty="0">
                <a:latin typeface="Calibri"/>
                <a:cs typeface="Calibri"/>
              </a:rPr>
              <a:t>o</a:t>
            </a:r>
            <a:r>
              <a:rPr lang="en-US" b="1" dirty="0">
                <a:latin typeface="Calibri"/>
                <a:cs typeface="Calibri"/>
              </a:rPr>
              <a:t>ns</a:t>
            </a:r>
            <a:r>
              <a:rPr lang="en-US" sz="2800" b="1" spc="15" dirty="0">
                <a:latin typeface="Calibri"/>
                <a:cs typeface="Calibri"/>
              </a:rPr>
              <a:t> </a:t>
            </a:r>
            <a:endParaRPr lang="en-US" sz="2800" b="1" dirty="0">
              <a:latin typeface="Calibri"/>
              <a:cs typeface="Calibri"/>
            </a:endParaRPr>
          </a:p>
          <a:p>
            <a:pPr marL="370840">
              <a:spcBef>
                <a:spcPts val="1090"/>
              </a:spcBef>
              <a:buClr>
                <a:srgbClr val="96223E"/>
              </a:buClr>
              <a:buFont typeface="Arial"/>
              <a:buChar char="■"/>
              <a:tabLst>
                <a:tab pos="370840" algn="l"/>
              </a:tabLst>
            </a:pPr>
            <a:r>
              <a:rPr lang="en-US" sz="2800" b="1" dirty="0">
                <a:latin typeface="Calibri"/>
                <a:cs typeface="Calibri"/>
              </a:rPr>
              <a:t>Secretary’s Minority AIDS Initiative</a:t>
            </a:r>
          </a:p>
          <a:p>
            <a:pPr marL="828040" lvl="1" indent="-346075">
              <a:spcBef>
                <a:spcPts val="1090"/>
              </a:spcBef>
              <a:buClr>
                <a:srgbClr val="96223E"/>
              </a:buClr>
              <a:buFont typeface="Arial"/>
              <a:buChar char="■"/>
              <a:tabLst>
                <a:tab pos="370840" algn="l"/>
              </a:tabLst>
            </a:pPr>
            <a:r>
              <a:rPr lang="en-US" b="1" dirty="0">
                <a:latin typeface="Calibri"/>
                <a:cs typeface="Calibri"/>
              </a:rPr>
              <a:t>Imp</a:t>
            </a:r>
            <a:r>
              <a:rPr lang="en-US" b="1" spc="-40" dirty="0">
                <a:latin typeface="Calibri"/>
                <a:cs typeface="Calibri"/>
              </a:rPr>
              <a:t>r</a:t>
            </a:r>
            <a:r>
              <a:rPr lang="en-US" b="1" spc="-15" dirty="0">
                <a:latin typeface="Calibri"/>
                <a:cs typeface="Calibri"/>
              </a:rPr>
              <a:t>o</a:t>
            </a:r>
            <a:r>
              <a:rPr lang="en-US" b="1" dirty="0">
                <a:latin typeface="Calibri"/>
                <a:cs typeface="Calibri"/>
              </a:rPr>
              <a:t>v</a:t>
            </a:r>
            <a:r>
              <a:rPr lang="en-US" b="1" spc="-5" dirty="0">
                <a:latin typeface="Calibri"/>
                <a:cs typeface="Calibri"/>
              </a:rPr>
              <a:t>i</a:t>
            </a:r>
            <a:r>
              <a:rPr lang="en-US" b="1" dirty="0">
                <a:latin typeface="Calibri"/>
                <a:cs typeface="Calibri"/>
              </a:rPr>
              <a:t>n</a:t>
            </a:r>
            <a:r>
              <a:rPr lang="en-US" b="1" spc="-10" dirty="0">
                <a:latin typeface="Calibri"/>
                <a:cs typeface="Calibri"/>
              </a:rPr>
              <a:t>g</a:t>
            </a:r>
            <a:r>
              <a:rPr lang="en-US" b="1" spc="5" dirty="0">
                <a:latin typeface="Calibri"/>
                <a:cs typeface="Calibri"/>
              </a:rPr>
              <a:t> </a:t>
            </a:r>
            <a:r>
              <a:rPr lang="en-US" b="1" spc="-55" dirty="0">
                <a:latin typeface="Calibri"/>
                <a:cs typeface="Calibri"/>
              </a:rPr>
              <a:t>R</a:t>
            </a:r>
            <a:r>
              <a:rPr lang="en-US" b="1" spc="-10" dirty="0">
                <a:latin typeface="Calibri"/>
                <a:cs typeface="Calibri"/>
              </a:rPr>
              <a:t>e</a:t>
            </a:r>
            <a:r>
              <a:rPr lang="en-US" b="1" spc="-20" dirty="0">
                <a:latin typeface="Calibri"/>
                <a:cs typeface="Calibri"/>
              </a:rPr>
              <a:t>c</a:t>
            </a:r>
            <a:r>
              <a:rPr lang="en-US" b="1" spc="-15" dirty="0">
                <a:latin typeface="Calibri"/>
                <a:cs typeface="Calibri"/>
              </a:rPr>
              <a:t>r</a:t>
            </a:r>
            <a:r>
              <a:rPr lang="en-US" b="1" dirty="0">
                <a:latin typeface="Calibri"/>
                <a:cs typeface="Calibri"/>
              </a:rPr>
              <a:t>u</a:t>
            </a:r>
            <a:r>
              <a:rPr lang="en-US" b="1" spc="-5" dirty="0">
                <a:latin typeface="Calibri"/>
                <a:cs typeface="Calibri"/>
              </a:rPr>
              <a:t>i</a:t>
            </a:r>
            <a:r>
              <a:rPr lang="en-US" b="1" spc="-15" dirty="0">
                <a:latin typeface="Calibri"/>
                <a:cs typeface="Calibri"/>
              </a:rPr>
              <a:t>tme</a:t>
            </a:r>
            <a:r>
              <a:rPr lang="en-US" b="1" spc="-10" dirty="0">
                <a:latin typeface="Calibri"/>
                <a:cs typeface="Calibri"/>
              </a:rPr>
              <a:t>nt</a:t>
            </a:r>
            <a:r>
              <a:rPr lang="en-US" b="1" spc="20" dirty="0">
                <a:latin typeface="Calibri"/>
                <a:cs typeface="Calibri"/>
              </a:rPr>
              <a:t> </a:t>
            </a:r>
            <a:r>
              <a:rPr lang="en-US" b="1" dirty="0">
                <a:latin typeface="Calibri"/>
                <a:cs typeface="Calibri"/>
              </a:rPr>
              <a:t>and </a:t>
            </a:r>
            <a:r>
              <a:rPr lang="en-US" b="1" spc="-55" dirty="0">
                <a:latin typeface="Calibri"/>
                <a:cs typeface="Calibri"/>
              </a:rPr>
              <a:t>R</a:t>
            </a:r>
            <a:r>
              <a:rPr lang="en-US" b="1" spc="-20" dirty="0">
                <a:latin typeface="Calibri"/>
                <a:cs typeface="Calibri"/>
              </a:rPr>
              <a:t>e</a:t>
            </a:r>
            <a:r>
              <a:rPr lang="en-US" b="1" spc="-40" dirty="0">
                <a:latin typeface="Calibri"/>
                <a:cs typeface="Calibri"/>
              </a:rPr>
              <a:t>t</a:t>
            </a:r>
            <a:r>
              <a:rPr lang="en-US" b="1" spc="-10" dirty="0">
                <a:latin typeface="Calibri"/>
                <a:cs typeface="Calibri"/>
              </a:rPr>
              <a:t>en</a:t>
            </a:r>
            <a:r>
              <a:rPr lang="en-US" b="1" spc="-15" dirty="0">
                <a:latin typeface="Calibri"/>
                <a:cs typeface="Calibri"/>
              </a:rPr>
              <a:t>t</a:t>
            </a:r>
            <a:r>
              <a:rPr lang="en-US" b="1" spc="-5" dirty="0">
                <a:latin typeface="Calibri"/>
                <a:cs typeface="Calibri"/>
              </a:rPr>
              <a:t>io</a:t>
            </a:r>
            <a:r>
              <a:rPr lang="en-US" b="1" dirty="0">
                <a:latin typeface="Calibri"/>
                <a:cs typeface="Calibri"/>
              </a:rPr>
              <a:t>n</a:t>
            </a:r>
            <a:r>
              <a:rPr lang="en-US" b="1" spc="35" dirty="0">
                <a:latin typeface="Calibri"/>
                <a:cs typeface="Calibri"/>
              </a:rPr>
              <a:t> </a:t>
            </a:r>
            <a:r>
              <a:rPr lang="en-US" b="1" spc="-35" dirty="0">
                <a:latin typeface="Calibri"/>
                <a:cs typeface="Calibri"/>
              </a:rPr>
              <a:t>f</a:t>
            </a:r>
            <a:r>
              <a:rPr lang="en-US" b="1" spc="-5" dirty="0">
                <a:latin typeface="Calibri"/>
                <a:cs typeface="Calibri"/>
              </a:rPr>
              <a:t>o</a:t>
            </a:r>
            <a:r>
              <a:rPr lang="en-US" b="1" spc="-10" dirty="0">
                <a:latin typeface="Calibri"/>
                <a:cs typeface="Calibri"/>
              </a:rPr>
              <a:t>r</a:t>
            </a:r>
            <a:r>
              <a:rPr lang="en-US" b="1" spc="-5" dirty="0">
                <a:latin typeface="Calibri"/>
                <a:cs typeface="Calibri"/>
              </a:rPr>
              <a:t> </a:t>
            </a:r>
            <a:r>
              <a:rPr lang="en-US" b="1" spc="-10" dirty="0">
                <a:latin typeface="Calibri"/>
                <a:cs typeface="Calibri"/>
              </a:rPr>
              <a:t>B</a:t>
            </a:r>
            <a:r>
              <a:rPr lang="en-US" b="1" spc="-5" dirty="0">
                <a:latin typeface="Calibri"/>
                <a:cs typeface="Calibri"/>
              </a:rPr>
              <a:t>l</a:t>
            </a:r>
            <a:r>
              <a:rPr lang="en-US" b="1" spc="-10" dirty="0">
                <a:latin typeface="Calibri"/>
                <a:cs typeface="Calibri"/>
              </a:rPr>
              <a:t>a</a:t>
            </a:r>
            <a:r>
              <a:rPr lang="en-US" b="1" spc="-20" dirty="0">
                <a:latin typeface="Calibri"/>
                <a:cs typeface="Calibri"/>
              </a:rPr>
              <a:t>c</a:t>
            </a:r>
            <a:r>
              <a:rPr lang="en-US" b="1" spc="-10" dirty="0">
                <a:latin typeface="Calibri"/>
                <a:cs typeface="Calibri"/>
              </a:rPr>
              <a:t>k</a:t>
            </a:r>
            <a:r>
              <a:rPr lang="en-US" b="1" spc="-5" dirty="0">
                <a:latin typeface="Calibri"/>
                <a:cs typeface="Calibri"/>
              </a:rPr>
              <a:t> </a:t>
            </a:r>
            <a:r>
              <a:rPr lang="en-US" b="1" spc="-25" dirty="0">
                <a:latin typeface="Calibri"/>
                <a:cs typeface="Calibri"/>
              </a:rPr>
              <a:t>M</a:t>
            </a:r>
            <a:r>
              <a:rPr lang="en-US" b="1" dirty="0">
                <a:latin typeface="Calibri"/>
                <a:cs typeface="Calibri"/>
              </a:rPr>
              <a:t>S</a:t>
            </a:r>
            <a:r>
              <a:rPr lang="en-US" b="1" spc="-5" dirty="0">
                <a:latin typeface="Calibri"/>
                <a:cs typeface="Calibri"/>
              </a:rPr>
              <a:t>M, ages </a:t>
            </a:r>
            <a:r>
              <a:rPr lang="en-US" b="1" spc="-5" dirty="0" smtClean="0">
                <a:latin typeface="Calibri"/>
                <a:cs typeface="Calibri"/>
              </a:rPr>
              <a:t>13-24</a:t>
            </a:r>
            <a:endParaRPr lang="en-US" sz="1400" dirty="0" smtClean="0"/>
          </a:p>
        </p:txBody>
      </p:sp>
      <p:pic>
        <p:nvPicPr>
          <p:cNvPr id="7" name="Picture 2" descr="Health Resources and Services Administration Logo" title="HR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1" y="5638800"/>
            <a:ext cx="1219202" cy="370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photo of Ryan Wh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1" y="-9525"/>
            <a:ext cx="1447800"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84</a:t>
            </a:fld>
            <a:endParaRPr lang="en-US" sz="1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1981771972"/>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1447800" y="152400"/>
            <a:ext cx="7467600" cy="1066800"/>
          </a:xfrm>
        </p:spPr>
        <p:txBody>
          <a:bodyPr/>
          <a:lstStyle/>
          <a:p>
            <a:pPr algn="ctr"/>
            <a:r>
              <a:rPr lang="en-US" dirty="0" smtClean="0">
                <a:ea typeface="ＭＳ Ｐゴシック" pitchFamily="34" charset="-128"/>
              </a:rPr>
              <a:t>Policy</a:t>
            </a:r>
          </a:p>
        </p:txBody>
      </p:sp>
      <p:pic>
        <p:nvPicPr>
          <p:cNvPr id="7" name="Picture 2" descr="Health Resources and Services Administration Logo" title="HR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1" y="5638800"/>
            <a:ext cx="1219202" cy="370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ject 7" title="Nurse Corps Logo"/>
          <p:cNvSpPr/>
          <p:nvPr/>
        </p:nvSpPr>
        <p:spPr>
          <a:xfrm>
            <a:off x="2286000" y="2396894"/>
            <a:ext cx="3657600" cy="1168561"/>
          </a:xfrm>
          <a:prstGeom prst="rect">
            <a:avLst/>
          </a:prstGeom>
          <a:blipFill>
            <a:blip r:embed="rId4" cstate="print"/>
            <a:stretch>
              <a:fillRect/>
            </a:stretch>
          </a:blipFill>
        </p:spPr>
        <p:txBody>
          <a:bodyPr wrap="square" lIns="0" tIns="0" rIns="0" bIns="0" rtlCol="0"/>
          <a:lstStyle/>
          <a:p>
            <a:pPr fontAlgn="auto">
              <a:spcBef>
                <a:spcPts val="0"/>
              </a:spcBef>
              <a:spcAft>
                <a:spcPts val="0"/>
              </a:spcAft>
            </a:pPr>
            <a:endParaRPr>
              <a:solidFill>
                <a:srgbClr val="000000"/>
              </a:solidFill>
              <a:latin typeface="Georgia"/>
            </a:endParaRPr>
          </a:p>
        </p:txBody>
      </p:sp>
      <p:sp>
        <p:nvSpPr>
          <p:cNvPr id="8" name="object 6" title="National Health Service Corps Logo"/>
          <p:cNvSpPr/>
          <p:nvPr/>
        </p:nvSpPr>
        <p:spPr>
          <a:xfrm>
            <a:off x="6365495" y="1985817"/>
            <a:ext cx="2057397" cy="1990717"/>
          </a:xfrm>
          <a:prstGeom prst="rect">
            <a:avLst/>
          </a:prstGeom>
          <a:blipFill>
            <a:blip r:embed="rId5" cstate="print"/>
            <a:stretch>
              <a:fillRect/>
            </a:stretch>
          </a:blipFill>
        </p:spPr>
        <p:txBody>
          <a:bodyPr wrap="square" lIns="0" tIns="0" rIns="0" bIns="0" rtlCol="0"/>
          <a:lstStyle/>
          <a:p>
            <a:pPr fontAlgn="auto">
              <a:spcBef>
                <a:spcPts val="0"/>
              </a:spcBef>
              <a:spcAft>
                <a:spcPts val="0"/>
              </a:spcAft>
            </a:pPr>
            <a:endParaRPr>
              <a:solidFill>
                <a:srgbClr val="000000"/>
              </a:solidFill>
              <a:latin typeface="Georgia"/>
            </a:endParaRPr>
          </a:p>
        </p:txBody>
      </p:sp>
      <p:pic>
        <p:nvPicPr>
          <p:cNvPr id="3074" name="Picture 2" descr="primary health care digest" title="graphi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1037" y="4419600"/>
            <a:ext cx="6126163"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85</a:t>
            </a:fld>
            <a:endParaRPr lang="en-US" sz="1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4105586633"/>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1447800" y="152400"/>
            <a:ext cx="7467600" cy="1066800"/>
          </a:xfrm>
        </p:spPr>
        <p:txBody>
          <a:bodyPr/>
          <a:lstStyle/>
          <a:p>
            <a:pPr algn="ctr"/>
            <a:r>
              <a:rPr lang="en-US" dirty="0" smtClean="0">
                <a:ea typeface="ＭＳ Ｐゴシック" pitchFamily="34" charset="-128"/>
              </a:rPr>
              <a:t>Workforce Development </a:t>
            </a:r>
          </a:p>
        </p:txBody>
      </p:sp>
      <p:pic>
        <p:nvPicPr>
          <p:cNvPr id="7" name="Picture 2" descr="Health Resources and Services Administration Logo" title="HR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1" y="5638800"/>
            <a:ext cx="1219202" cy="370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4" title="The National LGBT Health Education Cente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1137" y="1344386"/>
            <a:ext cx="76628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3" descr="photo collage of health center patien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0513" y="2495664"/>
            <a:ext cx="7583487" cy="15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5" descr="Tools for the Ryan White community" title="Target Center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4449" y="4242593"/>
            <a:ext cx="568166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6" title="LGBT health in Spanis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8358" y="5373233"/>
            <a:ext cx="4645025"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descr="AETC NRC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8105" y="5029199"/>
            <a:ext cx="1546690" cy="1647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925501"/>
      </p:ext>
    </p:extLst>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1447800" y="152400"/>
            <a:ext cx="7086600" cy="1066800"/>
          </a:xfrm>
        </p:spPr>
        <p:txBody>
          <a:bodyPr/>
          <a:lstStyle/>
          <a:p>
            <a:pPr algn="ctr"/>
            <a:r>
              <a:rPr lang="en-US" dirty="0" smtClean="0">
                <a:ea typeface="ＭＳ Ｐゴシック" pitchFamily="34" charset="-128"/>
              </a:rPr>
              <a:t>Data Collection</a:t>
            </a:r>
          </a:p>
        </p:txBody>
      </p:sp>
      <p:sp>
        <p:nvSpPr>
          <p:cNvPr id="2" name="Content Placeholder 1"/>
          <p:cNvSpPr>
            <a:spLocks noGrp="1"/>
          </p:cNvSpPr>
          <p:nvPr>
            <p:ph idx="1"/>
          </p:nvPr>
        </p:nvSpPr>
        <p:spPr>
          <a:xfrm>
            <a:off x="1447800" y="1524000"/>
            <a:ext cx="3733800" cy="5029200"/>
          </a:xfrm>
        </p:spPr>
        <p:txBody>
          <a:bodyPr>
            <a:noAutofit/>
          </a:bodyPr>
          <a:lstStyle/>
          <a:p>
            <a:pPr marL="111125" indent="0" algn="ctr">
              <a:lnSpc>
                <a:spcPct val="100000"/>
              </a:lnSpc>
              <a:buNone/>
            </a:pPr>
            <a:r>
              <a:rPr lang="en-US" b="1" spc="-5" dirty="0">
                <a:latin typeface="Calibri"/>
                <a:cs typeface="Calibri"/>
              </a:rPr>
              <a:t>Sexual </a:t>
            </a:r>
            <a:r>
              <a:rPr lang="en-US" b="1" spc="-5" dirty="0" smtClean="0">
                <a:latin typeface="Calibri"/>
                <a:cs typeface="Calibri"/>
              </a:rPr>
              <a:t>Orientation</a:t>
            </a:r>
          </a:p>
          <a:p>
            <a:pPr marL="111125" indent="0">
              <a:lnSpc>
                <a:spcPct val="100000"/>
              </a:lnSpc>
              <a:buNone/>
            </a:pPr>
            <a:endParaRPr lang="en-US" dirty="0">
              <a:latin typeface="Calibri"/>
              <a:cs typeface="Calibri"/>
            </a:endParaRPr>
          </a:p>
          <a:p>
            <a:pPr>
              <a:spcBef>
                <a:spcPts val="0"/>
              </a:spcBef>
              <a:spcAft>
                <a:spcPts val="1200"/>
              </a:spcAft>
              <a:defRPr/>
            </a:pPr>
            <a:r>
              <a:rPr lang="en-US" b="1" dirty="0"/>
              <a:t>NHSC Participant Satisfaction Survey (2013, </a:t>
            </a:r>
            <a:r>
              <a:rPr lang="en-US" b="1" dirty="0" smtClean="0"/>
              <a:t>2014)</a:t>
            </a:r>
          </a:p>
          <a:p>
            <a:pPr>
              <a:spcBef>
                <a:spcPts val="0"/>
              </a:spcBef>
              <a:spcAft>
                <a:spcPts val="1200"/>
              </a:spcAft>
              <a:defRPr/>
            </a:pPr>
            <a:r>
              <a:rPr lang="en-US" b="1" dirty="0" smtClean="0"/>
              <a:t>NURSE </a:t>
            </a:r>
            <a:r>
              <a:rPr lang="en-US" b="1" dirty="0"/>
              <a:t>Corps Participant Satisfaction Survey (</a:t>
            </a:r>
            <a:r>
              <a:rPr lang="en-US" b="1" dirty="0" smtClean="0"/>
              <a:t>2014)</a:t>
            </a:r>
          </a:p>
          <a:p>
            <a:pPr>
              <a:spcBef>
                <a:spcPts val="0"/>
              </a:spcBef>
              <a:spcAft>
                <a:spcPts val="1200"/>
              </a:spcAft>
              <a:defRPr/>
            </a:pPr>
            <a:r>
              <a:rPr lang="en-US" b="1" dirty="0" smtClean="0"/>
              <a:t>Health </a:t>
            </a:r>
            <a:r>
              <a:rPr lang="en-US" b="1" dirty="0"/>
              <a:t>Center Patient Survey (2014</a:t>
            </a:r>
            <a:r>
              <a:rPr lang="en-US" b="1" dirty="0" smtClean="0"/>
              <a:t>)</a:t>
            </a:r>
            <a:endParaRPr lang="en-US" b="1" dirty="0"/>
          </a:p>
        </p:txBody>
      </p:sp>
      <p:pic>
        <p:nvPicPr>
          <p:cNvPr id="7" name="Picture 2" descr="Health Resources and Services Administration Logo" title="HR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1" y="5638800"/>
            <a:ext cx="1219202" cy="370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2" descr="stick figure drawing a ch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5686" y="152400"/>
            <a:ext cx="11430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ject 10"/>
          <p:cNvSpPr txBox="1">
            <a:spLocks/>
          </p:cNvSpPr>
          <p:nvPr/>
        </p:nvSpPr>
        <p:spPr>
          <a:xfrm>
            <a:off x="5333999" y="1600200"/>
            <a:ext cx="3657601" cy="4016484"/>
          </a:xfrm>
          <a:prstGeom prst="rect">
            <a:avLst/>
          </a:prstGeom>
        </p:spPr>
        <p:txBody>
          <a:bodyPr vert="horz" wrap="square" lIns="0" tIns="0" rIns="0" bIns="0" rtlCol="0">
            <a:spAutoFit/>
          </a:bodyPr>
          <a:lstStyle>
            <a:lvl1pPr marL="346075" indent="-346075" algn="l" rtl="0" eaLnBrk="0" fontAlgn="base" hangingPunct="0">
              <a:spcBef>
                <a:spcPts val="1200"/>
              </a:spcBef>
              <a:spcAft>
                <a:spcPct val="0"/>
              </a:spcAft>
              <a:buClr>
                <a:srgbClr val="97233F"/>
              </a:buClr>
              <a:buFont typeface="Arial" pitchFamily="34" charset="0"/>
              <a:buChar char="■"/>
              <a:defRPr sz="2400">
                <a:solidFill>
                  <a:schemeClr val="tx1"/>
                </a:solidFill>
                <a:latin typeface="Calibri" pitchFamily="34" charset="0"/>
                <a:ea typeface="ＭＳ Ｐゴシック" pitchFamily="84" charset="-128"/>
                <a:cs typeface="ＭＳ Ｐゴシック" pitchFamily="84" charset="-128"/>
              </a:defRPr>
            </a:lvl1pPr>
            <a:lvl2pPr marL="623888" indent="-277813" algn="l" rtl="0" eaLnBrk="0" fontAlgn="base" hangingPunct="0">
              <a:spcBef>
                <a:spcPts val="6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2pPr>
            <a:lvl3pPr marL="973138" indent="-346075" algn="l" rtl="0" eaLnBrk="0" fontAlgn="base" hangingPunct="0">
              <a:spcBef>
                <a:spcPts val="600"/>
              </a:spcBef>
              <a:spcAft>
                <a:spcPct val="0"/>
              </a:spcAft>
              <a:buClr>
                <a:schemeClr val="tx1"/>
              </a:buClr>
              <a:buSzPct val="80000"/>
              <a:buFont typeface="Wingdings" pitchFamily="2" charset="2"/>
              <a:buChar char="v"/>
              <a:defRPr sz="2400">
                <a:solidFill>
                  <a:schemeClr val="tx1"/>
                </a:solidFill>
                <a:latin typeface="Calibri" pitchFamily="34" charset="0"/>
                <a:ea typeface="ＭＳ Ｐゴシック" pitchFamily="84" charset="-128"/>
                <a:cs typeface="ＭＳ Ｐゴシック"/>
              </a:defRPr>
            </a:lvl3pPr>
            <a:lvl4pPr marL="1260475"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4pPr>
            <a:lvl5pPr marL="1600200"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5pPr>
            <a:lvl6pPr marL="18462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6pPr>
            <a:lvl7pPr marL="23034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7pPr>
            <a:lvl8pPr marL="27606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8pPr>
            <a:lvl9pPr marL="32178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9pPr>
          </a:lstStyle>
          <a:p>
            <a:pPr marL="111125" indent="0" algn="ctr">
              <a:buFont typeface="Arial" pitchFamily="34" charset="0"/>
              <a:buNone/>
            </a:pPr>
            <a:r>
              <a:rPr lang="en-US" b="1" kern="0" spc="-10" dirty="0" smtClean="0">
                <a:solidFill>
                  <a:srgbClr val="000000"/>
                </a:solidFill>
              </a:rPr>
              <a:t>Gender Identity</a:t>
            </a:r>
          </a:p>
          <a:p>
            <a:pPr marL="111125" indent="0">
              <a:buFont typeface="Arial" pitchFamily="34" charset="0"/>
              <a:buNone/>
            </a:pPr>
            <a:endParaRPr lang="en-US" sz="1100" b="1" kern="0" spc="-10" dirty="0" smtClean="0">
              <a:solidFill>
                <a:srgbClr val="000000"/>
              </a:solidFill>
            </a:endParaRPr>
          </a:p>
          <a:p>
            <a:pPr marL="454025" indent="-342900"/>
            <a:r>
              <a:rPr lang="en-US" b="1" kern="0" dirty="0" smtClean="0">
                <a:solidFill>
                  <a:srgbClr val="000000"/>
                </a:solidFill>
              </a:rPr>
              <a:t>Health Center Patient Survey (2014)</a:t>
            </a:r>
          </a:p>
          <a:p>
            <a:pPr marL="454025" indent="-342900"/>
            <a:r>
              <a:rPr lang="en-US" b="1" kern="0" dirty="0" smtClean="0">
                <a:solidFill>
                  <a:srgbClr val="000000"/>
                </a:solidFill>
              </a:rPr>
              <a:t>Clients served by the Ryan White HIV/AIDS Program (since 2000)</a:t>
            </a:r>
          </a:p>
          <a:p>
            <a:pPr marL="800100" lvl="1" indent="-342900">
              <a:buClr>
                <a:srgbClr val="000000"/>
              </a:buClr>
              <a:buFont typeface="Courier New" panose="02070309020205020404" pitchFamily="49" charset="0"/>
              <a:buChar char="o"/>
              <a:defRPr/>
            </a:pPr>
            <a:r>
              <a:rPr lang="en-US" sz="2000" kern="0" dirty="0" smtClean="0">
                <a:solidFill>
                  <a:srgbClr val="000000"/>
                </a:solidFill>
              </a:rPr>
              <a:t>CARE Act Data Report</a:t>
            </a:r>
          </a:p>
          <a:p>
            <a:pPr marL="800100" lvl="1" indent="-342900">
              <a:buClr>
                <a:srgbClr val="000000"/>
              </a:buClr>
              <a:buFont typeface="Courier New" panose="02070309020205020404" pitchFamily="49" charset="0"/>
              <a:buChar char="o"/>
              <a:defRPr/>
            </a:pPr>
            <a:r>
              <a:rPr lang="en-US" sz="2000" kern="0" dirty="0" smtClean="0">
                <a:solidFill>
                  <a:srgbClr val="000000"/>
                </a:solidFill>
              </a:rPr>
              <a:t>Ryan White Data Report</a:t>
            </a:r>
          </a:p>
          <a:p>
            <a:pPr marL="800100" lvl="1" indent="-342900">
              <a:buClr>
                <a:srgbClr val="000000"/>
              </a:buClr>
              <a:buFont typeface="Courier New" panose="02070309020205020404" pitchFamily="49" charset="0"/>
              <a:buChar char="o"/>
              <a:defRPr/>
            </a:pPr>
            <a:r>
              <a:rPr lang="en-US" sz="2000" kern="0" dirty="0" smtClean="0">
                <a:solidFill>
                  <a:srgbClr val="000000"/>
                </a:solidFill>
              </a:rPr>
              <a:t>Ryan White Services Report</a:t>
            </a:r>
            <a:endParaRPr lang="en-US" sz="2000" kern="0" dirty="0">
              <a:solidFill>
                <a:srgbClr val="000000"/>
              </a:solidFill>
            </a:endParaRPr>
          </a:p>
        </p:txBody>
      </p:sp>
      <p:sp>
        <p:nvSpPr>
          <p:cNvPr id="8"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87</a:t>
            </a:fld>
            <a:endParaRPr lang="en-US" sz="1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2935972008"/>
      </p:ext>
    </p:extLst>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format block"/>
          <p:cNvSpPr/>
          <p:nvPr/>
        </p:nvSpPr>
        <p:spPr>
          <a:xfrm>
            <a:off x="0" y="76200"/>
            <a:ext cx="1371600" cy="1447800"/>
          </a:xfrm>
          <a:prstGeom prst="rect">
            <a:avLst/>
          </a:prstGeom>
          <a:blipFill>
            <a:blip r:embed="rId3" cstate="print"/>
            <a:stretch>
              <a:fillRect/>
            </a:stretch>
          </a:blipFill>
        </p:spPr>
        <p:txBody>
          <a:bodyPr wrap="square" lIns="0" tIns="0" rIns="0" bIns="0" rtlCol="0"/>
          <a:lstStyle/>
          <a:p>
            <a:pPr fontAlgn="auto">
              <a:spcBef>
                <a:spcPts val="0"/>
              </a:spcBef>
              <a:spcAft>
                <a:spcPts val="0"/>
              </a:spcAft>
            </a:pPr>
            <a:endParaRPr>
              <a:solidFill>
                <a:srgbClr val="000000"/>
              </a:solidFill>
              <a:latin typeface="Georgia"/>
            </a:endParaRPr>
          </a:p>
        </p:txBody>
      </p:sp>
      <p:sp>
        <p:nvSpPr>
          <p:cNvPr id="4" name="object 4" descr="block&#10;"/>
          <p:cNvSpPr/>
          <p:nvPr/>
        </p:nvSpPr>
        <p:spPr>
          <a:xfrm>
            <a:off x="0" y="0"/>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03E71"/>
          </a:solidFill>
        </p:spPr>
        <p:txBody>
          <a:bodyPr wrap="square" lIns="0" tIns="0" rIns="0" bIns="0" rtlCol="0"/>
          <a:lstStyle/>
          <a:p>
            <a:pPr fontAlgn="auto">
              <a:spcBef>
                <a:spcPts val="0"/>
              </a:spcBef>
              <a:spcAft>
                <a:spcPts val="0"/>
              </a:spcAft>
            </a:pPr>
            <a:endParaRPr>
              <a:solidFill>
                <a:srgbClr val="000000"/>
              </a:solidFill>
              <a:latin typeface="Georgia"/>
            </a:endParaRPr>
          </a:p>
        </p:txBody>
      </p:sp>
      <p:sp>
        <p:nvSpPr>
          <p:cNvPr id="5" name="object 5" descr="Depiction of the United States comprised of multiple photos of people" title="Health People 20/20 Logo "/>
          <p:cNvSpPr/>
          <p:nvPr/>
        </p:nvSpPr>
        <p:spPr>
          <a:xfrm>
            <a:off x="152400" y="304863"/>
            <a:ext cx="1111250" cy="725487"/>
          </a:xfrm>
          <a:prstGeom prst="rect">
            <a:avLst/>
          </a:prstGeom>
          <a:blipFill>
            <a:blip r:embed="rId4" cstate="print"/>
            <a:stretch>
              <a:fillRect/>
            </a:stretch>
          </a:blipFill>
        </p:spPr>
        <p:txBody>
          <a:bodyPr wrap="square" lIns="0" tIns="0" rIns="0" bIns="0" rtlCol="0"/>
          <a:lstStyle/>
          <a:p>
            <a:pPr fontAlgn="auto">
              <a:spcBef>
                <a:spcPts val="0"/>
              </a:spcBef>
              <a:spcAft>
                <a:spcPts val="0"/>
              </a:spcAft>
            </a:pPr>
            <a:endParaRPr>
              <a:solidFill>
                <a:srgbClr val="000000"/>
              </a:solidFill>
              <a:latin typeface="Georgia"/>
            </a:endParaRPr>
          </a:p>
        </p:txBody>
      </p:sp>
      <p:sp>
        <p:nvSpPr>
          <p:cNvPr id="6" name="object 6" descr="block "/>
          <p:cNvSpPr/>
          <p:nvPr/>
        </p:nvSpPr>
        <p:spPr>
          <a:xfrm>
            <a:off x="0" y="1295400"/>
            <a:ext cx="1371600" cy="4800600"/>
          </a:xfrm>
          <a:prstGeom prst="rect">
            <a:avLst/>
          </a:prstGeom>
          <a:blipFill>
            <a:blip r:embed="rId5" cstate="print"/>
            <a:stretch>
              <a:fillRect/>
            </a:stretch>
          </a:blipFill>
        </p:spPr>
        <p:txBody>
          <a:bodyPr wrap="square" lIns="0" tIns="0" rIns="0" bIns="0" rtlCol="0"/>
          <a:lstStyle/>
          <a:p>
            <a:pPr fontAlgn="auto">
              <a:spcBef>
                <a:spcPts val="0"/>
              </a:spcBef>
              <a:spcAft>
                <a:spcPts val="0"/>
              </a:spcAft>
            </a:pPr>
            <a:endParaRPr>
              <a:solidFill>
                <a:srgbClr val="000000"/>
              </a:solidFill>
              <a:latin typeface="Georgia"/>
            </a:endParaRPr>
          </a:p>
        </p:txBody>
      </p:sp>
      <p:sp>
        <p:nvSpPr>
          <p:cNvPr id="11" name="AutoShape 4" descr="data:image/jpeg;base64,/9j/4AAQSkZJRgABAQAAAQABAAD/2wCEAAkGBxQSEhUUExIUFhQVGCAYGRYXFRcfIBsgGSAfGBwZISEbHSkgHx4lGx0cIzEiJiwrLi8uHCA1ODMsNzQvLysBCgoKDg0OGhAQGiscHCQsLjUsNC04LC4rNDc0LC0sLy8sLDQsLCwsNy40LDQsLCs3NCs0Kyw3KzY3LCwsLCwrK//AABEIAGgAeAMBIgACEQEDEQH/xAAcAAABBQEBAQAAAAAAAAAAAAAAAQMEBQYHAgj/xAA/EAACAQMCAwUEBwQKAwAAAAABAgMABBESIQUGMQcTIkFRFGFxkSMyM0JigaEkUqKxFRY0Q1NygsLR0pKTs//EABkBAQADAQEAAAAAAAAAAAAAAAABAwUCBP/EACgRAAIBAgUDAwUAAAAAAAAAAAABAgMRBBIhMWFBUYEFcZETIjKhsf/aAAwDAQACEQMRAD8A7jRSUUAtFJRQC0UlFALRSUUAteWoJrPc58xi0hGkap5fDEg3JY7Zx6DI/QVDdiylTlUmoR3Y3PzlbLeizZ8SNgA7YLH7nrnH5VphXzXwC1Z+NW5WRZD7QuqQnIZlVnkII6jORnzI9K+lBRO5Ziacac8sdv7z5FopKKk84UUUUBE4tfCCF5SCRGNRA9B1P5DJqNLx1ACQsxIBwPZrgZPpnu6e49Fqtp1/eicfNSKbTjcGlWeeFSyhsNIg6gHzNAM2vMkLor/SjWoYDuJ/MZ66N/jXh+Z4hKkeJMMjNq7mbYoUAGO73zrO/lj31H5d41bJbRobqDMY7v7VP7slB970Ar3PxSF7q3KTxN4JVOmRD17s+R/DQEuXmO3UEs7qBuS0Mwx80r1/WCD95v8A1S/9aa5qnX2O4ww+zboR6Vbg0BUW3M9s6hhIcH1R/h6V7PMltnHejJ3A0vnAwCenlkfMUcst+zR5PTUPkzCi4kHtkO4+wm8/xwUAxfc1WsSM7S7KM40sM+gGQBknoKwN7FJJZ3nFLkYcwOtvH/hqwK538znb8z8H+P3v9Izvh8Wdmy53GJXLgEb7EAZ/L41A7U+aJbjv7C0tmmSAJJPIhzpAIbSFHXyyfTO3mONzQaWHh9Pact+F289fgxXK9hLJdWkNudEquGDgZ0Kgy7EeYxtjzzX0tmuGdh94j8QuAyMJO4AjyPLVl856E+HH51q+dLy6vOIpwu1uDbp3PezyqPFgnAVTkY29MbnrUwTS1I9SxEa1dyh+KSS8HR9dega5lN2O26rqhu71LkDInMuST+IBRkZ9N/fVz2W8wzXVvJFdY9qtJTBKR97T0fb13388E10eA2tFJRQDV1HqRlIyCpGPXIxiq/lyBBbQEIgzEhJCgdVBq1NZrl2wmNpbkXbgGGPbu4dvCNvqZoCz4IuFlX0mf+I6/wDdTXE7VDNb5RT42G6j/DY+nuqFw3h03eXAF3IPpAfs4d8ohz9Slv7Cbvbf9rkPjb+7h2+jf8FALzVwqD2O5PcRZELkeBfJT7qsP6Et/wDBT5VVcxWM3slz+1ufoJNjHDg+BtjhKZ5supbO2kmN5ISNlXu4MMx6D7POKM7pwc5KMd2Ly9b2UokiCxtJFI4dcHK5dsdfd51QdoMaRSRQ28CGaeN41wq7Fmjy3x0g4Pxqu4bytcxW4vLeRxeKW7xDpOoZy3UbtjfDZ3qZyjaT3d37VPJKjMjdydMWoKjKpyGjKjOvqFHnVd29DUWGo0ZOspKUY9Oub27Pe/Yv7rlyK04cyBELImS7KCScgk9PXyrm/aJevBxd5LF/ZpIokV2UbOTlsFT4cAY8q6lzTw2T2O4Ju52xExwRb4OBnfEIPyNN8X7PrK6cSXCSSSAaWfvGUuB0Dd3pBx0zjPvru2mhnwqxdTPVWZO9zn/YhxUyXl2bkZup0WVJGGNcYJBCjYBc6SMDp8K0PaBHLY31vxWKJpY0Qw3KqPFoO6uPhn8sD1yJXP3Ksube84cFW6shhYwAFkj84sbDYZwPRj54IYfn29caY+B3hc7Yk8K/DJGwqSh73J9x2rcLWHvRchzjaJVfWT+7pxsfjtTHZDwqZIri7uEMct9MZu7PVV30DH5nrvjFc6LcQtuLiVuF2xmlhL+zR6dkU7sDkjvcjcjOfSut8o89Wt+WRC0dwgy9vKpV19djswHnjp54yKA1NFANFAGazvALmZYI41tyRGujU0qAHRlNgNR8vMCr2ePUjLkjIIyOoztke+ufco8yeymazu2dngZijhHbWu7E+EE7dc+/3VDdi6nQlUhJx3VtOvv4GOHc9yJdzrJHGI5JtCuWYKGQBCpbSc5AHkKsubuZprdoPoommLEpGkjMTlGQHGgbZYee/wA8UXIkEc9rcRXUcjiaQS+GGVsaxjUCinB1KcGrDhHBYbOaGTN1LIXK65IJ9lCPhQNHw+W2N64jmsaOJWDhVejvHS3SXPHJVXvBOJ20M0zOJRNGwnTXnGtSCwGMDSD935YqTccZPF7u1SOMGKLMzoXOCR0BOjqPgQcnetpxziiG2nASfJicf2ecfdPqlR+ER2sTGaO3mSSVV1kW9xg+fTRpG58utTlK1j4u8pR++zs1pvpquOjH+FXE/wBLiBNpWz9N5nB/c99eWln9rX6GPPcNsZjjd0zv3fuFHCOKoJLnwT7ygj9nn80T8G1D8VT2xTon+wYf2ebP118tGa7MwOZGuTZ3OpIFXuJM+N2+4fwitEmfPr54rPcycURrS5XRP4oJBvbzjqhHUptV5aT61DAMARnDKQd/cQCKAeIoxS0UBzfm4mPj/Cn8pI5Yz/pGrH6iqLtWuIp7yGPhyO/FomB1wYwo66ZSfCfgennscGL2+cwCG5shBJi6t+8fIwdAkChSc7ZOkn8s1O7FuL28bC1W2nS4nj757iUbzY6n1C7nH5nqaA63asxRSwAYgagDkA43APnvS04tFAIaw/HeX7e8EokkWKWOVgsmpQQCASu/Ue6tyRUNOFQqSRDECTkkRrkn1JxRq+hZSqypSU4OzRRcIe3tpu6WWPR7PGFPeL1iZw2d+pEi1K4pxGEyWxE0W0u/jX9x/f76uPZUyDoXI2HhHn18vcPlXoW6fur8hQ4bcnd7kHit3G1vNpkRvon6MD90+hqVw5swxn8C/wAhTc/CLd/rwQt/mjQ/zFM/1etfK2hX3qiqR8CuCKEHvh/21z/nX/5pTcn9tT3wP+jx/wDJryvLsIyVMyk9StzOM42GcSb7UyeBMJldbiYAI6nLhjlihGNSnbwtn8qAncdXNtOPWJx/CafsW+jQ/gH8hVfccJd1ZPa5sMCpysJ2IwfuU5Z2MkekG4Z1UYwUQZwMdQKAtKrOYuLpZ20txJ9WJS2PU+S/EnAqxU1zXteJuJuHcOJ0xXcxaVs4ysWk6PidXzC0BnrTk1rjg97eXI1Xl4vtGo9VVPGijO6jAzj0wPIVoeyPgLOq8TuLg3FxNEEXKgd0i7aNup267efnk10V7ZShjwNBXTpAwMEYx8MVz/sFnJ4YYz9aCaSM+451Y/ioDowFFLRQBVXx7ihgVdKhndtKgnAzgsSTgnAAPSrSo1/YxzLolRXXOcEefqPQ+8UJja+uxgZO0p4zNrtldISFZ0l0kk5GArLufC2dxjSfdnV23M0ZUGRJYMjpKg2+LIWUfOqfiPZ1bSZ0PNFqcOwV9QLLnB+kDb+JunXNTZOFXK7gwy+udUR/3g/IVm4qpjIO9GCmv3Ymmk28zsaGCdXAZWDKfNSCPmKerDz2eliz2s0bebxg5OfxQNqP5mol9xz2aN2W8ZWRSwjncDOBsD3i6vlmqIerWko1aUoN8XXyWOl2dzoVZjtH4xLaWE00GO8GkBiMhQzBS+PcDmm7rmh7W39ou0UxAAtJFkEasAZjc+/7rN8KmcM4vZcUgdYpI54mXTInmA46MpwRnfr6VslWzPn9uOXc6lpb27LbhgJ3C5HoqEL+lUsF3JEwlS5uRIniDgPsRuM6juPXO1d1HY7YDIDXAU/d75sf817h7HeGKQTHK3uaZ8fzrhRd9zSq4vDuEYxpJNLU1fK3Ezc2cE5XS0sauRjoSN/1rE9tMsclkJYZYzcWcyTKFdSy4OD552yD/pFdBuLbELJEAhCFUxsF2wuPTG3yr55g7N75oBE3C077f9oNwQfEc+JQdJxXZmH0TYXYliSRfqyIrj4MMj+dcT5P58i4cb63W3nuJWvpnEcS9EGAWP8A4ny8q6ryNw6a2sbeG4097Gmk6TkbdN/hWPbshXv55k4hdxd+zM6xEKSHJYoSOq5PQigN3yzx6K+to7mHOiQbBgMgjYqcEjINFeeV+X4rC3S3g1aEyfEckljkn50UBb0hpaKASiiigExSOmeu49DSUUBXty9anra25+MMf/WplvaJGNMaKi+iqAP0paKAfpKKKAWkoooBaKKKAKKKK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0000"/>
              </a:solidFill>
              <a:latin typeface="Georgia"/>
            </a:endParaRPr>
          </a:p>
        </p:txBody>
      </p:sp>
      <p:sp>
        <p:nvSpPr>
          <p:cNvPr id="13" name="AutoShape 6" descr="data:image/jpeg;base64,/9j/4AAQSkZJRgABAQAAAQABAAD/2wCEAAkGBxQSEhUUExIUFhQVGCAYGRYXFRcfIBsgGSAfGBwZISEbHSkgHx4lGx0cIzEiJiwrLi8uHCA1ODMsNzQvLysBCgoKDg0OGhAQGiscHCQsLjUsNC04LC4rNDc0LC0sLy8sLDQsLCwsNy40LDQsLCs3NCs0Kyw3KzY3LCwsLCwrK//AABEIAGgAeAMBIgACEQEDEQH/xAAcAAABBQEBAQAAAAAAAAAAAAAAAQMEBQYHAgj/xAA/EAACAQMCAwUEBwQKAwAAAAABAgMABBESIQUGMQcTIkFRFGFxkSMyM0JigaEkUqKxFRY0Q1NygsLR0pKTs//EABkBAQADAQEAAAAAAAAAAAAAAAABAwUCBP/EACgRAAIBAgUDAwUAAAAAAAAAAAABAgMRBBIhMWFBUYEFcZETIjKhsf/aAAwDAQACEQMRAD8A7jRSUUAtFJRQC0UlFALRSUUAteWoJrPc58xi0hGkap5fDEg3JY7Zx6DI/QVDdiylTlUmoR3Y3PzlbLeizZ8SNgA7YLH7nrnH5VphXzXwC1Z+NW5WRZD7QuqQnIZlVnkII6jORnzI9K+lBRO5Ziacac8sdv7z5FopKKk84UUUUBE4tfCCF5SCRGNRA9B1P5DJqNLx1ACQsxIBwPZrgZPpnu6e49Fqtp1/eicfNSKbTjcGlWeeFSyhsNIg6gHzNAM2vMkLor/SjWoYDuJ/MZ66N/jXh+Z4hKkeJMMjNq7mbYoUAGO73zrO/lj31H5d41bJbRobqDMY7v7VP7slB970Ar3PxSF7q3KTxN4JVOmRD17s+R/DQEuXmO3UEs7qBuS0Mwx80r1/WCD95v8A1S/9aa5qnX2O4ww+zboR6Vbg0BUW3M9s6hhIcH1R/h6V7PMltnHejJ3A0vnAwCenlkfMUcst+zR5PTUPkzCi4kHtkO4+wm8/xwUAxfc1WsSM7S7KM40sM+gGQBknoKwN7FJJZ3nFLkYcwOtvH/hqwK538znb8z8H+P3v9Izvh8Wdmy53GJXLgEb7EAZ/L41A7U+aJbjv7C0tmmSAJJPIhzpAIbSFHXyyfTO3mONzQaWHh9Pact+F289fgxXK9hLJdWkNudEquGDgZ0Kgy7EeYxtjzzX0tmuGdh94j8QuAyMJO4AjyPLVl856E+HH51q+dLy6vOIpwu1uDbp3PezyqPFgnAVTkY29MbnrUwTS1I9SxEa1dyh+KSS8HR9dega5lN2O26rqhu71LkDInMuST+IBRkZ9N/fVz2W8wzXVvJFdY9qtJTBKR97T0fb13388E10eA2tFJRQDV1HqRlIyCpGPXIxiq/lyBBbQEIgzEhJCgdVBq1NZrl2wmNpbkXbgGGPbu4dvCNvqZoCz4IuFlX0mf+I6/wDdTXE7VDNb5RT42G6j/DY+nuqFw3h03eXAF3IPpAfs4d8ohz9Slv7Cbvbf9rkPjb+7h2+jf8FALzVwqD2O5PcRZELkeBfJT7qsP6Et/wDBT5VVcxWM3slz+1ufoJNjHDg+BtjhKZ5supbO2kmN5ISNlXu4MMx6D7POKM7pwc5KMd2Ly9b2UokiCxtJFI4dcHK5dsdfd51QdoMaRSRQ28CGaeN41wq7Fmjy3x0g4Pxqu4bytcxW4vLeRxeKW7xDpOoZy3UbtjfDZ3qZyjaT3d37VPJKjMjdydMWoKjKpyGjKjOvqFHnVd29DUWGo0ZOspKUY9Oub27Pe/Yv7rlyK04cyBELImS7KCScgk9PXyrm/aJevBxd5LF/ZpIokV2UbOTlsFT4cAY8q6lzTw2T2O4Ju52xExwRb4OBnfEIPyNN8X7PrK6cSXCSSSAaWfvGUuB0Dd3pBx0zjPvru2mhnwqxdTPVWZO9zn/YhxUyXl2bkZup0WVJGGNcYJBCjYBc6SMDp8K0PaBHLY31vxWKJpY0Qw3KqPFoO6uPhn8sD1yJXP3Ksube84cFW6shhYwAFkj84sbDYZwPRj54IYfn29caY+B3hc7Yk8K/DJGwqSh73J9x2rcLWHvRchzjaJVfWT+7pxsfjtTHZDwqZIri7uEMct9MZu7PVV30DH5nrvjFc6LcQtuLiVuF2xmlhL+zR6dkU7sDkjvcjcjOfSut8o89Wt+WRC0dwgy9vKpV19djswHnjp54yKA1NFANFAGazvALmZYI41tyRGujU0qAHRlNgNR8vMCr2ePUjLkjIIyOoztke+ufco8yeymazu2dngZijhHbWu7E+EE7dc+/3VDdi6nQlUhJx3VtOvv4GOHc9yJdzrJHGI5JtCuWYKGQBCpbSc5AHkKsubuZprdoPoommLEpGkjMTlGQHGgbZYee/wA8UXIkEc9rcRXUcjiaQS+GGVsaxjUCinB1KcGrDhHBYbOaGTN1LIXK65IJ9lCPhQNHw+W2N64jmsaOJWDhVejvHS3SXPHJVXvBOJ20M0zOJRNGwnTXnGtSCwGMDSD935YqTccZPF7u1SOMGKLMzoXOCR0BOjqPgQcnetpxziiG2nASfJicf2ecfdPqlR+ER2sTGaO3mSSVV1kW9xg+fTRpG58utTlK1j4u8pR++zs1pvpquOjH+FXE/wBLiBNpWz9N5nB/c99eWln9rX6GPPcNsZjjd0zv3fuFHCOKoJLnwT7ygj9nn80T8G1D8VT2xTon+wYf2ebP118tGa7MwOZGuTZ3OpIFXuJM+N2+4fwitEmfPr54rPcycURrS5XRP4oJBvbzjqhHUptV5aT61DAMARnDKQd/cQCKAeIoxS0UBzfm4mPj/Cn8pI5Yz/pGrH6iqLtWuIp7yGPhyO/FomB1wYwo66ZSfCfgennscGL2+cwCG5shBJi6t+8fIwdAkChSc7ZOkn8s1O7FuL28bC1W2nS4nj757iUbzY6n1C7nH5nqaA63asxRSwAYgagDkA43APnvS04tFAIaw/HeX7e8EokkWKWOVgsmpQQCASu/Ue6tyRUNOFQqSRDECTkkRrkn1JxRq+hZSqypSU4OzRRcIe3tpu6WWPR7PGFPeL1iZw2d+pEi1K4pxGEyWxE0W0u/jX9x/f76uPZUyDoXI2HhHn18vcPlXoW6fur8hQ4bcnd7kHit3G1vNpkRvon6MD90+hqVw5swxn8C/wAhTc/CLd/rwQt/mjQ/zFM/1etfK2hX3qiqR8CuCKEHvh/21z/nX/5pTcn9tT3wP+jx/wDJryvLsIyVMyk9StzOM42GcSb7UyeBMJldbiYAI6nLhjlihGNSnbwtn8qAncdXNtOPWJx/CafsW+jQ/gH8hVfccJd1ZPa5sMCpysJ2IwfuU5Z2MkekG4Z1UYwUQZwMdQKAtKrOYuLpZ20txJ9WJS2PU+S/EnAqxU1zXteJuJuHcOJ0xXcxaVs4ysWk6PidXzC0BnrTk1rjg97eXI1Xl4vtGo9VVPGijO6jAzj0wPIVoeyPgLOq8TuLg3FxNEEXKgd0i7aNup267efnk10V7ZShjwNBXTpAwMEYx8MVz/sFnJ4YYz9aCaSM+451Y/ioDowFFLRQBVXx7ihgVdKhndtKgnAzgsSTgnAAPSrSo1/YxzLolRXXOcEefqPQ+8UJja+uxgZO0p4zNrtldISFZ0l0kk5GArLufC2dxjSfdnV23M0ZUGRJYMjpKg2+LIWUfOqfiPZ1bSZ0PNFqcOwV9QLLnB+kDb+JunXNTZOFXK7gwy+udUR/3g/IVm4qpjIO9GCmv3Ymmk28zsaGCdXAZWDKfNSCPmKerDz2eliz2s0bebxg5OfxQNqP5mol9xz2aN2W8ZWRSwjncDOBsD3i6vlmqIerWko1aUoN8XXyWOl2dzoVZjtH4xLaWE00GO8GkBiMhQzBS+PcDmm7rmh7W39ou0UxAAtJFkEasAZjc+/7rN8KmcM4vZcUgdYpI54mXTInmA46MpwRnfr6VslWzPn9uOXc6lpb27LbhgJ3C5HoqEL+lUsF3JEwlS5uRIniDgPsRuM6juPXO1d1HY7YDIDXAU/d75sf817h7HeGKQTHK3uaZ8fzrhRd9zSq4vDuEYxpJNLU1fK3Ezc2cE5XS0sauRjoSN/1rE9tMsclkJYZYzcWcyTKFdSy4OD552yD/pFdBuLbELJEAhCFUxsF2wuPTG3yr55g7N75oBE3C077f9oNwQfEc+JQdJxXZmH0TYXYliSRfqyIrj4MMj+dcT5P58i4cb63W3nuJWvpnEcS9EGAWP8A4ny8q6ryNw6a2sbeG4097Gmk6TkbdN/hWPbshXv55k4hdxd+zM6xEKSHJYoSOq5PQigN3yzx6K+to7mHOiQbBgMgjYqcEjINFeeV+X4rC3S3g1aEyfEckljkn50UBb0hpaKASiiigExSOmeu49DSUUBXty9anra25+MMf/WplvaJGNMaKi+iqAP0paKAfpKKKAWkoooBaKKKAKKKK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0000"/>
              </a:solidFill>
              <a:latin typeface="Georgia"/>
            </a:endParaRPr>
          </a:p>
        </p:txBody>
      </p:sp>
      <p:sp>
        <p:nvSpPr>
          <p:cNvPr id="14" name="AutoShape 8" descr="data:image/jpeg;base64,/9j/4AAQSkZJRgABAQAAAQABAAD/2wCEAAkGBxQSEhUUExIUFhQVGCAYGRYXFRcfIBsgGSAfGBwZISEbHSkgHx4lGx0cIzEiJiwrLi8uHCA1ODMsNzQvLysBCgoKDg0OGhAQGiscHCQsLjUsNC04LC4rNDc0LC0sLy8sLDQsLCwsNy40LDQsLCs3NCs0Kyw3KzY3LCwsLCwrK//AABEIAGgAeAMBIgACEQEDEQH/xAAcAAABBQEBAQAAAAAAAAAAAAAAAQMEBQYHAgj/xAA/EAACAQMCAwUEBwQKAwAAAAABAgMABBESIQUGMQcTIkFRFGFxkSMyM0JigaEkUqKxFRY0Q1NygsLR0pKTs//EABkBAQADAQEAAAAAAAAAAAAAAAABAwUCBP/EACgRAAIBAgUDAwUAAAAAAAAAAAABAgMRBBIhMWFBUYEFcZETIjKhsf/aAAwDAQACEQMRAD8A7jRSUUAtFJRQC0UlFALRSUUAteWoJrPc58xi0hGkap5fDEg3JY7Zx6DI/QVDdiylTlUmoR3Y3PzlbLeizZ8SNgA7YLH7nrnH5VphXzXwC1Z+NW5WRZD7QuqQnIZlVnkII6jORnzI9K+lBRO5Ziacac8sdv7z5FopKKk84UUUUBE4tfCCF5SCRGNRA9B1P5DJqNLx1ACQsxIBwPZrgZPpnu6e49Fqtp1/eicfNSKbTjcGlWeeFSyhsNIg6gHzNAM2vMkLor/SjWoYDuJ/MZ66N/jXh+Z4hKkeJMMjNq7mbYoUAGO73zrO/lj31H5d41bJbRobqDMY7v7VP7slB970Ar3PxSF7q3KTxN4JVOmRD17s+R/DQEuXmO3UEs7qBuS0Mwx80r1/WCD95v8A1S/9aa5qnX2O4ww+zboR6Vbg0BUW3M9s6hhIcH1R/h6V7PMltnHejJ3A0vnAwCenlkfMUcst+zR5PTUPkzCi4kHtkO4+wm8/xwUAxfc1WsSM7S7KM40sM+gGQBknoKwN7FJJZ3nFLkYcwOtvH/hqwK538znb8z8H+P3v9Izvh8Wdmy53GJXLgEb7EAZ/L41A7U+aJbjv7C0tmmSAJJPIhzpAIbSFHXyyfTO3mONzQaWHh9Pact+F289fgxXK9hLJdWkNudEquGDgZ0Kgy7EeYxtjzzX0tmuGdh94j8QuAyMJO4AjyPLVl856E+HH51q+dLy6vOIpwu1uDbp3PezyqPFgnAVTkY29MbnrUwTS1I9SxEa1dyh+KSS8HR9dega5lN2O26rqhu71LkDInMuST+IBRkZ9N/fVz2W8wzXVvJFdY9qtJTBKR97T0fb13388E10eA2tFJRQDV1HqRlIyCpGPXIxiq/lyBBbQEIgzEhJCgdVBq1NZrl2wmNpbkXbgGGPbu4dvCNvqZoCz4IuFlX0mf+I6/wDdTXE7VDNb5RT42G6j/DY+nuqFw3h03eXAF3IPpAfs4d8ohz9Slv7Cbvbf9rkPjb+7h2+jf8FALzVwqD2O5PcRZELkeBfJT7qsP6Et/wDBT5VVcxWM3slz+1ufoJNjHDg+BtjhKZ5supbO2kmN5ISNlXu4MMx6D7POKM7pwc5KMd2Ly9b2UokiCxtJFI4dcHK5dsdfd51QdoMaRSRQ28CGaeN41wq7Fmjy3x0g4Pxqu4bytcxW4vLeRxeKW7xDpOoZy3UbtjfDZ3qZyjaT3d37VPJKjMjdydMWoKjKpyGjKjOvqFHnVd29DUWGo0ZOspKUY9Oub27Pe/Yv7rlyK04cyBELImS7KCScgk9PXyrm/aJevBxd5LF/ZpIokV2UbOTlsFT4cAY8q6lzTw2T2O4Ju52xExwRb4OBnfEIPyNN8X7PrK6cSXCSSSAaWfvGUuB0Dd3pBx0zjPvru2mhnwqxdTPVWZO9zn/YhxUyXl2bkZup0WVJGGNcYJBCjYBc6SMDp8K0PaBHLY31vxWKJpY0Qw3KqPFoO6uPhn8sD1yJXP3Ksube84cFW6shhYwAFkj84sbDYZwPRj54IYfn29caY+B3hc7Yk8K/DJGwqSh73J9x2rcLWHvRchzjaJVfWT+7pxsfjtTHZDwqZIri7uEMct9MZu7PVV30DH5nrvjFc6LcQtuLiVuF2xmlhL+zR6dkU7sDkjvcjcjOfSut8o89Wt+WRC0dwgy9vKpV19djswHnjp54yKA1NFANFAGazvALmZYI41tyRGujU0qAHRlNgNR8vMCr2ePUjLkjIIyOoztke+ufco8yeymazu2dngZijhHbWu7E+EE7dc+/3VDdi6nQlUhJx3VtOvv4GOHc9yJdzrJHGI5JtCuWYKGQBCpbSc5AHkKsubuZprdoPoommLEpGkjMTlGQHGgbZYee/wA8UXIkEc9rcRXUcjiaQS+GGVsaxjUCinB1KcGrDhHBYbOaGTN1LIXK65IJ9lCPhQNHw+W2N64jmsaOJWDhVejvHS3SXPHJVXvBOJ20M0zOJRNGwnTXnGtSCwGMDSD935YqTccZPF7u1SOMGKLMzoXOCR0BOjqPgQcnetpxziiG2nASfJicf2ecfdPqlR+ER2sTGaO3mSSVV1kW9xg+fTRpG58utTlK1j4u8pR++zs1pvpquOjH+FXE/wBLiBNpWz9N5nB/c99eWln9rX6GPPcNsZjjd0zv3fuFHCOKoJLnwT7ygj9nn80T8G1D8VT2xTon+wYf2ebP118tGa7MwOZGuTZ3OpIFXuJM+N2+4fwitEmfPr54rPcycURrS5XRP4oJBvbzjqhHUptV5aT61DAMARnDKQd/cQCKAeIoxS0UBzfm4mPj/Cn8pI5Yz/pGrH6iqLtWuIp7yGPhyO/FomB1wYwo66ZSfCfgennscGL2+cwCG5shBJi6t+8fIwdAkChSc7ZOkn8s1O7FuL28bC1W2nS4nj757iUbzY6n1C7nH5nqaA63asxRSwAYgagDkA43APnvS04tFAIaw/HeX7e8EokkWKWOVgsmpQQCASu/Ue6tyRUNOFQqSRDECTkkRrkn1JxRq+hZSqypSU4OzRRcIe3tpu6WWPR7PGFPeL1iZw2d+pEi1K4pxGEyWxE0W0u/jX9x/f76uPZUyDoXI2HhHn18vcPlXoW6fur8hQ4bcnd7kHit3G1vNpkRvon6MD90+hqVw5swxn8C/wAhTc/CLd/rwQt/mjQ/zFM/1etfK2hX3qiqR8CuCKEHvh/21z/nX/5pTcn9tT3wP+jx/wDJryvLsIyVMyk9StzOM42GcSb7UyeBMJldbiYAI6nLhjlihGNSnbwtn8qAncdXNtOPWJx/CafsW+jQ/gH8hVfccJd1ZPa5sMCpysJ2IwfuU5Z2MkekG4Z1UYwUQZwMdQKAtKrOYuLpZ20txJ9WJS2PU+S/EnAqxU1zXteJuJuHcOJ0xXcxaVs4ysWk6PidXzC0BnrTk1rjg97eXI1Xl4vtGo9VVPGijO6jAzj0wPIVoeyPgLOq8TuLg3FxNEEXKgd0i7aNup267efnk10V7ZShjwNBXTpAwMEYx8MVz/sFnJ4YYz9aCaSM+451Y/ioDowFFLRQBVXx7ihgVdKhndtKgnAzgsSTgnAAPSrSo1/YxzLolRXXOcEefqPQ+8UJja+uxgZO0p4zNrtldISFZ0l0kk5GArLufC2dxjSfdnV23M0ZUGRJYMjpKg2+LIWUfOqfiPZ1bSZ0PNFqcOwV9QLLnB+kDb+JunXNTZOFXK7gwy+udUR/3g/IVm4qpjIO9GCmv3Ymmk28zsaGCdXAZWDKfNSCPmKerDz2eliz2s0bebxg5OfxQNqP5mol9xz2aN2W8ZWRSwjncDOBsD3i6vlmqIerWko1aUoN8XXyWOl2dzoVZjtH4xLaWE00GO8GkBiMhQzBS+PcDmm7rmh7W39ou0UxAAtJFkEasAZjc+/7rN8KmcM4vZcUgdYpI54mXTInmA46MpwRnfr6VslWzPn9uOXc6lpb27LbhgJ3C5HoqEL+lUsF3JEwlS5uRIniDgPsRuM6juPXO1d1HY7YDIDXAU/d75sf817h7HeGKQTHK3uaZ8fzrhRd9zSq4vDuEYxpJNLU1fK3Ezc2cE5XS0sauRjoSN/1rE9tMsclkJYZYzcWcyTKFdSy4OD552yD/pFdBuLbELJEAhCFUxsF2wuPTG3yr55g7N75oBE3C077f9oNwQfEc+JQdJxXZmH0TYXYliSRfqyIrj4MMj+dcT5P58i4cb63W3nuJWvpnEcS9EGAWP8A4ny8q6ryNw6a2sbeG4097Gmk6TkbdN/hWPbshXv55k4hdxd+zM6xEKSHJYoSOq5PQigN3yzx6K+to7mHOiQbBgMgjYqcEjINFeeV+X4rC3S3g1aEyfEckljkn50UBb0hpaKASiiigExSOmeu49DSUUBXty9anra25+MMf/WplvaJGNMaKi+iqAP0paKAfpKKKAWkoooBaKKKAKKKKA//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0000"/>
              </a:solidFill>
              <a:latin typeface="Georgia"/>
            </a:endParaRPr>
          </a:p>
        </p:txBody>
      </p:sp>
      <p:sp>
        <p:nvSpPr>
          <p:cNvPr id="15" name="AutoShape 10" descr="data:image/jpeg;base64,/9j/4AAQSkZJRgABAQAAAQABAAD/2wCEAAkGBxISEhQUEhAWFRUVFBgWFBYWGBcWFRUUFBYWGBYSFBcaHCggGBolGxUUITEiJSkrLi4uFx8zODMtNygtLisBCgoKDg0OGxAQFy4kICYyLDcvLC8sLDgsLDQtLCwsLCwvNCwtLCwsLS8sLCwsLCwsLCwsLCwsLCwsLCwsLCwsLP/AABEIAOEA4QMBIgACEQEDEQH/xAAbAAEAAgMBAQAAAAAAAAAAAAAAAgQBAwUGB//EAD8QAAIBAgMEBgcGBAYDAAAAAAABAgMREiExBEFRcQUiYYGRoQYTMkKxwdEUYoKS4fBScrLCBxUjc6LxJDND/8QAGgEBAAIDAQAAAAAAAAAAAAAAAAEFAgQGA//EACkRAQEAAgEDAwIGAwAAAAAAAAABAgMRBBIhBTFBE2EVUXGBscEiMkL/2gAMAwEAAhEDEQA/APuIAAAAAAAAAAAAAAAAAAAAAAAAAAAAAAAAAAAAAAAAAAAAAAAAAAAAAAAAAAAAAAAAAAAAAAAAAAAAAAAAAAAAAAAAAAAAAAAAAAAAAAAMGJ1EtWlzdjwv+InSVSnUpQhUlFYJSkoycb3aSvbXRni6s3LOUnLtbb+JqbeqmGXbwuuk9Gy365sufEv2fa6G0wnfBOMra4WnbnY2nxrofpGps9RVKX4o7pL+Fn1jofpGO0UlUimr5NPWMlqmZ6Oomz9Wv6h6dl0tll5xvyugA2FaAAAAAAAAAAAAAABGQEgQnKyK9DbMbdldXtdO6dtdL23a8SORbBr9Z2fH6B1Uv+0ORsBBT7GZUhyJAwiNSaim3ok2+SJEyLkjztf0w2dezGcuSsvNlGp6aZq1DK+d5Xdt9lbU2sei35f8vG79c+Xr8fAJu+n6GuhtMZxUou8Wrp9jM+uzt+/I1L48PZ8v/wAQa2LbJL+GEI+WL+4odHwWBNpas0+k21Y9rryv/wDSS/L1fkb9ndoxXYio23nO13PT4dvT4Y/aLVz6N6M0MGzU+Mlif4nf4WPm+zwxzjFe9JR8XY+rQ6qSWiSS7jY6SebVN61nxjjh+7cDWpk0ywc+yAAAAAAAAAAABrTAm2Io11ayis79yvw3d5GnXxaLxunn2W7CA2mi5KyaWXa+ejW7tFHZlHt55+bz4k3J/tfVmG77/wB9yAngXAOS4mmGiv58e9kv3v8AkBPGu0jj/d/oa6mVn223aPx32KvS+1OnSlNe7bi1ZySb4aMxysxlrHLLtlq7Obt+/m0VtsqXpTd9YS/pfBHm6m3VX77XLL4FSpUmrtNtuMlm7+0mvmV89Sw7pxFd+J67eJjXlOjq6lGzeccu7cWXNcTzno5tDlGallKLwyXCUbprxR2MR3WO7uksYdjsbL0/WpQwU52V21eKbV+De4jU6Y2mTTdebad1nZXXYsjzM9sf2ulT92VKcpc044X8V3nX9YluNPOa7lbwvui7fpTmPKbVUqR2pwqa1JYovdJSe7k2epxHG6cqYto2SNl7c590I/VrwOj6w5Tr9WOvbccfZ1fRbrs1efh3fRaGLaYN6RvJ9yy82j6TCVzw3oFSV6tRp7oL+p/2nsqM1fLR6b7dj4Hp004wUHq+zv6iz8pJ/bfaxtpMwkIqzNmVWNgAM0AAAAAAAAMNkESkYRArbcsrfdfxjuyb8SOxxskvurc1vluTa8zZtqy/DLdfhu38jTsasoq1snlha95e6nZagWvLwRn972QlUUdXbwX6mI1YvSSfe5E8HBTyutLN8Frn8zM5Ja/NmFk32pcFpe/yKnSm0YIKWXtRvq8m0n5XPPdlljhbj78Jk5vDdUrKzST8l8Di+lG2W2SviWXqpZ5vNK989EdOrUitZJc3Y4/TdSjVo1aTmuvTlHLO2JNXOcx9R355zu9vniNj6MuNnDzmydK3pwdrvCru+vaJ9ISfBd31PN+jVdvZoKftRxQlzhJr5F71573TJb4ctdOOOVnDz/R8/wDzNu/3IeLhdnUlM5uz7NKO07RKzaquEo5PNKLTtyaOzR6I2mavGhK1r5q3xO16PZjj0+HN+Fh23x4+J/Dg0ZX29v8Ag2ZL8039DsSrF/o30Mquo6kmqcpwimpZrDFtpxaeftK/A6dT0WjDC5TlUeLC4xVr30aZ55b8Ob5WujPHHXJXg6s3LbP9uh51JfSJ0oTbySbfZmez2HoCkm54IPDeOCrk8nfC29+bLqnKf+lSpQi3JxvGKycXi9q1r2i1lx3FPv0/V2XLlZ6PU5p1zGYVH0JoSjTd1q72cXdPTfkskvA9RUqWWfYrOVtXbSJr2SCjBQwu8cmnLLm2srPUsU6OafDRRjZLtu9X2k8STiKrbsuzK533rfs1Tc9eNmr+JuaK0kuT3Xd3fikbFWyz10tpflfcZxg2JkkzRK92+CyS+hOlf3rX4EzkbQAZAAAABiTAjLUjOdk3wJJGut7L5ECttNWTV8OVpeFt+9I1bG7xjml7S6t4Lc8k7301NlVycYrDxSd9cnoaNnUlaN5LPe8WsXd9mmgF+EEtPG2b72ZnZ6272vkVa1TDk3a2sn9Fcrw6Uiovja6WHW+6+hP+VOfuuToxurLiuqmt3HuIbXseOMk96aWKTyuuw17NWc44tyd2pWi1blqK+1OMXJNJ7ko3v3kWW+KnueXewV8SXq5O7wpvRtJvJ8LJm+XQdVLFNxglq272XH4HX+2uc4t3i4J3TeuLLdpu/MjY4uV8TSWqXC3s5LflfPTuNP8AD9ePu9p1OVeZ2H0LgoNKc7ybkklverk913fI2R6IjRjets6jwliutc03mllpluPUUpyUcrpPjlxu+PiQnTi8pWle2dnJpp3WvajZxwwnti0rqxt7uHN6J2OnGlCcbb9IuVuWuV0szpUY3eab5vCr/vsN1GDwu18OeWSTve/LNmiEe1K1lxfP98TPi35eknEYqxxWslFp5OCxSW7Xf4FbbJ1KcF62N3fKd0o31Say0fldF+CzS6zzXZrYjtCjLKVkr3V8807rzJhYzsrVSMZq0VJXtFOTz4yJVKCjmovPVttX8HfxMbPVtFxTfZbTrNt+d/ISi7JvR6Xd2Y9sZQbthwpLJXwJtvii3GmtbN9rdvgVnUfV6z0Xs5EJzs29FfLE3dPl28yeBej2NfhV/Mr7RdSTWqTs5Pjf6GyhVbWbbtwVvM07XSu1eO7e7+JIzs+bTXHN/G5chRSzSz47yrs1456x05dqLwAGDIAAACC4irFtNJ27eHiatnhO3Wnizydksu4DcQqq8XbgJXXAyiBplG0YJ8bcfdkcvZks3BU3Z5qnlG7i1aVtX3HXr+7r7W7J6M5+zVFJS66nZx91xjHrbnnfxYHOmo1Wo04JLNyitU07PC9118S1hjddXOMlJLBKLulZXss7Zab0XqGxwi3Z66qKuu5ZpFlU+EX3uy8P0J5vwiTn/aOHUhVk3Kko5vrKTtollZ55rlqVqnSCdJY275XilbOLvbi72fiehqUYt54U9OrdS8VZnLj0Tjm5Tu3FOKa6vWbv6xrK7s1l2Ey/mi4T3l/ZupbE7qTio3d/dul1bOVtXlxe4tSo3lld9XVLnvZZtb+GP77hftk+SsvH9THhkpwoys04rJ3WJ3yd8rZ70bIuT3JL7qu/mSvmpYbZuLcr37Hn29u824/vX/lX/ZI1UqTwWcXfPV5fM1U42bvZJ2TSzfY8vDvLWFv3PzP5Zj1GuivrZZ+IGidJuV8Laus20lu3foRlBweWFcs+7cXPVLfd838tCcYpaKwFB05yTvdu6cfdS4p8zCoT/hS8L5nRAFGVCV46vKPBWsPszTdorfnlp353LtzEpcE34fMDVssWr3VsyG2bu/5E5zlwa7lL4M01qd1HFd9a2eWV3u7kBmjtUIx60krePcvEp7R06k8NOhVqPsjgj3uVn4JnRhs0VK6SStmreZstZ88u9ftgcL1u31GurCjHfbrytzdl5HegrJZ37ePaSAAAACt9gp8Jd05r5lkAVfsUFmnPL782vByzNyJT0IoCNfRfzLTI5tCtd1F6xTaV/ZtGOF6YrZv8W46VdXS11WmupWhs83ixNNNSSTSSV9He7bdiBZx/f/Kr/UYfut83l4foSUZcUuSDpJ6tvv8AoSNdSTSycI9jIx1eUndLszzvw7CxGCWiSJAaYxe6MV5sz6t75Puy/U2gDWqK4eOfxJ2I+sXPlmMT4eIEwVq0KktJqC4pXl3XyXma/wDLYv25Tn/NJ2/KrLyA21tupQdpVIp8Lq/hqQXSVF6Vofmin4XN1HZ4QVowUeSSJygnqk+4CMKqlpJPk0ydivPYKT1pQf4UQ/yylui4/wAspR+DAuAp/YFuqVF+Nv8AquPsk1ptE+9Qf9oFww0VPVV1pVg+dN/KaF663U5d8o/JgWyvtO0wjlKcYvVJtJvxIevrLWgvwzT+KROhUcnnTlHL3sLT5WbAsJmQAAAAAACNTQhEztE1GLbdks23ol2nLn0/s0da8W+Ebyf/ABTA6yJHIj05GX/ro1Z8oYV4zaN1LaK8mv8ASjCO9ylilbklbzIHRMN2IKm98m/L4ZklBcPqSMesW7PkLvh4/oTAEML3vwyGBcPHMmAMBIyAAAAAAAAAAAAAAAAAAAAAAAAAIVaaknGSumrNPRoq0OjKcfZhFckkXQBGMEtxIADCMmAAMgAAAAAAAAAAAAAAAAAAAAAAAAAAAAAAAAAAAAAAAAAAAAAAAAAAAAAAAAAAAAAAAAAAAAAAAAAAAAAAAAAAAAAAAAAAAAAAAAAAAAAAAAAAAAAAAAAAAAAAAAAAAAAAAAAAAAAAAAAAAAAAAAAAAAAAAAAAAAAAAAAAAAAAAAAAAAAAAAAAAAAAAAAAAB//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0000"/>
              </a:solidFill>
              <a:latin typeface="Georgia"/>
            </a:endParaRPr>
          </a:p>
        </p:txBody>
      </p:sp>
      <p:sp>
        <p:nvSpPr>
          <p:cNvPr id="16" name="Rectangle 15"/>
          <p:cNvSpPr/>
          <p:nvPr/>
        </p:nvSpPr>
        <p:spPr>
          <a:xfrm>
            <a:off x="2247899" y="6336268"/>
            <a:ext cx="6044991" cy="369332"/>
          </a:xfrm>
          <a:prstGeom prst="rect">
            <a:avLst/>
          </a:prstGeom>
        </p:spPr>
        <p:txBody>
          <a:bodyPr wrap="square">
            <a:spAutoFit/>
          </a:bodyPr>
          <a:lstStyle/>
          <a:p>
            <a:pPr fontAlgn="auto">
              <a:spcBef>
                <a:spcPts val="0"/>
              </a:spcBef>
              <a:spcAft>
                <a:spcPts val="0"/>
              </a:spcAft>
            </a:pPr>
            <a:r>
              <a:rPr lang="en-US" dirty="0">
                <a:solidFill>
                  <a:srgbClr val="000000"/>
                </a:solidFill>
                <a:latin typeface="Calibri" panose="020F0502020204030204" pitchFamily="34" charset="0"/>
              </a:rPr>
              <a:t>http://mchb.hrsa.gov/whusa13/dl/pdf/whusa13.pdf</a:t>
            </a:r>
          </a:p>
        </p:txBody>
      </p:sp>
      <p:sp>
        <p:nvSpPr>
          <p:cNvPr id="17" name="Rectangle 16"/>
          <p:cNvSpPr/>
          <p:nvPr/>
        </p:nvSpPr>
        <p:spPr>
          <a:xfrm>
            <a:off x="1881020" y="1295400"/>
            <a:ext cx="6727739" cy="646331"/>
          </a:xfrm>
          <a:prstGeom prst="rect">
            <a:avLst/>
          </a:prstGeom>
        </p:spPr>
        <p:txBody>
          <a:bodyPr wrap="none">
            <a:spAutoFit/>
          </a:bodyPr>
          <a:lstStyle/>
          <a:p>
            <a:pPr fontAlgn="auto">
              <a:spcBef>
                <a:spcPts val="0"/>
              </a:spcBef>
              <a:spcAft>
                <a:spcPts val="0"/>
              </a:spcAft>
            </a:pPr>
            <a:r>
              <a:rPr lang="en-US" sz="3600" cap="all" dirty="0" smtClean="0">
                <a:solidFill>
                  <a:srgbClr val="424456"/>
                </a:solidFill>
                <a:latin typeface="Arial"/>
                <a:hlinkClick r:id="rId6"/>
              </a:rPr>
              <a:t>WOMEN'S </a:t>
            </a:r>
            <a:r>
              <a:rPr lang="en-US" sz="3600" cap="all" dirty="0">
                <a:solidFill>
                  <a:srgbClr val="424456">
                    <a:alpha val="75000"/>
                  </a:srgbClr>
                </a:solidFill>
                <a:latin typeface="Arial"/>
                <a:hlinkClick r:id="rId6"/>
              </a:rPr>
              <a:t>HEALTH</a:t>
            </a:r>
            <a:r>
              <a:rPr lang="en-US" sz="3600" cap="all" dirty="0">
                <a:solidFill>
                  <a:srgbClr val="424456"/>
                </a:solidFill>
                <a:latin typeface="Arial"/>
                <a:hlinkClick r:id="rId6"/>
              </a:rPr>
              <a:t> USA </a:t>
            </a:r>
            <a:r>
              <a:rPr lang="en-US" sz="3600" cap="all" dirty="0">
                <a:solidFill>
                  <a:srgbClr val="424456"/>
                </a:solidFill>
                <a:latin typeface="Arial Black"/>
                <a:hlinkClick r:id="rId6"/>
              </a:rPr>
              <a:t>2013</a:t>
            </a:r>
            <a:endParaRPr lang="en-US" sz="3600" dirty="0">
              <a:solidFill>
                <a:srgbClr val="424456"/>
              </a:solidFill>
              <a:latin typeface="Georgia"/>
            </a:endParaRPr>
          </a:p>
        </p:txBody>
      </p:sp>
      <p:pic>
        <p:nvPicPr>
          <p:cNvPr id="2050" name="Picture 2" descr="Selected health indicators among women aged 18-44 years by sexual identity, 2006-2010" title="Women's Health USA 20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399" y="1941731"/>
            <a:ext cx="7136983" cy="43945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ealth Resources and Services Administration Logo" title="HRS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11" y="5638800"/>
            <a:ext cx="1219202" cy="370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pPr algn="ctr"/>
            <a:r>
              <a:rPr lang="en-US" dirty="0" smtClean="0"/>
              <a:t>Data Collection</a:t>
            </a:r>
            <a:endParaRPr lang="en-US" dirty="0"/>
          </a:p>
        </p:txBody>
      </p:sp>
      <p:pic>
        <p:nvPicPr>
          <p:cNvPr id="22" name="Picture 12" descr="stick figure drawing a char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35686" y="138565"/>
            <a:ext cx="11430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88</a:t>
            </a:fld>
            <a:endParaRPr lang="en-US" sz="1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15425195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format block"/>
          <p:cNvSpPr/>
          <p:nvPr/>
        </p:nvSpPr>
        <p:spPr>
          <a:xfrm>
            <a:off x="0" y="76200"/>
            <a:ext cx="1371600" cy="1447800"/>
          </a:xfrm>
          <a:prstGeom prst="rect">
            <a:avLst/>
          </a:prstGeom>
          <a:blipFill>
            <a:blip r:embed="rId3" cstate="print"/>
            <a:stretch>
              <a:fillRect/>
            </a:stretch>
          </a:blipFill>
        </p:spPr>
        <p:txBody>
          <a:bodyPr wrap="square" lIns="0" tIns="0" rIns="0" bIns="0" rtlCol="0"/>
          <a:lstStyle/>
          <a:p>
            <a:pPr fontAlgn="auto">
              <a:spcBef>
                <a:spcPts val="0"/>
              </a:spcBef>
              <a:spcAft>
                <a:spcPts val="0"/>
              </a:spcAft>
            </a:pPr>
            <a:endParaRPr>
              <a:solidFill>
                <a:srgbClr val="000000"/>
              </a:solidFill>
              <a:latin typeface="Georgia"/>
            </a:endParaRPr>
          </a:p>
        </p:txBody>
      </p:sp>
      <p:sp>
        <p:nvSpPr>
          <p:cNvPr id="4" name="object 4" descr="format block"/>
          <p:cNvSpPr/>
          <p:nvPr/>
        </p:nvSpPr>
        <p:spPr>
          <a:xfrm>
            <a:off x="0" y="0"/>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03E71"/>
          </a:solidFill>
        </p:spPr>
        <p:txBody>
          <a:bodyPr wrap="square" lIns="0" tIns="0" rIns="0" bIns="0" rtlCol="0"/>
          <a:lstStyle/>
          <a:p>
            <a:pPr fontAlgn="auto">
              <a:spcBef>
                <a:spcPts val="0"/>
              </a:spcBef>
              <a:spcAft>
                <a:spcPts val="0"/>
              </a:spcAft>
            </a:pPr>
            <a:endParaRPr>
              <a:solidFill>
                <a:srgbClr val="000000"/>
              </a:solidFill>
              <a:latin typeface="Georgia"/>
            </a:endParaRPr>
          </a:p>
        </p:txBody>
      </p:sp>
      <p:sp>
        <p:nvSpPr>
          <p:cNvPr id="5" name="object 5" descr="Depiction of the United States comprised of multiple photos of people" title="Health People 20/20 Logo "/>
          <p:cNvSpPr/>
          <p:nvPr/>
        </p:nvSpPr>
        <p:spPr>
          <a:xfrm>
            <a:off x="152400" y="304863"/>
            <a:ext cx="1111250" cy="725487"/>
          </a:xfrm>
          <a:prstGeom prst="rect">
            <a:avLst/>
          </a:prstGeom>
          <a:blipFill>
            <a:blip r:embed="rId4" cstate="print"/>
            <a:stretch>
              <a:fillRect/>
            </a:stretch>
          </a:blipFill>
        </p:spPr>
        <p:txBody>
          <a:bodyPr wrap="square" lIns="0" tIns="0" rIns="0" bIns="0" rtlCol="0"/>
          <a:lstStyle/>
          <a:p>
            <a:pPr fontAlgn="auto">
              <a:spcBef>
                <a:spcPts val="0"/>
              </a:spcBef>
              <a:spcAft>
                <a:spcPts val="0"/>
              </a:spcAft>
            </a:pPr>
            <a:endParaRPr>
              <a:solidFill>
                <a:srgbClr val="000000"/>
              </a:solidFill>
              <a:latin typeface="Georgia"/>
            </a:endParaRPr>
          </a:p>
        </p:txBody>
      </p:sp>
      <p:sp>
        <p:nvSpPr>
          <p:cNvPr id="6" name="object 6" descr="format block&#10;"/>
          <p:cNvSpPr/>
          <p:nvPr/>
        </p:nvSpPr>
        <p:spPr>
          <a:xfrm>
            <a:off x="0" y="1295400"/>
            <a:ext cx="1371600" cy="4800600"/>
          </a:xfrm>
          <a:prstGeom prst="rect">
            <a:avLst/>
          </a:prstGeom>
          <a:blipFill>
            <a:blip r:embed="rId5" cstate="print"/>
            <a:stretch>
              <a:fillRect/>
            </a:stretch>
          </a:blipFill>
        </p:spPr>
        <p:txBody>
          <a:bodyPr wrap="square" lIns="0" tIns="0" rIns="0" bIns="0" rtlCol="0"/>
          <a:lstStyle/>
          <a:p>
            <a:pPr fontAlgn="auto">
              <a:spcBef>
                <a:spcPts val="0"/>
              </a:spcBef>
              <a:spcAft>
                <a:spcPts val="0"/>
              </a:spcAft>
            </a:pPr>
            <a:endParaRPr>
              <a:solidFill>
                <a:srgbClr val="000000"/>
              </a:solidFill>
              <a:latin typeface="Georgia"/>
            </a:endParaRPr>
          </a:p>
        </p:txBody>
      </p:sp>
      <p:sp>
        <p:nvSpPr>
          <p:cNvPr id="7" name="object 7" title="Health People 20/20 Logo"/>
          <p:cNvSpPr/>
          <p:nvPr/>
        </p:nvSpPr>
        <p:spPr>
          <a:xfrm>
            <a:off x="123825" y="6229350"/>
            <a:ext cx="1019175" cy="476250"/>
          </a:xfrm>
          <a:prstGeom prst="rect">
            <a:avLst/>
          </a:prstGeom>
          <a:blipFill>
            <a:blip r:embed="rId6" cstate="print"/>
            <a:stretch>
              <a:fillRect/>
            </a:stretch>
          </a:blipFill>
        </p:spPr>
        <p:txBody>
          <a:bodyPr wrap="square" lIns="0" tIns="0" rIns="0" bIns="0" rtlCol="0"/>
          <a:lstStyle/>
          <a:p>
            <a:pPr fontAlgn="auto">
              <a:spcBef>
                <a:spcPts val="0"/>
              </a:spcBef>
              <a:spcAft>
                <a:spcPts val="0"/>
              </a:spcAft>
            </a:pPr>
            <a:endParaRPr>
              <a:solidFill>
                <a:srgbClr val="000000"/>
              </a:solidFill>
              <a:latin typeface="Georgia"/>
            </a:endParaRPr>
          </a:p>
        </p:txBody>
      </p:sp>
      <p:sp>
        <p:nvSpPr>
          <p:cNvPr id="11" name="AutoShape 4" descr="data:image/jpeg;base64,/9j/4AAQSkZJRgABAQAAAQABAAD/2wCEAAkGBxQSEhUUExIUFhQVGCAYGRYXFRcfIBsgGSAfGBwZISEbHSkgHx4lGx0cIzEiJiwrLi8uHCA1ODMsNzQvLysBCgoKDg0OGhAQGiscHCQsLjUsNC04LC4rNDc0LC0sLy8sLDQsLCwsNy40LDQsLCs3NCs0Kyw3KzY3LCwsLCwrK//AABEIAGgAeAMBIgACEQEDEQH/xAAcAAABBQEBAQAAAAAAAAAAAAAAAQMEBQYHAgj/xAA/EAACAQMCAwUEBwQKAwAAAAABAgMABBESIQUGMQcTIkFRFGFxkSMyM0JigaEkUqKxFRY0Q1NygsLR0pKTs//EABkBAQADAQEAAAAAAAAAAAAAAAABAwUCBP/EACgRAAIBAgUDAwUAAAAAAAAAAAABAgMRBBIhMWFBUYEFcZETIjKhsf/aAAwDAQACEQMRAD8A7jRSUUAtFJRQC0UlFALRSUUAteWoJrPc58xi0hGkap5fDEg3JY7Zx6DI/QVDdiylTlUmoR3Y3PzlbLeizZ8SNgA7YLH7nrnH5VphXzXwC1Z+NW5WRZD7QuqQnIZlVnkII6jORnzI9K+lBRO5Ziacac8sdv7z5FopKKk84UUUUBE4tfCCF5SCRGNRA9B1P5DJqNLx1ACQsxIBwPZrgZPpnu6e49Fqtp1/eicfNSKbTjcGlWeeFSyhsNIg6gHzNAM2vMkLor/SjWoYDuJ/MZ66N/jXh+Z4hKkeJMMjNq7mbYoUAGO73zrO/lj31H5d41bJbRobqDMY7v7VP7slB970Ar3PxSF7q3KTxN4JVOmRD17s+R/DQEuXmO3UEs7qBuS0Mwx80r1/WCD95v8A1S/9aa5qnX2O4ww+zboR6Vbg0BUW3M9s6hhIcH1R/h6V7PMltnHejJ3A0vnAwCenlkfMUcst+zR5PTUPkzCi4kHtkO4+wm8/xwUAxfc1WsSM7S7KM40sM+gGQBknoKwN7FJJZ3nFLkYcwOtvH/hqwK538znb8z8H+P3v9Izvh8Wdmy53GJXLgEb7EAZ/L41A7U+aJbjv7C0tmmSAJJPIhzpAIbSFHXyyfTO3mONzQaWHh9Pact+F289fgxXK9hLJdWkNudEquGDgZ0Kgy7EeYxtjzzX0tmuGdh94j8QuAyMJO4AjyPLVl856E+HH51q+dLy6vOIpwu1uDbp3PezyqPFgnAVTkY29MbnrUwTS1I9SxEa1dyh+KSS8HR9dega5lN2O26rqhu71LkDInMuST+IBRkZ9N/fVz2W8wzXVvJFdY9qtJTBKR97T0fb13388E10eA2tFJRQDV1HqRlIyCpGPXIxiq/lyBBbQEIgzEhJCgdVBq1NZrl2wmNpbkXbgGGPbu4dvCNvqZoCz4IuFlX0mf+I6/wDdTXE7VDNb5RT42G6j/DY+nuqFw3h03eXAF3IPpAfs4d8ohz9Slv7Cbvbf9rkPjb+7h2+jf8FALzVwqD2O5PcRZELkeBfJT7qsP6Et/wDBT5VVcxWM3slz+1ufoJNjHDg+BtjhKZ5supbO2kmN5ISNlXu4MMx6D7POKM7pwc5KMd2Ly9b2UokiCxtJFI4dcHK5dsdfd51QdoMaRSRQ28CGaeN41wq7Fmjy3x0g4Pxqu4bytcxW4vLeRxeKW7xDpOoZy3UbtjfDZ3qZyjaT3d37VPJKjMjdydMWoKjKpyGjKjOvqFHnVd29DUWGo0ZOspKUY9Oub27Pe/Yv7rlyK04cyBELImS7KCScgk9PXyrm/aJevBxd5LF/ZpIokV2UbOTlsFT4cAY8q6lzTw2T2O4Ju52xExwRb4OBnfEIPyNN8X7PrK6cSXCSSSAaWfvGUuB0Dd3pBx0zjPvru2mhnwqxdTPVWZO9zn/YhxUyXl2bkZup0WVJGGNcYJBCjYBc6SMDp8K0PaBHLY31vxWKJpY0Qw3KqPFoO6uPhn8sD1yJXP3Ksube84cFW6shhYwAFkj84sbDYZwPRj54IYfn29caY+B3hc7Yk8K/DJGwqSh73J9x2rcLWHvRchzjaJVfWT+7pxsfjtTHZDwqZIri7uEMct9MZu7PVV30DH5nrvjFc6LcQtuLiVuF2xmlhL+zR6dkU7sDkjvcjcjOfSut8o89Wt+WRC0dwgy9vKpV19djswHnjp54yKA1NFANFAGazvALmZYI41tyRGujU0qAHRlNgNR8vMCr2ePUjLkjIIyOoztke+ufco8yeymazu2dngZijhHbWu7E+EE7dc+/3VDdi6nQlUhJx3VtOvv4GOHc9yJdzrJHGI5JtCuWYKGQBCpbSc5AHkKsubuZprdoPoommLEpGkjMTlGQHGgbZYee/wA8UXIkEc9rcRXUcjiaQS+GGVsaxjUCinB1KcGrDhHBYbOaGTN1LIXK65IJ9lCPhQNHw+W2N64jmsaOJWDhVejvHS3SXPHJVXvBOJ20M0zOJRNGwnTXnGtSCwGMDSD935YqTccZPF7u1SOMGKLMzoXOCR0BOjqPgQcnetpxziiG2nASfJicf2ecfdPqlR+ER2sTGaO3mSSVV1kW9xg+fTRpG58utTlK1j4u8pR++zs1pvpquOjH+FXE/wBLiBNpWz9N5nB/c99eWln9rX6GPPcNsZjjd0zv3fuFHCOKoJLnwT7ygj9nn80T8G1D8VT2xTon+wYf2ebP118tGa7MwOZGuTZ3OpIFXuJM+N2+4fwitEmfPr54rPcycURrS5XRP4oJBvbzjqhHUptV5aT61DAMARnDKQd/cQCKAeIoxS0UBzfm4mPj/Cn8pI5Yz/pGrH6iqLtWuIp7yGPhyO/FomB1wYwo66ZSfCfgennscGL2+cwCG5shBJi6t+8fIwdAkChSc7ZOkn8s1O7FuL28bC1W2nS4nj757iUbzY6n1C7nH5nqaA63asxRSwAYgagDkA43APnvS04tFAIaw/HeX7e8EokkWKWOVgsmpQQCASu/Ue6tyRUNOFQqSRDECTkkRrkn1JxRq+hZSqypSU4OzRRcIe3tpu6WWPR7PGFPeL1iZw2d+pEi1K4pxGEyWxE0W0u/jX9x/f76uPZUyDoXI2HhHn18vcPlXoW6fur8hQ4bcnd7kHit3G1vNpkRvon6MD90+hqVw5swxn8C/wAhTc/CLd/rwQt/mjQ/zFM/1etfK2hX3qiqR8CuCKEHvh/21z/nX/5pTcn9tT3wP+jx/wDJryvLsIyVMyk9StzOM42GcSb7UyeBMJldbiYAI6nLhjlihGNSnbwtn8qAncdXNtOPWJx/CafsW+jQ/gH8hVfccJd1ZPa5sMCpysJ2IwfuU5Z2MkekG4Z1UYwUQZwMdQKAtKrOYuLpZ20txJ9WJS2PU+S/EnAqxU1zXteJuJuHcOJ0xXcxaVs4ysWk6PidXzC0BnrTk1rjg97eXI1Xl4vtGo9VVPGijO6jAzj0wPIVoeyPgLOq8TuLg3FxNEEXKgd0i7aNup267efnk10V7ZShjwNBXTpAwMEYx8MVz/sFnJ4YYz9aCaSM+451Y/ioDowFFLRQBVXx7ihgVdKhndtKgnAzgsSTgnAAPSrSo1/YxzLolRXXOcEefqPQ+8UJja+uxgZO0p4zNrtldISFZ0l0kk5GArLufC2dxjSfdnV23M0ZUGRJYMjpKg2+LIWUfOqfiPZ1bSZ0PNFqcOwV9QLLnB+kDb+JunXNTZOFXK7gwy+udUR/3g/IVm4qpjIO9GCmv3Ymmk28zsaGCdXAZWDKfNSCPmKerDz2eliz2s0bebxg5OfxQNqP5mol9xz2aN2W8ZWRSwjncDOBsD3i6vlmqIerWko1aUoN8XXyWOl2dzoVZjtH4xLaWE00GO8GkBiMhQzBS+PcDmm7rmh7W39ou0UxAAtJFkEasAZjc+/7rN8KmcM4vZcUgdYpI54mXTInmA46MpwRnfr6VslWzPn9uOXc6lpb27LbhgJ3C5HoqEL+lUsF3JEwlS5uRIniDgPsRuM6juPXO1d1HY7YDIDXAU/d75sf817h7HeGKQTHK3uaZ8fzrhRd9zSq4vDuEYxpJNLU1fK3Ezc2cE5XS0sauRjoSN/1rE9tMsclkJYZYzcWcyTKFdSy4OD552yD/pFdBuLbELJEAhCFUxsF2wuPTG3yr55g7N75oBE3C077f9oNwQfEc+JQdJxXZmH0TYXYliSRfqyIrj4MMj+dcT5P58i4cb63W3nuJWvpnEcS9EGAWP8A4ny8q6ryNw6a2sbeG4097Gmk6TkbdN/hWPbshXv55k4hdxd+zM6xEKSHJYoSOq5PQigN3yzx6K+to7mHOiQbBgMgjYqcEjINFeeV+X4rC3S3g1aEyfEckljkn50UBb0hpaKASiiigExSOmeu49DSUUBXty9anra25+MMf/WplvaJGNMaKi+iqAP0paKAfpKKKAWkoooBaKKKAKKKK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0000"/>
              </a:solidFill>
              <a:latin typeface="Georgia"/>
            </a:endParaRPr>
          </a:p>
        </p:txBody>
      </p:sp>
      <p:sp>
        <p:nvSpPr>
          <p:cNvPr id="13" name="AutoShape 6" descr="data:image/jpeg;base64,/9j/4AAQSkZJRgABAQAAAQABAAD/2wCEAAkGBxQSEhUUExIUFhQVGCAYGRYXFRcfIBsgGSAfGBwZISEbHSkgHx4lGx0cIzEiJiwrLi8uHCA1ODMsNzQvLysBCgoKDg0OGhAQGiscHCQsLjUsNC04LC4rNDc0LC0sLy8sLDQsLCwsNy40LDQsLCs3NCs0Kyw3KzY3LCwsLCwrK//AABEIAGgAeAMBIgACEQEDEQH/xAAcAAABBQEBAQAAAAAAAAAAAAAAAQMEBQYHAgj/xAA/EAACAQMCAwUEBwQKAwAAAAABAgMABBESIQUGMQcTIkFRFGFxkSMyM0JigaEkUqKxFRY0Q1NygsLR0pKTs//EABkBAQADAQEAAAAAAAAAAAAAAAABAwUCBP/EACgRAAIBAgUDAwUAAAAAAAAAAAABAgMRBBIhMWFBUYEFcZETIjKhsf/aAAwDAQACEQMRAD8A7jRSUUAtFJRQC0UlFALRSUUAteWoJrPc58xi0hGkap5fDEg3JY7Zx6DI/QVDdiylTlUmoR3Y3PzlbLeizZ8SNgA7YLH7nrnH5VphXzXwC1Z+NW5WRZD7QuqQnIZlVnkII6jORnzI9K+lBRO5Ziacac8sdv7z5FopKKk84UUUUBE4tfCCF5SCRGNRA9B1P5DJqNLx1ACQsxIBwPZrgZPpnu6e49Fqtp1/eicfNSKbTjcGlWeeFSyhsNIg6gHzNAM2vMkLor/SjWoYDuJ/MZ66N/jXh+Z4hKkeJMMjNq7mbYoUAGO73zrO/lj31H5d41bJbRobqDMY7v7VP7slB970Ar3PxSF7q3KTxN4JVOmRD17s+R/DQEuXmO3UEs7qBuS0Mwx80r1/WCD95v8A1S/9aa5qnX2O4ww+zboR6Vbg0BUW3M9s6hhIcH1R/h6V7PMltnHejJ3A0vnAwCenlkfMUcst+zR5PTUPkzCi4kHtkO4+wm8/xwUAxfc1WsSM7S7KM40sM+gGQBknoKwN7FJJZ3nFLkYcwOtvH/hqwK538znb8z8H+P3v9Izvh8Wdmy53GJXLgEb7EAZ/L41A7U+aJbjv7C0tmmSAJJPIhzpAIbSFHXyyfTO3mONzQaWHh9Pact+F289fgxXK9hLJdWkNudEquGDgZ0Kgy7EeYxtjzzX0tmuGdh94j8QuAyMJO4AjyPLVl856E+HH51q+dLy6vOIpwu1uDbp3PezyqPFgnAVTkY29MbnrUwTS1I9SxEa1dyh+KSS8HR9dega5lN2O26rqhu71LkDInMuST+IBRkZ9N/fVz2W8wzXVvJFdY9qtJTBKR97T0fb13388E10eA2tFJRQDV1HqRlIyCpGPXIxiq/lyBBbQEIgzEhJCgdVBq1NZrl2wmNpbkXbgGGPbu4dvCNvqZoCz4IuFlX0mf+I6/wDdTXE7VDNb5RT42G6j/DY+nuqFw3h03eXAF3IPpAfs4d8ohz9Slv7Cbvbf9rkPjb+7h2+jf8FALzVwqD2O5PcRZELkeBfJT7qsP6Et/wDBT5VVcxWM3slz+1ufoJNjHDg+BtjhKZ5supbO2kmN5ISNlXu4MMx6D7POKM7pwc5KMd2Ly9b2UokiCxtJFI4dcHK5dsdfd51QdoMaRSRQ28CGaeN41wq7Fmjy3x0g4Pxqu4bytcxW4vLeRxeKW7xDpOoZy3UbtjfDZ3qZyjaT3d37VPJKjMjdydMWoKjKpyGjKjOvqFHnVd29DUWGo0ZOspKUY9Oub27Pe/Yv7rlyK04cyBELImS7KCScgk9PXyrm/aJevBxd5LF/ZpIokV2UbOTlsFT4cAY8q6lzTw2T2O4Ju52xExwRb4OBnfEIPyNN8X7PrK6cSXCSSSAaWfvGUuB0Dd3pBx0zjPvru2mhnwqxdTPVWZO9zn/YhxUyXl2bkZup0WVJGGNcYJBCjYBc6SMDp8K0PaBHLY31vxWKJpY0Qw3KqPFoO6uPhn8sD1yJXP3Ksube84cFW6shhYwAFkj84sbDYZwPRj54IYfn29caY+B3hc7Yk8K/DJGwqSh73J9x2rcLWHvRchzjaJVfWT+7pxsfjtTHZDwqZIri7uEMct9MZu7PVV30DH5nrvjFc6LcQtuLiVuF2xmlhL+zR6dkU7sDkjvcjcjOfSut8o89Wt+WRC0dwgy9vKpV19djswHnjp54yKA1NFANFAGazvALmZYI41tyRGujU0qAHRlNgNR8vMCr2ePUjLkjIIyOoztke+ufco8yeymazu2dngZijhHbWu7E+EE7dc+/3VDdi6nQlUhJx3VtOvv4GOHc9yJdzrJHGI5JtCuWYKGQBCpbSc5AHkKsubuZprdoPoommLEpGkjMTlGQHGgbZYee/wA8UXIkEc9rcRXUcjiaQS+GGVsaxjUCinB1KcGrDhHBYbOaGTN1LIXK65IJ9lCPhQNHw+W2N64jmsaOJWDhVejvHS3SXPHJVXvBOJ20M0zOJRNGwnTXnGtSCwGMDSD935YqTccZPF7u1SOMGKLMzoXOCR0BOjqPgQcnetpxziiG2nASfJicf2ecfdPqlR+ER2sTGaO3mSSVV1kW9xg+fTRpG58utTlK1j4u8pR++zs1pvpquOjH+FXE/wBLiBNpWz9N5nB/c99eWln9rX6GPPcNsZjjd0zv3fuFHCOKoJLnwT7ygj9nn80T8G1D8VT2xTon+wYf2ebP118tGa7MwOZGuTZ3OpIFXuJM+N2+4fwitEmfPr54rPcycURrS5XRP4oJBvbzjqhHUptV5aT61DAMARnDKQd/cQCKAeIoxS0UBzfm4mPj/Cn8pI5Yz/pGrH6iqLtWuIp7yGPhyO/FomB1wYwo66ZSfCfgennscGL2+cwCG5shBJi6t+8fIwdAkChSc7ZOkn8s1O7FuL28bC1W2nS4nj757iUbzY6n1C7nH5nqaA63asxRSwAYgagDkA43APnvS04tFAIaw/HeX7e8EokkWKWOVgsmpQQCASu/Ue6tyRUNOFQqSRDECTkkRrkn1JxRq+hZSqypSU4OzRRcIe3tpu6WWPR7PGFPeL1iZw2d+pEi1K4pxGEyWxE0W0u/jX9x/f76uPZUyDoXI2HhHn18vcPlXoW6fur8hQ4bcnd7kHit3G1vNpkRvon6MD90+hqVw5swxn8C/wAhTc/CLd/rwQt/mjQ/zFM/1etfK2hX3qiqR8CuCKEHvh/21z/nX/5pTcn9tT3wP+jx/wDJryvLsIyVMyk9StzOM42GcSb7UyeBMJldbiYAI6nLhjlihGNSnbwtn8qAncdXNtOPWJx/CafsW+jQ/gH8hVfccJd1ZPa5sMCpysJ2IwfuU5Z2MkekG4Z1UYwUQZwMdQKAtKrOYuLpZ20txJ9WJS2PU+S/EnAqxU1zXteJuJuHcOJ0xXcxaVs4ysWk6PidXzC0BnrTk1rjg97eXI1Xl4vtGo9VVPGijO6jAzj0wPIVoeyPgLOq8TuLg3FxNEEXKgd0i7aNup267efnk10V7ZShjwNBXTpAwMEYx8MVz/sFnJ4YYz9aCaSM+451Y/ioDowFFLRQBVXx7ihgVdKhndtKgnAzgsSTgnAAPSrSo1/YxzLolRXXOcEefqPQ+8UJja+uxgZO0p4zNrtldISFZ0l0kk5GArLufC2dxjSfdnV23M0ZUGRJYMjpKg2+LIWUfOqfiPZ1bSZ0PNFqcOwV9QLLnB+kDb+JunXNTZOFXK7gwy+udUR/3g/IVm4qpjIO9GCmv3Ymmk28zsaGCdXAZWDKfNSCPmKerDz2eliz2s0bebxg5OfxQNqP5mol9xz2aN2W8ZWRSwjncDOBsD3i6vlmqIerWko1aUoN8XXyWOl2dzoVZjtH4xLaWE00GO8GkBiMhQzBS+PcDmm7rmh7W39ou0UxAAtJFkEasAZjc+/7rN8KmcM4vZcUgdYpI54mXTInmA46MpwRnfr6VslWzPn9uOXc6lpb27LbhgJ3C5HoqEL+lUsF3JEwlS5uRIniDgPsRuM6juPXO1d1HY7YDIDXAU/d75sf817h7HeGKQTHK3uaZ8fzrhRd9zSq4vDuEYxpJNLU1fK3Ezc2cE5XS0sauRjoSN/1rE9tMsclkJYZYzcWcyTKFdSy4OD552yD/pFdBuLbELJEAhCFUxsF2wuPTG3yr55g7N75oBE3C077f9oNwQfEc+JQdJxXZmH0TYXYliSRfqyIrj4MMj+dcT5P58i4cb63W3nuJWvpnEcS9EGAWP8A4ny8q6ryNw6a2sbeG4097Gmk6TkbdN/hWPbshXv55k4hdxd+zM6xEKSHJYoSOq5PQigN3yzx6K+to7mHOiQbBgMgjYqcEjINFeeV+X4rC3S3g1aEyfEckljkn50UBb0hpaKASiiigExSOmeu49DSUUBXty9anra25+MMf/WplvaJGNMaKi+iqAP0paKAfpKKKAWkoooBaKKKAKKKK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0000"/>
              </a:solidFill>
              <a:latin typeface="Georgia"/>
            </a:endParaRPr>
          </a:p>
        </p:txBody>
      </p:sp>
      <p:sp>
        <p:nvSpPr>
          <p:cNvPr id="14" name="AutoShape 8" descr="data:image/jpeg;base64,/9j/4AAQSkZJRgABAQAAAQABAAD/2wCEAAkGBxQSEhUUExIUFhQVGCAYGRYXFRcfIBsgGSAfGBwZISEbHSkgHx4lGx0cIzEiJiwrLi8uHCA1ODMsNzQvLysBCgoKDg0OGhAQGiscHCQsLjUsNC04LC4rNDc0LC0sLy8sLDQsLCwsNy40LDQsLCs3NCs0Kyw3KzY3LCwsLCwrK//AABEIAGgAeAMBIgACEQEDEQH/xAAcAAABBQEBAQAAAAAAAAAAAAAAAQMEBQYHAgj/xAA/EAACAQMCAwUEBwQKAwAAAAABAgMABBESIQUGMQcTIkFRFGFxkSMyM0JigaEkUqKxFRY0Q1NygsLR0pKTs//EABkBAQADAQEAAAAAAAAAAAAAAAABAwUCBP/EACgRAAIBAgUDAwUAAAAAAAAAAAABAgMRBBIhMWFBUYEFcZETIjKhsf/aAAwDAQACEQMRAD8A7jRSUUAtFJRQC0UlFALRSUUAteWoJrPc58xi0hGkap5fDEg3JY7Zx6DI/QVDdiylTlUmoR3Y3PzlbLeizZ8SNgA7YLH7nrnH5VphXzXwC1Z+NW5WRZD7QuqQnIZlVnkII6jORnzI9K+lBRO5Ziacac8sdv7z5FopKKk84UUUUBE4tfCCF5SCRGNRA9B1P5DJqNLx1ACQsxIBwPZrgZPpnu6e49Fqtp1/eicfNSKbTjcGlWeeFSyhsNIg6gHzNAM2vMkLor/SjWoYDuJ/MZ66N/jXh+Z4hKkeJMMjNq7mbYoUAGO73zrO/lj31H5d41bJbRobqDMY7v7VP7slB970Ar3PxSF7q3KTxN4JVOmRD17s+R/DQEuXmO3UEs7qBuS0Mwx80r1/WCD95v8A1S/9aa5qnX2O4ww+zboR6Vbg0BUW3M9s6hhIcH1R/h6V7PMltnHejJ3A0vnAwCenlkfMUcst+zR5PTUPkzCi4kHtkO4+wm8/xwUAxfc1WsSM7S7KM40sM+gGQBknoKwN7FJJZ3nFLkYcwOtvH/hqwK538znb8z8H+P3v9Izvh8Wdmy53GJXLgEb7EAZ/L41A7U+aJbjv7C0tmmSAJJPIhzpAIbSFHXyyfTO3mONzQaWHh9Pact+F289fgxXK9hLJdWkNudEquGDgZ0Kgy7EeYxtjzzX0tmuGdh94j8QuAyMJO4AjyPLVl856E+HH51q+dLy6vOIpwu1uDbp3PezyqPFgnAVTkY29MbnrUwTS1I9SxEa1dyh+KSS8HR9dega5lN2O26rqhu71LkDInMuST+IBRkZ9N/fVz2W8wzXVvJFdY9qtJTBKR97T0fb13388E10eA2tFJRQDV1HqRlIyCpGPXIxiq/lyBBbQEIgzEhJCgdVBq1NZrl2wmNpbkXbgGGPbu4dvCNvqZoCz4IuFlX0mf+I6/wDdTXE7VDNb5RT42G6j/DY+nuqFw3h03eXAF3IPpAfs4d8ohz9Slv7Cbvbf9rkPjb+7h2+jf8FALzVwqD2O5PcRZELkeBfJT7qsP6Et/wDBT5VVcxWM3slz+1ufoJNjHDg+BtjhKZ5supbO2kmN5ISNlXu4MMx6D7POKM7pwc5KMd2Ly9b2UokiCxtJFI4dcHK5dsdfd51QdoMaRSRQ28CGaeN41wq7Fmjy3x0g4Pxqu4bytcxW4vLeRxeKW7xDpOoZy3UbtjfDZ3qZyjaT3d37VPJKjMjdydMWoKjKpyGjKjOvqFHnVd29DUWGo0ZOspKUY9Oub27Pe/Yv7rlyK04cyBELImS7KCScgk9PXyrm/aJevBxd5LF/ZpIokV2UbOTlsFT4cAY8q6lzTw2T2O4Ju52xExwRb4OBnfEIPyNN8X7PrK6cSXCSSSAaWfvGUuB0Dd3pBx0zjPvru2mhnwqxdTPVWZO9zn/YhxUyXl2bkZup0WVJGGNcYJBCjYBc6SMDp8K0PaBHLY31vxWKJpY0Qw3KqPFoO6uPhn8sD1yJXP3Ksube84cFW6shhYwAFkj84sbDYZwPRj54IYfn29caY+B3hc7Yk8K/DJGwqSh73J9x2rcLWHvRchzjaJVfWT+7pxsfjtTHZDwqZIri7uEMct9MZu7PVV30DH5nrvjFc6LcQtuLiVuF2xmlhL+zR6dkU7sDkjvcjcjOfSut8o89Wt+WRC0dwgy9vKpV19djswHnjp54yKA1NFANFAGazvALmZYI41tyRGujU0qAHRlNgNR8vMCr2ePUjLkjIIyOoztke+ufco8yeymazu2dngZijhHbWu7E+EE7dc+/3VDdi6nQlUhJx3VtOvv4GOHc9yJdzrJHGI5JtCuWYKGQBCpbSc5AHkKsubuZprdoPoommLEpGkjMTlGQHGgbZYee/wA8UXIkEc9rcRXUcjiaQS+GGVsaxjUCinB1KcGrDhHBYbOaGTN1LIXK65IJ9lCPhQNHw+W2N64jmsaOJWDhVejvHS3SXPHJVXvBOJ20M0zOJRNGwnTXnGtSCwGMDSD935YqTccZPF7u1SOMGKLMzoXOCR0BOjqPgQcnetpxziiG2nASfJicf2ecfdPqlR+ER2sTGaO3mSSVV1kW9xg+fTRpG58utTlK1j4u8pR++zs1pvpquOjH+FXE/wBLiBNpWz9N5nB/c99eWln9rX6GPPcNsZjjd0zv3fuFHCOKoJLnwT7ygj9nn80T8G1D8VT2xTon+wYf2ebP118tGa7MwOZGuTZ3OpIFXuJM+N2+4fwitEmfPr54rPcycURrS5XRP4oJBvbzjqhHUptV5aT61DAMARnDKQd/cQCKAeIoxS0UBzfm4mPj/Cn8pI5Yz/pGrH6iqLtWuIp7yGPhyO/FomB1wYwo66ZSfCfgennscGL2+cwCG5shBJi6t+8fIwdAkChSc7ZOkn8s1O7FuL28bC1W2nS4nj757iUbzY6n1C7nH5nqaA63asxRSwAYgagDkA43APnvS04tFAIaw/HeX7e8EokkWKWOVgsmpQQCASu/Ue6tyRUNOFQqSRDECTkkRrkn1JxRq+hZSqypSU4OzRRcIe3tpu6WWPR7PGFPeL1iZw2d+pEi1K4pxGEyWxE0W0u/jX9x/f76uPZUyDoXI2HhHn18vcPlXoW6fur8hQ4bcnd7kHit3G1vNpkRvon6MD90+hqVw5swxn8C/wAhTc/CLd/rwQt/mjQ/zFM/1etfK2hX3qiqR8CuCKEHvh/21z/nX/5pTcn9tT3wP+jx/wDJryvLsIyVMyk9StzOM42GcSb7UyeBMJldbiYAI6nLhjlihGNSnbwtn8qAncdXNtOPWJx/CafsW+jQ/gH8hVfccJd1ZPa5sMCpysJ2IwfuU5Z2MkekG4Z1UYwUQZwMdQKAtKrOYuLpZ20txJ9WJS2PU+S/EnAqxU1zXteJuJuHcOJ0xXcxaVs4ysWk6PidXzC0BnrTk1rjg97eXI1Xl4vtGo9VVPGijO6jAzj0wPIVoeyPgLOq8TuLg3FxNEEXKgd0i7aNup267efnk10V7ZShjwNBXTpAwMEYx8MVz/sFnJ4YYz9aCaSM+451Y/ioDowFFLRQBVXx7ihgVdKhndtKgnAzgsSTgnAAPSrSo1/YxzLolRXXOcEefqPQ+8UJja+uxgZO0p4zNrtldISFZ0l0kk5GArLufC2dxjSfdnV23M0ZUGRJYMjpKg2+LIWUfOqfiPZ1bSZ0PNFqcOwV9QLLnB+kDb+JunXNTZOFXK7gwy+udUR/3g/IVm4qpjIO9GCmv3Ymmk28zsaGCdXAZWDKfNSCPmKerDz2eliz2s0bebxg5OfxQNqP5mol9xz2aN2W8ZWRSwjncDOBsD3i6vlmqIerWko1aUoN8XXyWOl2dzoVZjtH4xLaWE00GO8GkBiMhQzBS+PcDmm7rmh7W39ou0UxAAtJFkEasAZjc+/7rN8KmcM4vZcUgdYpI54mXTInmA46MpwRnfr6VslWzPn9uOXc6lpb27LbhgJ3C5HoqEL+lUsF3JEwlS5uRIniDgPsRuM6juPXO1d1HY7YDIDXAU/d75sf817h7HeGKQTHK3uaZ8fzrhRd9zSq4vDuEYxpJNLU1fK3Ezc2cE5XS0sauRjoSN/1rE9tMsclkJYZYzcWcyTKFdSy4OD552yD/pFdBuLbELJEAhCFUxsF2wuPTG3yr55g7N75oBE3C077f9oNwQfEc+JQdJxXZmH0TYXYliSRfqyIrj4MMj+dcT5P58i4cb63W3nuJWvpnEcS9EGAWP8A4ny8q6ryNw6a2sbeG4097Gmk6TkbdN/hWPbshXv55k4hdxd+zM6xEKSHJYoSOq5PQigN3yzx6K+to7mHOiQbBgMgjYqcEjINFeeV+X4rC3S3g1aEyfEckljkn50UBb0hpaKASiiigExSOmeu49DSUUBXty9anra25+MMf/WplvaJGNMaKi+iqAP0paKAfpKKKAWkoooBaKKKAKKKKA//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0000"/>
              </a:solidFill>
              <a:latin typeface="Georgia"/>
            </a:endParaRPr>
          </a:p>
        </p:txBody>
      </p:sp>
      <p:sp>
        <p:nvSpPr>
          <p:cNvPr id="15" name="AutoShape 10" descr="data:image/jpeg;base64,/9j/4AAQSkZJRgABAQAAAQABAAD/2wCEAAkGBxISEhQUEhAWFRUVFBgWFBYWGBcWFRUUFBYWGBYSFBcaHCggGBolGxUUITEiJSkrLi4uFx8zODMtNygtLisBCgoKDg0OGxAQFy4kICYyLDcvLC8sLDgsLDQtLCwsLCwvNCwtLCwsLS8sLCwsLCwsLCwsLCwsLCwsLCwsLCwsLP/AABEIAOEA4QMBIgACEQEDEQH/xAAbAAEAAgMBAQAAAAAAAAAAAAAAAgQBAwUGB//EAD8QAAIBAgMEBgcGBAYDAAAAAAABAgMREiExBEFRcQUiYYGRoQYTMkKxwdEUYoKS4fBScrLCBxUjc6LxJDND/8QAGgEBAAIDAQAAAAAAAAAAAAAAAAEFAgQGA//EACkRAQEAAgEDAwIGAwAAAAAAAAABAgMRBBIhBTFBE2EVUXGBscEiMkL/2gAMAwEAAhEDEQA/APuIAAAAAAAAAAAAAAAAAAAAAAAAAAAAAAAAAAAAAAAAAAAAAAAAAAAAAAAAAAAAAAAAAAAAAAAAAAAAAAAAAAAAAAAAAAAAAAAAAAAAAAAMGJ1EtWlzdjwv+InSVSnUpQhUlFYJSkoycb3aSvbXRni6s3LOUnLtbb+JqbeqmGXbwuuk9Gy365sufEv2fa6G0wnfBOMra4WnbnY2nxrofpGps9RVKX4o7pL+Fn1jofpGO0UlUimr5NPWMlqmZ6Oomz9Wv6h6dl0tll5xvyugA2FaAAAAAAAAAAAAAABGQEgQnKyK9DbMbdldXtdO6dtdL23a8SORbBr9Z2fH6B1Uv+0ORsBBT7GZUhyJAwiNSaim3ok2+SJEyLkjztf0w2dezGcuSsvNlGp6aZq1DK+d5Xdt9lbU2sei35f8vG79c+Xr8fAJu+n6GuhtMZxUou8Wrp9jM+uzt+/I1L48PZ8v/wAQa2LbJL+GEI+WL+4odHwWBNpas0+k21Y9rryv/wDSS/L1fkb9ndoxXYio23nO13PT4dvT4Y/aLVz6N6M0MGzU+Mlif4nf4WPm+zwxzjFe9JR8XY+rQ6qSWiSS7jY6SebVN61nxjjh+7cDWpk0ywc+yAAAAAAAAAAABrTAm2Io11ayis79yvw3d5GnXxaLxunn2W7CA2mi5KyaWXa+ejW7tFHZlHt55+bz4k3J/tfVmG77/wB9yAngXAOS4mmGiv58e9kv3v8AkBPGu0jj/d/oa6mVn223aPx32KvS+1OnSlNe7bi1ZySb4aMxysxlrHLLtlq7Obt+/m0VtsqXpTd9YS/pfBHm6m3VX77XLL4FSpUmrtNtuMlm7+0mvmV89Sw7pxFd+J67eJjXlOjq6lGzeccu7cWXNcTzno5tDlGallKLwyXCUbprxR2MR3WO7uksYdjsbL0/WpQwU52V21eKbV+De4jU6Y2mTTdebad1nZXXYsjzM9sf2ulT92VKcpc044X8V3nX9YluNPOa7lbwvui7fpTmPKbVUqR2pwqa1JYovdJSe7k2epxHG6cqYto2SNl7c590I/VrwOj6w5Tr9WOvbccfZ1fRbrs1efh3fRaGLaYN6RvJ9yy82j6TCVzw3oFSV6tRp7oL+p/2nsqM1fLR6b7dj4Hp004wUHq+zv6iz8pJ/bfaxtpMwkIqzNmVWNgAM0AAAAAAAAMNkESkYRArbcsrfdfxjuyb8SOxxskvurc1vluTa8zZtqy/DLdfhu38jTsasoq1snlha95e6nZagWvLwRn972QlUUdXbwX6mI1YvSSfe5E8HBTyutLN8Frn8zM5Ja/NmFk32pcFpe/yKnSm0YIKWXtRvq8m0n5XPPdlljhbj78Jk5vDdUrKzST8l8Di+lG2W2SviWXqpZ5vNK989EdOrUitZJc3Y4/TdSjVo1aTmuvTlHLO2JNXOcx9R355zu9vniNj6MuNnDzmydK3pwdrvCru+vaJ9ISfBd31PN+jVdvZoKftRxQlzhJr5F71573TJb4ctdOOOVnDz/R8/wDzNu/3IeLhdnUlM5uz7NKO07RKzaquEo5PNKLTtyaOzR6I2mavGhK1r5q3xO16PZjj0+HN+Fh23x4+J/Dg0ZX29v8Ag2ZL8039DsSrF/o30Mquo6kmqcpwimpZrDFtpxaeftK/A6dT0WjDC5TlUeLC4xVr30aZ55b8Ob5WujPHHXJXg6s3LbP9uh51JfSJ0oTbySbfZmez2HoCkm54IPDeOCrk8nfC29+bLqnKf+lSpQi3JxvGKycXi9q1r2i1lx3FPv0/V2XLlZ6PU5p1zGYVH0JoSjTd1q72cXdPTfkskvA9RUqWWfYrOVtXbSJr2SCjBQwu8cmnLLm2srPUsU6OafDRRjZLtu9X2k8STiKrbsuzK533rfs1Tc9eNmr+JuaK0kuT3Xd3fikbFWyz10tpflfcZxg2JkkzRK92+CyS+hOlf3rX4EzkbQAZAAAABiTAjLUjOdk3wJJGut7L5ECttNWTV8OVpeFt+9I1bG7xjml7S6t4Lc8k7301NlVycYrDxSd9cnoaNnUlaN5LPe8WsXd9mmgF+EEtPG2b72ZnZ6272vkVa1TDk3a2sn9Fcrw6Uiovja6WHW+6+hP+VOfuuToxurLiuqmt3HuIbXseOMk96aWKTyuuw17NWc44tyd2pWi1blqK+1OMXJNJ7ko3v3kWW+KnueXewV8SXq5O7wpvRtJvJ8LJm+XQdVLFNxglq272XH4HX+2uc4t3i4J3TeuLLdpu/MjY4uV8TSWqXC3s5LflfPTuNP8AD9ePu9p1OVeZ2H0LgoNKc7ybkklverk913fI2R6IjRjets6jwliutc03mllpluPUUpyUcrpPjlxu+PiQnTi8pWle2dnJpp3WvajZxwwnti0rqxt7uHN6J2OnGlCcbb9IuVuWuV0szpUY3eab5vCr/vsN1GDwu18OeWSTve/LNmiEe1K1lxfP98TPi35eknEYqxxWslFp5OCxSW7Xf4FbbJ1KcF62N3fKd0o31Say0fldF+CzS6zzXZrYjtCjLKVkr3V8807rzJhYzsrVSMZq0VJXtFOTz4yJVKCjmovPVttX8HfxMbPVtFxTfZbTrNt+d/ISi7JvR6Xd2Y9sZQbthwpLJXwJtvii3GmtbN9rdvgVnUfV6z0Xs5EJzs29FfLE3dPl28yeBej2NfhV/Mr7RdSTWqTs5Pjf6GyhVbWbbtwVvM07XSu1eO7e7+JIzs+bTXHN/G5chRSzSz47yrs1456x05dqLwAGDIAAACC4irFtNJ27eHiatnhO3Wnizydksu4DcQqq8XbgJXXAyiBplG0YJ8bcfdkcvZks3BU3Z5qnlG7i1aVtX3HXr+7r7W7J6M5+zVFJS66nZx91xjHrbnnfxYHOmo1Wo04JLNyitU07PC9118S1hjddXOMlJLBKLulZXss7Zab0XqGxwi3Z66qKuu5ZpFlU+EX3uy8P0J5vwiTn/aOHUhVk3Kko5vrKTtollZ55rlqVqnSCdJY275XilbOLvbi72fiehqUYt54U9OrdS8VZnLj0Tjm5Tu3FOKa6vWbv6xrK7s1l2Ey/mi4T3l/ZupbE7qTio3d/dul1bOVtXlxe4tSo3lld9XVLnvZZtb+GP77hftk+SsvH9THhkpwoys04rJ3WJ3yd8rZ70bIuT3JL7qu/mSvmpYbZuLcr37Hn29u824/vX/lX/ZI1UqTwWcXfPV5fM1U42bvZJ2TSzfY8vDvLWFv3PzP5Zj1GuivrZZ+IGidJuV8Laus20lu3foRlBweWFcs+7cXPVLfd838tCcYpaKwFB05yTvdu6cfdS4p8zCoT/hS8L5nRAFGVCV46vKPBWsPszTdorfnlp353LtzEpcE34fMDVssWr3VsyG2bu/5E5zlwa7lL4M01qd1HFd9a2eWV3u7kBmjtUIx60krePcvEp7R06k8NOhVqPsjgj3uVn4JnRhs0VK6SStmreZstZ88u9ftgcL1u31GurCjHfbrytzdl5HegrJZ37ePaSAAAACt9gp8Jd05r5lkAVfsUFmnPL782vByzNyJT0IoCNfRfzLTI5tCtd1F6xTaV/ZtGOF6YrZv8W46VdXS11WmupWhs83ixNNNSSTSSV9He7bdiBZx/f/Kr/UYfut83l4foSUZcUuSDpJ6tvv8AoSNdSTSycI9jIx1eUndLszzvw7CxGCWiSJAaYxe6MV5sz6t75Puy/U2gDWqK4eOfxJ2I+sXPlmMT4eIEwVq0KktJqC4pXl3XyXma/wDLYv25Tn/NJ2/KrLyA21tupQdpVIp8Lq/hqQXSVF6Vofmin4XN1HZ4QVowUeSSJygnqk+4CMKqlpJPk0ydivPYKT1pQf4UQ/yylui4/wAspR+DAuAp/YFuqVF+Nv8AquPsk1ptE+9Qf9oFww0VPVV1pVg+dN/KaF663U5d8o/JgWyvtO0wjlKcYvVJtJvxIevrLWgvwzT+KROhUcnnTlHL3sLT5WbAsJmQAAAAAACNTQhEztE1GLbdks23ol2nLn0/s0da8W+Ebyf/ABTA6yJHIj05GX/ro1Z8oYV4zaN1LaK8mv8ASjCO9ylilbklbzIHRMN2IKm98m/L4ZklBcPqSMesW7PkLvh4/oTAEML3vwyGBcPHMmAMBIyAAAAAAAAAAAAAAAAAAAAAAAAAIVaaknGSumrNPRoq0OjKcfZhFckkXQBGMEtxIADCMmAAMgAAAAAAAAAAAAAAAAAAAAAAAAAAAAAAAAAAAAAAAAAAAAAAAAAAAAAAAAAAAAAAAAAAAAAAAAAAAAAAAAAAAAAAAAAAAAAAAAAAAAAAAAAAAAAAAAAAAAAAAAAAAAAAAAAAAAAAAAAAAAAAAAAAAAAAAAAAAAAAAAAAAAAAAAAAAAAAAAAAAAAAAAAAAB//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0000"/>
              </a:solidFill>
              <a:latin typeface="Georgia"/>
            </a:endParaRPr>
          </a:p>
        </p:txBody>
      </p:sp>
      <p:pic>
        <p:nvPicPr>
          <p:cNvPr id="5122" name="Picture 2" descr="out to enroll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4257" y="1472972"/>
            <a:ext cx="4539343" cy="1042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descr="Montrose center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6029" y="2662237"/>
            <a:ext cx="4517572" cy="1033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descr="William Way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26029" y="5088107"/>
            <a:ext cx="4517571" cy="1432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descr="Mazzone center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26029" y="3886200"/>
            <a:ext cx="4517572" cy="1158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descr="report cover for HHS Advancing LGBT Health and Well-being 2014 Repor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70864" y="2786743"/>
            <a:ext cx="238125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descr="Screen shot of logo for Top 5 Affordable Care Act Benefits for the LGBT Community"/>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49093" y="1576386"/>
            <a:ext cx="2524125" cy="939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descr="Health Resources and Services Administration Logo" title="HRS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811" y="5638800"/>
            <a:ext cx="1219202" cy="370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smtClean="0"/>
              <a:t>Stakeholder Outreach</a:t>
            </a:r>
            <a:endParaRPr lang="en-US" dirty="0"/>
          </a:p>
        </p:txBody>
      </p:sp>
    </p:spTree>
    <p:extLst>
      <p:ext uri="{BB962C8B-B14F-4D97-AF65-F5344CB8AC3E}">
        <p14:creationId xmlns:p14="http://schemas.microsoft.com/office/powerpoint/2010/main" val="520525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524000" y="152400"/>
            <a:ext cx="7546848" cy="1066800"/>
          </a:xfrm>
        </p:spPr>
        <p:txBody>
          <a:bodyPr/>
          <a:lstStyle/>
          <a:p>
            <a:r>
              <a:rPr lang="en-US" altLang="en-US" sz="2700" dirty="0" smtClean="0">
                <a:ea typeface="ＭＳ Ｐゴシック" pitchFamily="34" charset="-128"/>
                <a:cs typeface="Arial" charset="0"/>
              </a:rPr>
              <a:t>Definition of Cultural Competence</a:t>
            </a:r>
          </a:p>
        </p:txBody>
      </p:sp>
      <p:sp>
        <p:nvSpPr>
          <p:cNvPr id="25603" name="Content Placeholder 2"/>
          <p:cNvSpPr>
            <a:spLocks noGrp="1"/>
          </p:cNvSpPr>
          <p:nvPr>
            <p:ph idx="1"/>
          </p:nvPr>
        </p:nvSpPr>
        <p:spPr>
          <a:xfrm>
            <a:off x="1447800" y="1447800"/>
            <a:ext cx="7239000" cy="4672584"/>
          </a:xfrm>
        </p:spPr>
        <p:txBody>
          <a:bodyPr/>
          <a:lstStyle/>
          <a:p>
            <a:pPr>
              <a:spcBef>
                <a:spcPct val="0"/>
              </a:spcBef>
              <a:buSzPct val="102000"/>
              <a:buFont typeface="Wingdings" panose="05000000000000000000" pitchFamily="2" charset="2"/>
              <a:buChar char="§"/>
            </a:pPr>
            <a:r>
              <a:rPr lang="en-US" dirty="0" smtClean="0"/>
              <a:t>Cultural competence describes the ability of an individual or organization to interact effectively with people of different cultures</a:t>
            </a:r>
            <a:r>
              <a:rPr lang="en-US" dirty="0"/>
              <a:t> </a:t>
            </a:r>
            <a:r>
              <a:rPr lang="en-US" dirty="0" smtClean="0"/>
              <a:t>to produce positive change</a:t>
            </a:r>
            <a:r>
              <a:rPr lang="en-US" dirty="0"/>
              <a:t>.</a:t>
            </a:r>
            <a:endParaRPr lang="en-US" dirty="0" smtClean="0"/>
          </a:p>
          <a:p>
            <a:pPr>
              <a:spcBef>
                <a:spcPct val="0"/>
              </a:spcBef>
              <a:buSzPct val="102000"/>
              <a:buFont typeface="Wingdings" panose="05000000000000000000" pitchFamily="2" charset="2"/>
              <a:buChar char="§"/>
            </a:pPr>
            <a:endParaRPr lang="en-US" dirty="0"/>
          </a:p>
          <a:p>
            <a:pPr>
              <a:spcBef>
                <a:spcPct val="0"/>
              </a:spcBef>
              <a:buSzPct val="102000"/>
              <a:buFont typeface="Wingdings" panose="05000000000000000000" pitchFamily="2" charset="2"/>
              <a:buChar char="§"/>
            </a:pPr>
            <a:r>
              <a:rPr lang="en-US" dirty="0" smtClean="0"/>
              <a:t>Practitioners must understand the cultural context of their target community, and have the willingness and skills to work within this context. </a:t>
            </a:r>
            <a:endParaRPr lang="en-US" altLang="en-US" dirty="0" smtClean="0">
              <a:ea typeface="ＭＳ Ｐゴシック" pitchFamily="34" charset="-128"/>
              <a:cs typeface="Arial" charset="0"/>
            </a:endParaRPr>
          </a:p>
        </p:txBody>
      </p:sp>
      <p:pic>
        <p:nvPicPr>
          <p:cNvPr id="25605" name="Picture 5" descr="odphplogo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724400"/>
            <a:ext cx="914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9</a:t>
            </a:fld>
            <a:endParaRPr lang="en-US" sz="1200" dirty="0">
              <a:solidFill>
                <a:srgbClr val="898989"/>
              </a:solidFill>
              <a:latin typeface="Calibri" panose="020F0502020204030204" pitchFamily="34" charset="0"/>
            </a:endParaRPr>
          </a:p>
        </p:txBody>
      </p:sp>
      <p:sp>
        <p:nvSpPr>
          <p:cNvPr id="7" name="Text Placeholder 4"/>
          <p:cNvSpPr txBox="1">
            <a:spLocks/>
          </p:cNvSpPr>
          <p:nvPr/>
        </p:nvSpPr>
        <p:spPr>
          <a:xfrm>
            <a:off x="1447800" y="6400800"/>
            <a:ext cx="5665788"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solidFill>
                  <a:prstClr val="black"/>
                </a:solidFill>
                <a:latin typeface="Tahoma" pitchFamily="34" charset="0"/>
                <a:ea typeface="Tahoma" pitchFamily="34" charset="0"/>
                <a:cs typeface="Tahoma" pitchFamily="34" charset="0"/>
              </a:rPr>
              <a:t>SOURCE: http://captus.samhsa.gov/prevention-practice/strategic-prevention-framework/cultural-competence</a:t>
            </a:r>
          </a:p>
        </p:txBody>
      </p:sp>
    </p:spTree>
    <p:extLst>
      <p:ext uri="{BB962C8B-B14F-4D97-AF65-F5344CB8AC3E}">
        <p14:creationId xmlns:p14="http://schemas.microsoft.com/office/powerpoint/2010/main" val="192758680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Depiction of the United States comprised of multiple photos of people" title="Health People 20/20 Logo "/>
          <p:cNvSpPr/>
          <p:nvPr/>
        </p:nvSpPr>
        <p:spPr>
          <a:xfrm>
            <a:off x="152400" y="304863"/>
            <a:ext cx="1111249" cy="725486"/>
          </a:xfrm>
          <a:prstGeom prst="rect">
            <a:avLst/>
          </a:prstGeom>
          <a:blipFill>
            <a:blip r:embed="rId3" cstate="print"/>
            <a:stretch>
              <a:fillRect/>
            </a:stretch>
          </a:blipFill>
        </p:spPr>
        <p:txBody>
          <a:bodyPr wrap="square" lIns="0" tIns="0" rIns="0" bIns="0" rtlCol="0"/>
          <a:lstStyle/>
          <a:p>
            <a:pPr fontAlgn="auto">
              <a:spcBef>
                <a:spcPts val="0"/>
              </a:spcBef>
              <a:spcAft>
                <a:spcPts val="0"/>
              </a:spcAft>
            </a:pPr>
            <a:endParaRPr>
              <a:solidFill>
                <a:srgbClr val="000000"/>
              </a:solidFill>
              <a:latin typeface="Georgia"/>
            </a:endParaRPr>
          </a:p>
        </p:txBody>
      </p:sp>
      <p:sp>
        <p:nvSpPr>
          <p:cNvPr id="6" name="object 6" descr="picture of the website" title="Stopbullying.gov "/>
          <p:cNvSpPr/>
          <p:nvPr/>
        </p:nvSpPr>
        <p:spPr>
          <a:xfrm>
            <a:off x="0" y="1092836"/>
            <a:ext cx="9144000" cy="5795644"/>
          </a:xfrm>
          <a:prstGeom prst="rect">
            <a:avLst/>
          </a:prstGeom>
          <a:blipFill>
            <a:blip r:embed="rId4" cstate="print"/>
            <a:stretch>
              <a:fillRect/>
            </a:stretch>
          </a:blipFill>
        </p:spPr>
        <p:txBody>
          <a:bodyPr wrap="square" lIns="0" tIns="0" rIns="0" bIns="0" rtlCol="0"/>
          <a:lstStyle/>
          <a:p>
            <a:pPr fontAlgn="auto">
              <a:spcBef>
                <a:spcPts val="0"/>
              </a:spcBef>
              <a:spcAft>
                <a:spcPts val="0"/>
              </a:spcAft>
            </a:pPr>
            <a:endParaRPr>
              <a:solidFill>
                <a:srgbClr val="000000"/>
              </a:solidFill>
              <a:latin typeface="Georgia"/>
            </a:endParaRPr>
          </a:p>
        </p:txBody>
      </p:sp>
      <p:pic>
        <p:nvPicPr>
          <p:cNvPr id="25602" name="Picture 2" descr="HRSA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1" y="45012"/>
            <a:ext cx="2505075" cy="1047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2"/>
          <p:cNvSpPr>
            <a:spLocks noGrp="1"/>
          </p:cNvSpPr>
          <p:nvPr>
            <p:ph type="title"/>
          </p:nvPr>
        </p:nvSpPr>
        <p:spPr>
          <a:xfrm>
            <a:off x="2516186" y="152400"/>
            <a:ext cx="6554797" cy="1066800"/>
          </a:xfrm>
        </p:spPr>
        <p:txBody>
          <a:bodyPr/>
          <a:lstStyle/>
          <a:p>
            <a:pPr algn="ctr"/>
            <a:r>
              <a:rPr lang="en-US" sz="2400" dirty="0" smtClean="0"/>
              <a:t>Public Education and Communication Bullying</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Depiction of the United States comprised of multiple photos of people" title="Health People 20/20 Logo "/>
          <p:cNvSpPr/>
          <p:nvPr/>
        </p:nvSpPr>
        <p:spPr>
          <a:xfrm>
            <a:off x="152400" y="304863"/>
            <a:ext cx="1111249" cy="725486"/>
          </a:xfrm>
          <a:prstGeom prst="rect">
            <a:avLst/>
          </a:prstGeom>
          <a:blipFill>
            <a:blip r:embed="rId3" cstate="print"/>
            <a:stretch>
              <a:fillRect/>
            </a:stretch>
          </a:blipFill>
        </p:spPr>
        <p:txBody>
          <a:bodyPr wrap="square" lIns="0" tIns="0" rIns="0" bIns="0" rtlCol="0"/>
          <a:lstStyle/>
          <a:p>
            <a:pPr fontAlgn="auto">
              <a:spcBef>
                <a:spcPts val="0"/>
              </a:spcBef>
              <a:spcAft>
                <a:spcPts val="0"/>
              </a:spcAft>
            </a:pPr>
            <a:endParaRPr>
              <a:solidFill>
                <a:srgbClr val="000000"/>
              </a:solidFill>
              <a:latin typeface="Georgia"/>
            </a:endParaRPr>
          </a:p>
        </p:txBody>
      </p:sp>
      <p:sp>
        <p:nvSpPr>
          <p:cNvPr id="3" name="object 3" descr="block"/>
          <p:cNvSpPr/>
          <p:nvPr/>
        </p:nvSpPr>
        <p:spPr>
          <a:xfrm>
            <a:off x="0" y="1295400"/>
            <a:ext cx="1371599" cy="4800599"/>
          </a:xfrm>
          <a:prstGeom prst="rect">
            <a:avLst/>
          </a:prstGeom>
          <a:blipFill>
            <a:blip r:embed="rId4" cstate="print"/>
            <a:stretch>
              <a:fillRect/>
            </a:stretch>
          </a:blipFill>
        </p:spPr>
        <p:txBody>
          <a:bodyPr wrap="square" lIns="0" tIns="0" rIns="0" bIns="0" rtlCol="0"/>
          <a:lstStyle/>
          <a:p>
            <a:pPr fontAlgn="auto">
              <a:spcBef>
                <a:spcPts val="0"/>
              </a:spcBef>
              <a:spcAft>
                <a:spcPts val="0"/>
              </a:spcAft>
            </a:pPr>
            <a:endParaRPr>
              <a:solidFill>
                <a:srgbClr val="000000"/>
              </a:solidFill>
              <a:latin typeface="Georgia"/>
            </a:endParaRPr>
          </a:p>
        </p:txBody>
      </p:sp>
      <p:sp>
        <p:nvSpPr>
          <p:cNvPr id="4" name="object 4" title="Health People 20/20 Logo"/>
          <p:cNvSpPr/>
          <p:nvPr/>
        </p:nvSpPr>
        <p:spPr>
          <a:xfrm>
            <a:off x="123825" y="6229350"/>
            <a:ext cx="1019174" cy="476249"/>
          </a:xfrm>
          <a:prstGeom prst="rect">
            <a:avLst/>
          </a:prstGeom>
          <a:blipFill>
            <a:blip r:embed="rId5" cstate="print"/>
            <a:stretch>
              <a:fillRect/>
            </a:stretch>
          </a:blipFill>
        </p:spPr>
        <p:txBody>
          <a:bodyPr wrap="square" lIns="0" tIns="0" rIns="0" bIns="0" rtlCol="0"/>
          <a:lstStyle/>
          <a:p>
            <a:pPr fontAlgn="auto">
              <a:spcBef>
                <a:spcPts val="0"/>
              </a:spcBef>
              <a:spcAft>
                <a:spcPts val="0"/>
              </a:spcAft>
            </a:pPr>
            <a:endParaRPr>
              <a:solidFill>
                <a:srgbClr val="000000"/>
              </a:solidFill>
              <a:latin typeface="Georgia"/>
            </a:endParaRPr>
          </a:p>
        </p:txBody>
      </p:sp>
      <p:sp>
        <p:nvSpPr>
          <p:cNvPr id="5" name="object 5"/>
          <p:cNvSpPr txBox="1">
            <a:spLocks noGrp="1"/>
          </p:cNvSpPr>
          <p:nvPr>
            <p:ph type="title"/>
          </p:nvPr>
        </p:nvSpPr>
        <p:spPr>
          <a:xfrm>
            <a:off x="1600200" y="439579"/>
            <a:ext cx="7470648" cy="492443"/>
          </a:xfrm>
          <a:prstGeom prst="rect">
            <a:avLst/>
          </a:prstGeom>
        </p:spPr>
        <p:txBody>
          <a:bodyPr vert="horz" wrap="square" lIns="0" tIns="0" rIns="0" bIns="0" rtlCol="0">
            <a:spAutoFit/>
          </a:bodyPr>
          <a:lstStyle/>
          <a:p>
            <a:pPr marL="6350" algn="ctr">
              <a:lnSpc>
                <a:spcPct val="100000"/>
              </a:lnSpc>
            </a:pPr>
            <a:r>
              <a:rPr dirty="0" smtClean="0"/>
              <a:t>In</a:t>
            </a:r>
            <a:r>
              <a:rPr spc="5" dirty="0" smtClean="0"/>
              <a:t>t</a:t>
            </a:r>
            <a:r>
              <a:rPr dirty="0" smtClean="0"/>
              <a:t>ima</a:t>
            </a:r>
            <a:r>
              <a:rPr spc="-10" dirty="0" smtClean="0"/>
              <a:t>t</a:t>
            </a:r>
            <a:r>
              <a:rPr dirty="0" smtClean="0"/>
              <a:t>e</a:t>
            </a:r>
            <a:r>
              <a:rPr spc="-50" dirty="0" smtClean="0"/>
              <a:t> </a:t>
            </a:r>
            <a:r>
              <a:rPr dirty="0" smtClean="0"/>
              <a:t>Pa</a:t>
            </a:r>
            <a:r>
              <a:rPr spc="5" dirty="0" smtClean="0"/>
              <a:t>rt</a:t>
            </a:r>
            <a:r>
              <a:rPr dirty="0" smtClean="0"/>
              <a:t>ner</a:t>
            </a:r>
            <a:r>
              <a:rPr spc="-35" dirty="0" smtClean="0"/>
              <a:t> </a:t>
            </a:r>
            <a:r>
              <a:rPr dirty="0" smtClean="0"/>
              <a:t>Viole</a:t>
            </a:r>
            <a:r>
              <a:rPr spc="-15" dirty="0" smtClean="0"/>
              <a:t>n</a:t>
            </a:r>
            <a:r>
              <a:rPr dirty="0" smtClean="0"/>
              <a:t>ce</a:t>
            </a:r>
            <a:endParaRPr dirty="0"/>
          </a:p>
        </p:txBody>
      </p:sp>
      <p:sp>
        <p:nvSpPr>
          <p:cNvPr id="6" name="object 6" descr="This is a collage of photos, that represents the comprehensive approach for community-based programs to address intimate partner violence and perinatal depression." title="Intimate partner violence Initiative"/>
          <p:cNvSpPr/>
          <p:nvPr/>
        </p:nvSpPr>
        <p:spPr>
          <a:xfrm>
            <a:off x="1371600" y="1295400"/>
            <a:ext cx="7467599" cy="5562598"/>
          </a:xfrm>
          <a:prstGeom prst="rect">
            <a:avLst/>
          </a:prstGeom>
          <a:blipFill>
            <a:blip r:embed="rId6" cstate="print"/>
            <a:stretch>
              <a:fillRect/>
            </a:stretch>
          </a:blipFill>
        </p:spPr>
        <p:txBody>
          <a:bodyPr wrap="square" lIns="0" tIns="0" rIns="0" bIns="0" rtlCol="0"/>
          <a:lstStyle/>
          <a:p>
            <a:pPr fontAlgn="auto">
              <a:spcBef>
                <a:spcPts val="0"/>
              </a:spcBef>
              <a:spcAft>
                <a:spcPts val="0"/>
              </a:spcAft>
            </a:pPr>
            <a:endParaRPr>
              <a:solidFill>
                <a:srgbClr val="000000"/>
              </a:solidFill>
              <a:latin typeface="Georgia"/>
            </a:endParaRPr>
          </a:p>
        </p:txBody>
      </p:sp>
      <p:pic>
        <p:nvPicPr>
          <p:cNvPr id="9" name="Picture 2" descr="Health Resources and Services Administration Logo" title="HRS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11" y="5638800"/>
            <a:ext cx="1219202" cy="370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91</a:t>
            </a:fld>
            <a:endParaRPr lang="en-US" sz="1200" dirty="0">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1447800" y="152400"/>
            <a:ext cx="7467600" cy="1066800"/>
          </a:xfrm>
        </p:spPr>
        <p:txBody>
          <a:bodyPr/>
          <a:lstStyle/>
          <a:p>
            <a:pPr algn="ctr"/>
            <a:r>
              <a:rPr lang="en-US" dirty="0" smtClean="0">
                <a:ea typeface="ＭＳ Ｐゴシック" pitchFamily="34" charset="-128"/>
              </a:rPr>
              <a:t>Resources</a:t>
            </a:r>
          </a:p>
        </p:txBody>
      </p:sp>
      <p:sp>
        <p:nvSpPr>
          <p:cNvPr id="2" name="Content Placeholder 1"/>
          <p:cNvSpPr>
            <a:spLocks noGrp="1"/>
          </p:cNvSpPr>
          <p:nvPr>
            <p:ph idx="1"/>
          </p:nvPr>
        </p:nvSpPr>
        <p:spPr>
          <a:xfrm>
            <a:off x="1447800" y="1524000"/>
            <a:ext cx="7543800" cy="5029200"/>
          </a:xfrm>
        </p:spPr>
        <p:txBody>
          <a:bodyPr>
            <a:noAutofit/>
          </a:bodyPr>
          <a:lstStyle/>
          <a:p>
            <a:pPr>
              <a:spcBef>
                <a:spcPts val="0"/>
              </a:spcBef>
              <a:defRPr/>
            </a:pPr>
            <a:endParaRPr lang="en-US" sz="2800" b="1" u="heavy" spc="-45" dirty="0" smtClean="0">
              <a:latin typeface="Calibri"/>
              <a:cs typeface="Calibri"/>
              <a:hlinkClick r:id="rId3" tooltip="Hyperlink to HRSA's Health website for  lesbian, gay, bisexual and transgender (LGBT)"/>
            </a:endParaRPr>
          </a:p>
          <a:p>
            <a:pPr>
              <a:spcBef>
                <a:spcPts val="0"/>
              </a:spcBef>
              <a:defRPr/>
            </a:pPr>
            <a:endParaRPr lang="en-US" sz="2800" b="1" u="heavy" spc="-45" dirty="0">
              <a:latin typeface="Calibri"/>
              <a:cs typeface="Calibri"/>
              <a:hlinkClick r:id="rId3" tooltip="Hyperlink to HRSA's Health website for  lesbian, gay, bisexual and transgender (LGBT)"/>
            </a:endParaRPr>
          </a:p>
          <a:p>
            <a:pPr marL="0" indent="0">
              <a:spcBef>
                <a:spcPts val="0"/>
              </a:spcBef>
              <a:buNone/>
              <a:defRPr/>
            </a:pPr>
            <a:r>
              <a:rPr lang="en-US" sz="2800" b="1" u="heavy" spc="-45" dirty="0" smtClean="0">
                <a:latin typeface="Calibri"/>
                <a:cs typeface="Calibri"/>
                <a:hlinkClick r:id="rId3" tooltip="Hyperlink to HRSA's Health website for  lesbian, gay, bisexual and transgender (LGBT)"/>
              </a:rPr>
              <a:t>ht</a:t>
            </a:r>
            <a:r>
              <a:rPr lang="en-US" sz="2800" b="1" u="heavy" spc="-15" dirty="0" smtClean="0">
                <a:latin typeface="Calibri"/>
                <a:cs typeface="Calibri"/>
                <a:hlinkClick r:id="rId3" tooltip="Hyperlink to HRSA's Health website for  lesbian, gay, bisexual and transgender (LGBT)"/>
              </a:rPr>
              <a:t>t</a:t>
            </a:r>
            <a:r>
              <a:rPr lang="en-US" sz="2800" b="1" u="heavy" spc="-20" dirty="0" smtClean="0">
                <a:latin typeface="Calibri"/>
                <a:cs typeface="Calibri"/>
                <a:hlinkClick r:id="rId3" tooltip="Hyperlink to HRSA's Health website for  lesbian, gay, bisexual and transgender (LGBT)"/>
              </a:rPr>
              <a:t>p</a:t>
            </a:r>
            <a:r>
              <a:rPr lang="en-US" sz="2800" b="1" u="heavy" spc="-15" dirty="0">
                <a:latin typeface="Calibri"/>
                <a:cs typeface="Calibri"/>
                <a:hlinkClick r:id="rId3" tooltip="Hyperlink to HRSA's Health website for  lesbian, gay, bisexual and transgender (LGBT)"/>
              </a:rPr>
              <a:t>://</a:t>
            </a:r>
            <a:r>
              <a:rPr lang="en-US" sz="2800" b="1" u="heavy" spc="10" dirty="0">
                <a:latin typeface="Calibri"/>
                <a:cs typeface="Calibri"/>
                <a:hlinkClick r:id="rId3" tooltip="Hyperlink to HRSA's Health website for  lesbian, gay, bisexual and transgender (LGBT)"/>
              </a:rPr>
              <a:t>ww</a:t>
            </a:r>
            <a:r>
              <a:rPr lang="en-US" sz="2800" b="1" u="heavy" spc="-145" dirty="0">
                <a:latin typeface="Calibri"/>
                <a:cs typeface="Calibri"/>
                <a:hlinkClick r:id="rId3" tooltip="Hyperlink to HRSA's Health website for  lesbian, gay, bisexual and transgender (LGBT)"/>
              </a:rPr>
              <a:t>w</a:t>
            </a:r>
            <a:r>
              <a:rPr lang="en-US" sz="2800" b="1" u="heavy" spc="-5" dirty="0">
                <a:latin typeface="Calibri"/>
                <a:cs typeface="Calibri"/>
                <a:hlinkClick r:id="rId3" tooltip="Hyperlink to HRSA's Health website for  lesbian, gay, bisexual and transgender (LGBT)"/>
              </a:rPr>
              <a:t>.h</a:t>
            </a:r>
            <a:r>
              <a:rPr lang="en-US" sz="2800" b="1" u="heavy" spc="-25" dirty="0">
                <a:latin typeface="Calibri"/>
                <a:cs typeface="Calibri"/>
                <a:hlinkClick r:id="rId3" tooltip="Hyperlink to HRSA's Health website for  lesbian, gay, bisexual and transgender (LGBT)"/>
              </a:rPr>
              <a:t>r</a:t>
            </a:r>
            <a:r>
              <a:rPr lang="en-US" sz="2800" b="1" u="heavy" spc="-10" dirty="0">
                <a:latin typeface="Calibri"/>
                <a:cs typeface="Calibri"/>
                <a:hlinkClick r:id="rId3" tooltip="Hyperlink to HRSA's Health website for  lesbian, gay, bisexual and transgender (LGBT)"/>
              </a:rPr>
              <a:t>s</a:t>
            </a:r>
            <a:r>
              <a:rPr lang="en-US" sz="2800" b="1" u="heavy" spc="-15" dirty="0">
                <a:latin typeface="Calibri"/>
                <a:cs typeface="Calibri"/>
                <a:hlinkClick r:id="rId3" tooltip="Hyperlink to HRSA's Health website for  lesbian, gay, bisexual and transgender (LGBT)"/>
              </a:rPr>
              <a:t>a</a:t>
            </a:r>
            <a:r>
              <a:rPr lang="en-US" sz="2800" b="1" u="heavy" spc="15" dirty="0">
                <a:latin typeface="Calibri"/>
                <a:cs typeface="Calibri"/>
                <a:hlinkClick r:id="rId3" tooltip="Hyperlink to HRSA's Health website for  lesbian, gay, bisexual and transgender (LGBT)"/>
              </a:rPr>
              <a:t>.</a:t>
            </a:r>
            <a:r>
              <a:rPr lang="en-US" sz="2800" b="1" u="heavy" spc="-25" dirty="0">
                <a:latin typeface="Calibri"/>
                <a:cs typeface="Calibri"/>
                <a:hlinkClick r:id="rId3" tooltip="Hyperlink to HRSA's Health website for  lesbian, gay, bisexual and transgender (LGBT)"/>
              </a:rPr>
              <a:t>go</a:t>
            </a:r>
            <a:r>
              <a:rPr lang="en-US" sz="2800" b="1" u="heavy" dirty="0">
                <a:latin typeface="Calibri"/>
                <a:cs typeface="Calibri"/>
                <a:hlinkClick r:id="rId3" tooltip="Hyperlink to HRSA's Health website for  lesbian, gay, bisexual and transgender (LGBT)"/>
              </a:rPr>
              <a:t>v</a:t>
            </a:r>
            <a:r>
              <a:rPr lang="en-US" sz="2800" b="1" u="heavy" spc="-15" dirty="0">
                <a:latin typeface="Calibri"/>
                <a:cs typeface="Calibri"/>
                <a:hlinkClick r:id="rId3" tooltip="Hyperlink to HRSA's Health website for  lesbian, gay, bisexual and transgender (LGBT)"/>
              </a:rPr>
              <a:t>/l</a:t>
            </a:r>
            <a:r>
              <a:rPr lang="en-US" sz="2800" b="1" u="heavy" dirty="0">
                <a:latin typeface="Calibri"/>
                <a:cs typeface="Calibri"/>
                <a:hlinkClick r:id="rId3" tooltip="Hyperlink to HRSA's Health website for  lesbian, gay, bisexual and transgender (LGBT)"/>
              </a:rPr>
              <a:t>g</a:t>
            </a:r>
            <a:r>
              <a:rPr lang="en-US" sz="2800" b="1" u="heavy" spc="-35" dirty="0">
                <a:latin typeface="Calibri"/>
                <a:cs typeface="Calibri"/>
                <a:hlinkClick r:id="rId3" tooltip="Hyperlink to HRSA's Health website for  lesbian, gay, bisexual and transgender (LGBT)"/>
              </a:rPr>
              <a:t>b</a:t>
            </a:r>
            <a:r>
              <a:rPr lang="en-US" sz="2800" b="1" u="heavy" spc="-15" dirty="0">
                <a:latin typeface="Calibri"/>
                <a:cs typeface="Calibri"/>
                <a:hlinkClick r:id="rId3" tooltip="Hyperlink to HRSA's Health website for  lesbian, gay, bisexual and transgender (LGBT)"/>
              </a:rPr>
              <a:t>t/</a:t>
            </a:r>
            <a:endParaRPr lang="en-US" sz="2800" dirty="0">
              <a:latin typeface="Calibri"/>
              <a:cs typeface="Calibri"/>
            </a:endParaRPr>
          </a:p>
          <a:p>
            <a:pPr>
              <a:spcBef>
                <a:spcPts val="0"/>
              </a:spcBef>
              <a:defRPr/>
            </a:pPr>
            <a:endParaRPr lang="en-US" sz="2800" b="1" dirty="0" smtClean="0">
              <a:hlinkClick r:id="rId4"/>
            </a:endParaRPr>
          </a:p>
          <a:p>
            <a:pPr>
              <a:spcBef>
                <a:spcPts val="0"/>
              </a:spcBef>
              <a:defRPr/>
            </a:pPr>
            <a:endParaRPr lang="en-US" sz="2800" b="1" dirty="0">
              <a:hlinkClick r:id="rId4"/>
            </a:endParaRPr>
          </a:p>
          <a:p>
            <a:pPr marL="0" indent="0">
              <a:spcBef>
                <a:spcPts val="0"/>
              </a:spcBef>
              <a:buNone/>
              <a:defRPr/>
            </a:pPr>
            <a:r>
              <a:rPr lang="en-US" sz="2800" b="1" dirty="0" smtClean="0">
                <a:hlinkClick r:id="rId4"/>
              </a:rPr>
              <a:t>http</a:t>
            </a:r>
            <a:r>
              <a:rPr lang="en-US" sz="2800" b="1" dirty="0">
                <a:hlinkClick r:id="rId4"/>
              </a:rPr>
              <a:t>://www.hhs.gov/lgbt/</a:t>
            </a:r>
            <a:endParaRPr lang="en-US" sz="2800" b="1" dirty="0"/>
          </a:p>
          <a:p>
            <a:pPr marL="0" indent="0">
              <a:spcBef>
                <a:spcPts val="0"/>
              </a:spcBef>
              <a:buNone/>
              <a:defRPr/>
            </a:pPr>
            <a:endParaRPr lang="en-US" sz="1600" dirty="0" smtClean="0"/>
          </a:p>
        </p:txBody>
      </p:sp>
      <p:pic>
        <p:nvPicPr>
          <p:cNvPr id="7" name="Picture 2" descr="Health Resources and Services Administration Logo" title="HRS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1" y="5638800"/>
            <a:ext cx="1219202" cy="370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title="Take pride in your health infograhi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558" y="1905000"/>
            <a:ext cx="2647950" cy="3881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92</a:t>
            </a:fld>
            <a:endParaRPr lang="en-US" sz="1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1237888174"/>
      </p:ext>
    </p:extLst>
  </p:cSld>
  <p:clrMapOvr>
    <a:masterClrMapping/>
  </p:clrMapOvr>
  <p:transition spd="slow"/>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1447800" y="152400"/>
            <a:ext cx="7467600" cy="1066800"/>
          </a:xfrm>
        </p:spPr>
        <p:txBody>
          <a:bodyPr/>
          <a:lstStyle/>
          <a:p>
            <a:pPr algn="ctr"/>
            <a:r>
              <a:rPr lang="en-US" dirty="0" smtClean="0">
                <a:solidFill>
                  <a:schemeClr val="bg1"/>
                </a:solidFill>
                <a:ea typeface="ＭＳ Ｐゴシック" pitchFamily="34" charset="-128"/>
              </a:rPr>
              <a:t>Quote</a:t>
            </a:r>
          </a:p>
        </p:txBody>
      </p:sp>
      <p:pic>
        <p:nvPicPr>
          <p:cNvPr id="7" name="Picture 2" descr="Health Resources and Services Administration Logo" title="HR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1" y="5638800"/>
            <a:ext cx="1219202" cy="370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93</a:t>
            </a:fld>
            <a:endParaRPr lang="en-US" sz="1200" dirty="0">
              <a:solidFill>
                <a:srgbClr val="898989"/>
              </a:solidFill>
              <a:latin typeface="Calibri" panose="020F0502020204030204" pitchFamily="34" charset="0"/>
            </a:endParaRPr>
          </a:p>
        </p:txBody>
      </p:sp>
      <p:sp>
        <p:nvSpPr>
          <p:cNvPr id="8" name="object 7" title="Photo of hands supporting a globe"/>
          <p:cNvSpPr/>
          <p:nvPr/>
        </p:nvSpPr>
        <p:spPr>
          <a:xfrm>
            <a:off x="3124200" y="1295400"/>
            <a:ext cx="3200400" cy="2179828"/>
          </a:xfrm>
          <a:prstGeom prst="rect">
            <a:avLst/>
          </a:prstGeom>
          <a:blipFill>
            <a:blip r:embed="rId4" cstate="print"/>
            <a:stretch>
              <a:fillRect/>
            </a:stretch>
          </a:blipFill>
        </p:spPr>
        <p:txBody>
          <a:bodyPr wrap="square" lIns="0" tIns="0" rIns="0" bIns="0" rtlCol="0"/>
          <a:lstStyle/>
          <a:p>
            <a:pPr fontAlgn="auto">
              <a:spcBef>
                <a:spcPts val="0"/>
              </a:spcBef>
              <a:spcAft>
                <a:spcPts val="0"/>
              </a:spcAft>
            </a:pPr>
            <a:endParaRPr>
              <a:solidFill>
                <a:srgbClr val="000000"/>
              </a:solidFill>
              <a:latin typeface="Georgia"/>
            </a:endParaRPr>
          </a:p>
        </p:txBody>
      </p:sp>
      <p:sp>
        <p:nvSpPr>
          <p:cNvPr id="9" name="object 5"/>
          <p:cNvSpPr txBox="1"/>
          <p:nvPr/>
        </p:nvSpPr>
        <p:spPr>
          <a:xfrm>
            <a:off x="1719452" y="3475228"/>
            <a:ext cx="6772909" cy="2358390"/>
          </a:xfrm>
          <a:prstGeom prst="rect">
            <a:avLst/>
          </a:prstGeom>
        </p:spPr>
        <p:txBody>
          <a:bodyPr vert="horz" wrap="square" lIns="0" tIns="0" rIns="0" bIns="0" rtlCol="0">
            <a:spAutoFit/>
          </a:bodyPr>
          <a:lstStyle/>
          <a:p>
            <a:pPr marL="12700" marR="5080" indent="-1270" algn="ctr" fontAlgn="auto">
              <a:spcBef>
                <a:spcPts val="0"/>
              </a:spcBef>
              <a:spcAft>
                <a:spcPts val="0"/>
              </a:spcAft>
            </a:pPr>
            <a:r>
              <a:rPr sz="3200" b="1" spc="-5" dirty="0">
                <a:solidFill>
                  <a:srgbClr val="000000"/>
                </a:solidFill>
                <a:latin typeface="Calibri"/>
                <a:cs typeface="Calibri"/>
              </a:rPr>
              <a:t>“</a:t>
            </a:r>
            <a:r>
              <a:rPr sz="3200" spc="-5" dirty="0">
                <a:solidFill>
                  <a:srgbClr val="000000"/>
                </a:solidFill>
                <a:latin typeface="Calibri"/>
                <a:cs typeface="Calibri"/>
              </a:rPr>
              <a:t>Th</a:t>
            </a:r>
            <a:r>
              <a:rPr sz="3200" dirty="0">
                <a:solidFill>
                  <a:srgbClr val="000000"/>
                </a:solidFill>
                <a:latin typeface="Calibri"/>
                <a:cs typeface="Calibri"/>
              </a:rPr>
              <a:t>e </a:t>
            </a:r>
            <a:r>
              <a:rPr sz="3200" spc="-5" dirty="0">
                <a:solidFill>
                  <a:srgbClr val="000000"/>
                </a:solidFill>
                <a:latin typeface="Calibri"/>
                <a:cs typeface="Calibri"/>
              </a:rPr>
              <a:t>hea</a:t>
            </a:r>
            <a:r>
              <a:rPr sz="3200" spc="-10" dirty="0">
                <a:solidFill>
                  <a:srgbClr val="000000"/>
                </a:solidFill>
                <a:latin typeface="Calibri"/>
                <a:cs typeface="Calibri"/>
              </a:rPr>
              <a:t>l</a:t>
            </a:r>
            <a:r>
              <a:rPr sz="3200" dirty="0">
                <a:solidFill>
                  <a:srgbClr val="000000"/>
                </a:solidFill>
                <a:latin typeface="Calibri"/>
                <a:cs typeface="Calibri"/>
              </a:rPr>
              <a:t>th</a:t>
            </a:r>
            <a:r>
              <a:rPr sz="3200" spc="5" dirty="0">
                <a:solidFill>
                  <a:srgbClr val="000000"/>
                </a:solidFill>
                <a:latin typeface="Calibri"/>
                <a:cs typeface="Calibri"/>
              </a:rPr>
              <a:t> </a:t>
            </a:r>
            <a:r>
              <a:rPr sz="3200" spc="-5" dirty="0">
                <a:solidFill>
                  <a:srgbClr val="000000"/>
                </a:solidFill>
                <a:latin typeface="Calibri"/>
                <a:cs typeface="Calibri"/>
              </a:rPr>
              <a:t>o</a:t>
            </a:r>
            <a:r>
              <a:rPr sz="3200" dirty="0">
                <a:solidFill>
                  <a:srgbClr val="000000"/>
                </a:solidFill>
                <a:latin typeface="Calibri"/>
                <a:cs typeface="Calibri"/>
              </a:rPr>
              <a:t>f the indivi</a:t>
            </a:r>
            <a:r>
              <a:rPr sz="3200" spc="-20" dirty="0">
                <a:solidFill>
                  <a:srgbClr val="000000"/>
                </a:solidFill>
                <a:latin typeface="Calibri"/>
                <a:cs typeface="Calibri"/>
              </a:rPr>
              <a:t>d</a:t>
            </a:r>
            <a:r>
              <a:rPr sz="3200" spc="-5" dirty="0">
                <a:solidFill>
                  <a:srgbClr val="000000"/>
                </a:solidFill>
                <a:latin typeface="Calibri"/>
                <a:cs typeface="Calibri"/>
              </a:rPr>
              <a:t>ua</a:t>
            </a:r>
            <a:r>
              <a:rPr sz="3200" dirty="0">
                <a:solidFill>
                  <a:srgbClr val="000000"/>
                </a:solidFill>
                <a:latin typeface="Calibri"/>
                <a:cs typeface="Calibri"/>
              </a:rPr>
              <a:t>l</a:t>
            </a:r>
            <a:r>
              <a:rPr sz="3200" spc="40" dirty="0">
                <a:solidFill>
                  <a:srgbClr val="000000"/>
                </a:solidFill>
                <a:latin typeface="Calibri"/>
                <a:cs typeface="Calibri"/>
              </a:rPr>
              <a:t> </a:t>
            </a:r>
            <a:r>
              <a:rPr sz="3200" dirty="0">
                <a:solidFill>
                  <a:srgbClr val="000000"/>
                </a:solidFill>
                <a:latin typeface="Calibri"/>
                <a:cs typeface="Calibri"/>
              </a:rPr>
              <a:t>is</a:t>
            </a:r>
            <a:r>
              <a:rPr sz="3200" spc="-10" dirty="0">
                <a:solidFill>
                  <a:srgbClr val="000000"/>
                </a:solidFill>
                <a:latin typeface="Calibri"/>
                <a:cs typeface="Calibri"/>
              </a:rPr>
              <a:t> </a:t>
            </a:r>
            <a:r>
              <a:rPr sz="3200" dirty="0">
                <a:solidFill>
                  <a:srgbClr val="000000"/>
                </a:solidFill>
                <a:latin typeface="Calibri"/>
                <a:cs typeface="Calibri"/>
              </a:rPr>
              <a:t>almost in</a:t>
            </a:r>
            <a:r>
              <a:rPr sz="3200" spc="-20" dirty="0">
                <a:solidFill>
                  <a:srgbClr val="000000"/>
                </a:solidFill>
                <a:latin typeface="Calibri"/>
                <a:cs typeface="Calibri"/>
              </a:rPr>
              <a:t>s</a:t>
            </a:r>
            <a:r>
              <a:rPr sz="3200" dirty="0">
                <a:solidFill>
                  <a:srgbClr val="000000"/>
                </a:solidFill>
                <a:latin typeface="Calibri"/>
                <a:cs typeface="Calibri"/>
              </a:rPr>
              <a:t>eparable</a:t>
            </a:r>
            <a:r>
              <a:rPr sz="3200" spc="-10" dirty="0">
                <a:solidFill>
                  <a:srgbClr val="000000"/>
                </a:solidFill>
                <a:latin typeface="Calibri"/>
                <a:cs typeface="Calibri"/>
              </a:rPr>
              <a:t> </a:t>
            </a:r>
            <a:r>
              <a:rPr sz="3200" spc="-5" dirty="0">
                <a:solidFill>
                  <a:srgbClr val="000000"/>
                </a:solidFill>
                <a:latin typeface="Calibri"/>
                <a:cs typeface="Calibri"/>
              </a:rPr>
              <a:t>fro</a:t>
            </a:r>
            <a:r>
              <a:rPr sz="3200" dirty="0">
                <a:solidFill>
                  <a:srgbClr val="000000"/>
                </a:solidFill>
                <a:latin typeface="Calibri"/>
                <a:cs typeface="Calibri"/>
              </a:rPr>
              <a:t>m</a:t>
            </a:r>
            <a:r>
              <a:rPr sz="3200" spc="-10" dirty="0">
                <a:solidFill>
                  <a:srgbClr val="000000"/>
                </a:solidFill>
                <a:latin typeface="Calibri"/>
                <a:cs typeface="Calibri"/>
              </a:rPr>
              <a:t> </a:t>
            </a:r>
            <a:r>
              <a:rPr sz="3200" dirty="0">
                <a:solidFill>
                  <a:srgbClr val="000000"/>
                </a:solidFill>
                <a:latin typeface="Calibri"/>
                <a:cs typeface="Calibri"/>
              </a:rPr>
              <a:t>the </a:t>
            </a:r>
            <a:r>
              <a:rPr sz="3200" spc="-5" dirty="0">
                <a:solidFill>
                  <a:srgbClr val="000000"/>
                </a:solidFill>
                <a:latin typeface="Calibri"/>
                <a:cs typeface="Calibri"/>
              </a:rPr>
              <a:t>healt</a:t>
            </a:r>
            <a:r>
              <a:rPr sz="3200" dirty="0">
                <a:solidFill>
                  <a:srgbClr val="000000"/>
                </a:solidFill>
                <a:latin typeface="Calibri"/>
                <a:cs typeface="Calibri"/>
              </a:rPr>
              <a:t>h</a:t>
            </a:r>
            <a:r>
              <a:rPr sz="3200" spc="25" dirty="0">
                <a:solidFill>
                  <a:srgbClr val="000000"/>
                </a:solidFill>
                <a:latin typeface="Calibri"/>
                <a:cs typeface="Calibri"/>
              </a:rPr>
              <a:t> </a:t>
            </a:r>
            <a:r>
              <a:rPr sz="3200" spc="-5" dirty="0">
                <a:solidFill>
                  <a:srgbClr val="000000"/>
                </a:solidFill>
                <a:latin typeface="Calibri"/>
                <a:cs typeface="Calibri"/>
              </a:rPr>
              <a:t>o</a:t>
            </a:r>
            <a:r>
              <a:rPr sz="3200" dirty="0">
                <a:solidFill>
                  <a:srgbClr val="000000"/>
                </a:solidFill>
                <a:latin typeface="Calibri"/>
                <a:cs typeface="Calibri"/>
              </a:rPr>
              <a:t>f </a:t>
            </a:r>
            <a:r>
              <a:rPr sz="3200" spc="-10" dirty="0">
                <a:solidFill>
                  <a:srgbClr val="000000"/>
                </a:solidFill>
                <a:latin typeface="Calibri"/>
                <a:cs typeface="Calibri"/>
              </a:rPr>
              <a:t>t</a:t>
            </a:r>
            <a:r>
              <a:rPr sz="3200" spc="-5" dirty="0">
                <a:solidFill>
                  <a:srgbClr val="000000"/>
                </a:solidFill>
                <a:latin typeface="Calibri"/>
                <a:cs typeface="Calibri"/>
              </a:rPr>
              <a:t>h</a:t>
            </a:r>
            <a:r>
              <a:rPr sz="3200" dirty="0">
                <a:solidFill>
                  <a:srgbClr val="000000"/>
                </a:solidFill>
                <a:latin typeface="Calibri"/>
                <a:cs typeface="Calibri"/>
              </a:rPr>
              <a:t>e larger commun</a:t>
            </a:r>
            <a:r>
              <a:rPr sz="3200" spc="-20" dirty="0">
                <a:solidFill>
                  <a:srgbClr val="000000"/>
                </a:solidFill>
                <a:latin typeface="Calibri"/>
                <a:cs typeface="Calibri"/>
              </a:rPr>
              <a:t>i</a:t>
            </a:r>
            <a:r>
              <a:rPr sz="3200" dirty="0">
                <a:solidFill>
                  <a:srgbClr val="000000"/>
                </a:solidFill>
                <a:latin typeface="Calibri"/>
                <a:cs typeface="Calibri"/>
              </a:rPr>
              <a:t>ty.</a:t>
            </a:r>
            <a:r>
              <a:rPr sz="3200" spc="15" dirty="0">
                <a:solidFill>
                  <a:srgbClr val="000000"/>
                </a:solidFill>
                <a:latin typeface="Calibri"/>
                <a:cs typeface="Calibri"/>
              </a:rPr>
              <a:t> </a:t>
            </a:r>
            <a:r>
              <a:rPr sz="3200" dirty="0">
                <a:solidFill>
                  <a:srgbClr val="000000"/>
                </a:solidFill>
                <a:latin typeface="Calibri"/>
                <a:cs typeface="Calibri"/>
              </a:rPr>
              <a:t>And the </a:t>
            </a:r>
            <a:r>
              <a:rPr sz="3200" spc="-5" dirty="0">
                <a:solidFill>
                  <a:srgbClr val="000000"/>
                </a:solidFill>
                <a:latin typeface="Calibri"/>
                <a:cs typeface="Calibri"/>
              </a:rPr>
              <a:t>healt</a:t>
            </a:r>
            <a:r>
              <a:rPr sz="3200" dirty="0">
                <a:solidFill>
                  <a:srgbClr val="000000"/>
                </a:solidFill>
                <a:latin typeface="Calibri"/>
                <a:cs typeface="Calibri"/>
              </a:rPr>
              <a:t>h</a:t>
            </a:r>
            <a:r>
              <a:rPr sz="3200" spc="15" dirty="0">
                <a:solidFill>
                  <a:srgbClr val="000000"/>
                </a:solidFill>
                <a:latin typeface="Calibri"/>
                <a:cs typeface="Calibri"/>
              </a:rPr>
              <a:t> </a:t>
            </a:r>
            <a:r>
              <a:rPr sz="3200" spc="-5" dirty="0">
                <a:solidFill>
                  <a:srgbClr val="000000"/>
                </a:solidFill>
                <a:latin typeface="Calibri"/>
                <a:cs typeface="Calibri"/>
              </a:rPr>
              <a:t>o</a:t>
            </a:r>
            <a:r>
              <a:rPr sz="3200" dirty="0">
                <a:solidFill>
                  <a:srgbClr val="000000"/>
                </a:solidFill>
                <a:latin typeface="Calibri"/>
                <a:cs typeface="Calibri"/>
              </a:rPr>
              <a:t>f each commun</a:t>
            </a:r>
            <a:r>
              <a:rPr sz="3200" spc="-20" dirty="0">
                <a:solidFill>
                  <a:srgbClr val="000000"/>
                </a:solidFill>
                <a:latin typeface="Calibri"/>
                <a:cs typeface="Calibri"/>
              </a:rPr>
              <a:t>i</a:t>
            </a:r>
            <a:r>
              <a:rPr sz="3200" dirty="0">
                <a:solidFill>
                  <a:srgbClr val="000000"/>
                </a:solidFill>
                <a:latin typeface="Calibri"/>
                <a:cs typeface="Calibri"/>
              </a:rPr>
              <a:t>ty</a:t>
            </a:r>
            <a:r>
              <a:rPr sz="3200" spc="20" dirty="0">
                <a:solidFill>
                  <a:srgbClr val="000000"/>
                </a:solidFill>
                <a:latin typeface="Calibri"/>
                <a:cs typeface="Calibri"/>
              </a:rPr>
              <a:t> </a:t>
            </a:r>
            <a:r>
              <a:rPr sz="3200" dirty="0">
                <a:solidFill>
                  <a:srgbClr val="000000"/>
                </a:solidFill>
                <a:latin typeface="Calibri"/>
                <a:cs typeface="Calibri"/>
              </a:rPr>
              <a:t>and</a:t>
            </a:r>
            <a:r>
              <a:rPr sz="3200" spc="10" dirty="0">
                <a:solidFill>
                  <a:srgbClr val="000000"/>
                </a:solidFill>
                <a:latin typeface="Calibri"/>
                <a:cs typeface="Calibri"/>
              </a:rPr>
              <a:t> </a:t>
            </a:r>
            <a:r>
              <a:rPr sz="3200" dirty="0">
                <a:solidFill>
                  <a:srgbClr val="000000"/>
                </a:solidFill>
                <a:latin typeface="Calibri"/>
                <a:cs typeface="Calibri"/>
              </a:rPr>
              <a:t>terr</a:t>
            </a:r>
            <a:r>
              <a:rPr sz="3200" spc="-10" dirty="0">
                <a:solidFill>
                  <a:srgbClr val="000000"/>
                </a:solidFill>
                <a:latin typeface="Calibri"/>
                <a:cs typeface="Calibri"/>
              </a:rPr>
              <a:t>i</a:t>
            </a:r>
            <a:r>
              <a:rPr sz="3200" dirty="0">
                <a:solidFill>
                  <a:srgbClr val="000000"/>
                </a:solidFill>
                <a:latin typeface="Calibri"/>
                <a:cs typeface="Calibri"/>
              </a:rPr>
              <a:t>tory</a:t>
            </a:r>
            <a:r>
              <a:rPr sz="3200" spc="-20" dirty="0">
                <a:solidFill>
                  <a:srgbClr val="000000"/>
                </a:solidFill>
                <a:latin typeface="Calibri"/>
                <a:cs typeface="Calibri"/>
              </a:rPr>
              <a:t> </a:t>
            </a:r>
            <a:r>
              <a:rPr sz="3200" spc="-5" dirty="0">
                <a:solidFill>
                  <a:srgbClr val="000000"/>
                </a:solidFill>
                <a:latin typeface="Calibri"/>
                <a:cs typeface="Calibri"/>
              </a:rPr>
              <a:t>determ</a:t>
            </a:r>
            <a:r>
              <a:rPr sz="3200" dirty="0">
                <a:solidFill>
                  <a:srgbClr val="000000"/>
                </a:solidFill>
                <a:latin typeface="Calibri"/>
                <a:cs typeface="Calibri"/>
              </a:rPr>
              <a:t>ines</a:t>
            </a:r>
            <a:r>
              <a:rPr sz="3200" spc="-20" dirty="0">
                <a:solidFill>
                  <a:srgbClr val="000000"/>
                </a:solidFill>
                <a:latin typeface="Calibri"/>
                <a:cs typeface="Calibri"/>
              </a:rPr>
              <a:t> </a:t>
            </a:r>
            <a:r>
              <a:rPr sz="3200" dirty="0">
                <a:solidFill>
                  <a:srgbClr val="000000"/>
                </a:solidFill>
                <a:latin typeface="Calibri"/>
                <a:cs typeface="Calibri"/>
              </a:rPr>
              <a:t>the </a:t>
            </a:r>
            <a:r>
              <a:rPr sz="3200" spc="-5" dirty="0">
                <a:solidFill>
                  <a:srgbClr val="000000"/>
                </a:solidFill>
                <a:latin typeface="Calibri"/>
                <a:cs typeface="Calibri"/>
              </a:rPr>
              <a:t>overal</a:t>
            </a:r>
            <a:r>
              <a:rPr sz="3200" dirty="0">
                <a:solidFill>
                  <a:srgbClr val="000000"/>
                </a:solidFill>
                <a:latin typeface="Calibri"/>
                <a:cs typeface="Calibri"/>
              </a:rPr>
              <a:t>l </a:t>
            </a:r>
            <a:r>
              <a:rPr sz="3200" spc="-5" dirty="0">
                <a:solidFill>
                  <a:srgbClr val="000000"/>
                </a:solidFill>
                <a:latin typeface="Calibri"/>
                <a:cs typeface="Calibri"/>
              </a:rPr>
              <a:t>hea</a:t>
            </a:r>
            <a:r>
              <a:rPr sz="3200" spc="-10" dirty="0">
                <a:solidFill>
                  <a:srgbClr val="000000"/>
                </a:solidFill>
                <a:latin typeface="Calibri"/>
                <a:cs typeface="Calibri"/>
              </a:rPr>
              <a:t>l</a:t>
            </a:r>
            <a:r>
              <a:rPr sz="3200" dirty="0">
                <a:solidFill>
                  <a:srgbClr val="000000"/>
                </a:solidFill>
                <a:latin typeface="Calibri"/>
                <a:cs typeface="Calibri"/>
              </a:rPr>
              <a:t>th</a:t>
            </a:r>
            <a:r>
              <a:rPr sz="3200" spc="5" dirty="0">
                <a:solidFill>
                  <a:srgbClr val="000000"/>
                </a:solidFill>
                <a:latin typeface="Calibri"/>
                <a:cs typeface="Calibri"/>
              </a:rPr>
              <a:t> </a:t>
            </a:r>
            <a:r>
              <a:rPr sz="3200" spc="-5" dirty="0">
                <a:solidFill>
                  <a:srgbClr val="000000"/>
                </a:solidFill>
                <a:latin typeface="Calibri"/>
                <a:cs typeface="Calibri"/>
              </a:rPr>
              <a:t>s</a:t>
            </a:r>
            <a:r>
              <a:rPr sz="3200" spc="-15" dirty="0">
                <a:solidFill>
                  <a:srgbClr val="000000"/>
                </a:solidFill>
                <a:latin typeface="Calibri"/>
                <a:cs typeface="Calibri"/>
              </a:rPr>
              <a:t>t</a:t>
            </a:r>
            <a:r>
              <a:rPr sz="3200" dirty="0">
                <a:solidFill>
                  <a:srgbClr val="000000"/>
                </a:solidFill>
                <a:latin typeface="Calibri"/>
                <a:cs typeface="Calibri"/>
              </a:rPr>
              <a:t>atus</a:t>
            </a:r>
            <a:r>
              <a:rPr sz="3200" spc="10" dirty="0">
                <a:solidFill>
                  <a:srgbClr val="000000"/>
                </a:solidFill>
                <a:latin typeface="Calibri"/>
                <a:cs typeface="Calibri"/>
              </a:rPr>
              <a:t> </a:t>
            </a:r>
            <a:r>
              <a:rPr sz="3200" spc="-5" dirty="0">
                <a:solidFill>
                  <a:srgbClr val="000000"/>
                </a:solidFill>
                <a:latin typeface="Calibri"/>
                <a:cs typeface="Calibri"/>
              </a:rPr>
              <a:t>o</a:t>
            </a:r>
            <a:r>
              <a:rPr sz="3200" dirty="0">
                <a:solidFill>
                  <a:srgbClr val="000000"/>
                </a:solidFill>
                <a:latin typeface="Calibri"/>
                <a:cs typeface="Calibri"/>
              </a:rPr>
              <a:t>f </a:t>
            </a:r>
            <a:r>
              <a:rPr sz="3200" spc="-20" dirty="0">
                <a:solidFill>
                  <a:srgbClr val="000000"/>
                </a:solidFill>
                <a:latin typeface="Calibri"/>
                <a:cs typeface="Calibri"/>
              </a:rPr>
              <a:t>t</a:t>
            </a:r>
            <a:r>
              <a:rPr sz="3200" spc="-5" dirty="0">
                <a:solidFill>
                  <a:srgbClr val="000000"/>
                </a:solidFill>
                <a:latin typeface="Calibri"/>
                <a:cs typeface="Calibri"/>
              </a:rPr>
              <a:t>h</a:t>
            </a:r>
            <a:r>
              <a:rPr sz="3200" dirty="0">
                <a:solidFill>
                  <a:srgbClr val="000000"/>
                </a:solidFill>
                <a:latin typeface="Calibri"/>
                <a:cs typeface="Calibri"/>
              </a:rPr>
              <a:t>e Na</a:t>
            </a:r>
            <a:r>
              <a:rPr sz="3200" spc="-15" dirty="0">
                <a:solidFill>
                  <a:srgbClr val="000000"/>
                </a:solidFill>
                <a:latin typeface="Calibri"/>
                <a:cs typeface="Calibri"/>
              </a:rPr>
              <a:t>t</a:t>
            </a:r>
            <a:r>
              <a:rPr sz="3200" dirty="0">
                <a:solidFill>
                  <a:srgbClr val="000000"/>
                </a:solidFill>
                <a:latin typeface="Calibri"/>
                <a:cs typeface="Calibri"/>
              </a:rPr>
              <a:t>io</a:t>
            </a:r>
            <a:r>
              <a:rPr sz="3200" spc="5" dirty="0">
                <a:solidFill>
                  <a:srgbClr val="000000"/>
                </a:solidFill>
                <a:latin typeface="Calibri"/>
                <a:cs typeface="Calibri"/>
              </a:rPr>
              <a:t>n</a:t>
            </a:r>
            <a:r>
              <a:rPr sz="3200" b="1" dirty="0">
                <a:solidFill>
                  <a:srgbClr val="000000"/>
                </a:solidFill>
                <a:latin typeface="Calibri"/>
                <a:cs typeface="Calibri"/>
              </a:rPr>
              <a:t>”</a:t>
            </a:r>
            <a:endParaRPr sz="3200" dirty="0">
              <a:solidFill>
                <a:srgbClr val="000000"/>
              </a:solidFill>
              <a:latin typeface="Calibri"/>
              <a:cs typeface="Calibri"/>
            </a:endParaRPr>
          </a:p>
        </p:txBody>
      </p:sp>
      <p:sp>
        <p:nvSpPr>
          <p:cNvPr id="10" name="object 6"/>
          <p:cNvSpPr txBox="1"/>
          <p:nvPr/>
        </p:nvSpPr>
        <p:spPr>
          <a:xfrm>
            <a:off x="2765298" y="6023228"/>
            <a:ext cx="4683125" cy="178435"/>
          </a:xfrm>
          <a:prstGeom prst="rect">
            <a:avLst/>
          </a:prstGeom>
        </p:spPr>
        <p:txBody>
          <a:bodyPr vert="horz" wrap="square" lIns="0" tIns="0" rIns="0" bIns="0" rtlCol="0">
            <a:spAutoFit/>
          </a:bodyPr>
          <a:lstStyle/>
          <a:p>
            <a:pPr marL="12700" fontAlgn="auto">
              <a:spcBef>
                <a:spcPts val="0"/>
              </a:spcBef>
              <a:spcAft>
                <a:spcPts val="0"/>
              </a:spcAft>
            </a:pPr>
            <a:r>
              <a:rPr sz="1400" i="1" spc="-5" dirty="0">
                <a:solidFill>
                  <a:srgbClr val="000000"/>
                </a:solidFill>
                <a:latin typeface="Calibri"/>
                <a:cs typeface="Calibri"/>
              </a:rPr>
              <a:t>Source</a:t>
            </a:r>
            <a:r>
              <a:rPr sz="1400" i="1" dirty="0">
                <a:solidFill>
                  <a:srgbClr val="000000"/>
                </a:solidFill>
                <a:latin typeface="Calibri"/>
                <a:cs typeface="Calibri"/>
              </a:rPr>
              <a:t>:</a:t>
            </a:r>
            <a:r>
              <a:rPr sz="1400" i="1" spc="-15" dirty="0">
                <a:solidFill>
                  <a:srgbClr val="000000"/>
                </a:solidFill>
                <a:latin typeface="Calibri"/>
                <a:cs typeface="Calibri"/>
              </a:rPr>
              <a:t> </a:t>
            </a:r>
            <a:r>
              <a:rPr sz="1400" i="1" dirty="0">
                <a:solidFill>
                  <a:srgbClr val="000000"/>
                </a:solidFill>
                <a:latin typeface="Calibri"/>
                <a:cs typeface="Calibri"/>
              </a:rPr>
              <a:t>Koh;</a:t>
            </a:r>
            <a:r>
              <a:rPr sz="1400" i="1" spc="-25" dirty="0">
                <a:solidFill>
                  <a:srgbClr val="000000"/>
                </a:solidFill>
                <a:latin typeface="Calibri"/>
                <a:cs typeface="Calibri"/>
              </a:rPr>
              <a:t> </a:t>
            </a:r>
            <a:r>
              <a:rPr sz="1400" i="1" dirty="0">
                <a:solidFill>
                  <a:srgbClr val="000000"/>
                </a:solidFill>
                <a:latin typeface="Calibri"/>
                <a:cs typeface="Calibri"/>
              </a:rPr>
              <a:t>A </a:t>
            </a:r>
            <a:r>
              <a:rPr sz="1400" i="1" spc="-10" dirty="0">
                <a:solidFill>
                  <a:srgbClr val="000000"/>
                </a:solidFill>
                <a:latin typeface="Calibri"/>
                <a:cs typeface="Calibri"/>
              </a:rPr>
              <a:t>2</a:t>
            </a:r>
            <a:r>
              <a:rPr sz="1400" i="1" dirty="0">
                <a:solidFill>
                  <a:srgbClr val="000000"/>
                </a:solidFill>
                <a:latin typeface="Calibri"/>
                <a:cs typeface="Calibri"/>
              </a:rPr>
              <a:t>0</a:t>
            </a:r>
            <a:r>
              <a:rPr sz="1400" i="1" spc="-10" dirty="0">
                <a:solidFill>
                  <a:srgbClr val="000000"/>
                </a:solidFill>
                <a:latin typeface="Calibri"/>
                <a:cs typeface="Calibri"/>
              </a:rPr>
              <a:t>2</a:t>
            </a:r>
            <a:r>
              <a:rPr sz="1400" i="1" dirty="0">
                <a:solidFill>
                  <a:srgbClr val="000000"/>
                </a:solidFill>
                <a:latin typeface="Calibri"/>
                <a:cs typeface="Calibri"/>
              </a:rPr>
              <a:t>0</a:t>
            </a:r>
            <a:r>
              <a:rPr sz="1400" i="1" spc="15" dirty="0">
                <a:solidFill>
                  <a:srgbClr val="000000"/>
                </a:solidFill>
                <a:latin typeface="Calibri"/>
                <a:cs typeface="Calibri"/>
              </a:rPr>
              <a:t> </a:t>
            </a:r>
            <a:r>
              <a:rPr sz="1400" i="1" dirty="0">
                <a:solidFill>
                  <a:srgbClr val="000000"/>
                </a:solidFill>
                <a:latin typeface="Calibri"/>
                <a:cs typeface="Calibri"/>
              </a:rPr>
              <a:t>vision</a:t>
            </a:r>
            <a:r>
              <a:rPr sz="1400" i="1" spc="-10" dirty="0">
                <a:solidFill>
                  <a:srgbClr val="000000"/>
                </a:solidFill>
                <a:latin typeface="Calibri"/>
                <a:cs typeface="Calibri"/>
              </a:rPr>
              <a:t> </a:t>
            </a:r>
            <a:r>
              <a:rPr sz="1400" i="1" spc="-5" dirty="0">
                <a:solidFill>
                  <a:srgbClr val="000000"/>
                </a:solidFill>
                <a:latin typeface="Calibri"/>
                <a:cs typeface="Calibri"/>
              </a:rPr>
              <a:t>fo</a:t>
            </a:r>
            <a:r>
              <a:rPr sz="1400" i="1" dirty="0">
                <a:solidFill>
                  <a:srgbClr val="000000"/>
                </a:solidFill>
                <a:latin typeface="Calibri"/>
                <a:cs typeface="Calibri"/>
              </a:rPr>
              <a:t>r</a:t>
            </a:r>
            <a:r>
              <a:rPr sz="1400" i="1" spc="-25" dirty="0">
                <a:solidFill>
                  <a:srgbClr val="000000"/>
                </a:solidFill>
                <a:latin typeface="Calibri"/>
                <a:cs typeface="Calibri"/>
              </a:rPr>
              <a:t> </a:t>
            </a:r>
            <a:r>
              <a:rPr sz="1400" i="1" spc="-5" dirty="0">
                <a:solidFill>
                  <a:srgbClr val="000000"/>
                </a:solidFill>
                <a:latin typeface="Calibri"/>
                <a:cs typeface="Calibri"/>
              </a:rPr>
              <a:t>health</a:t>
            </a:r>
            <a:r>
              <a:rPr sz="1400" i="1" dirty="0">
                <a:solidFill>
                  <a:srgbClr val="000000"/>
                </a:solidFill>
                <a:latin typeface="Calibri"/>
                <a:cs typeface="Calibri"/>
              </a:rPr>
              <a:t>y </a:t>
            </a:r>
            <a:r>
              <a:rPr sz="1400" i="1" spc="-5" dirty="0">
                <a:solidFill>
                  <a:srgbClr val="000000"/>
                </a:solidFill>
                <a:latin typeface="Calibri"/>
                <a:cs typeface="Calibri"/>
              </a:rPr>
              <a:t>people</a:t>
            </a:r>
            <a:r>
              <a:rPr sz="1400" i="1" dirty="0">
                <a:solidFill>
                  <a:srgbClr val="000000"/>
                </a:solidFill>
                <a:latin typeface="Calibri"/>
                <a:cs typeface="Calibri"/>
              </a:rPr>
              <a:t>.</a:t>
            </a:r>
            <a:r>
              <a:rPr sz="1400" i="1" spc="-20" dirty="0">
                <a:solidFill>
                  <a:srgbClr val="000000"/>
                </a:solidFill>
                <a:latin typeface="Calibri"/>
                <a:cs typeface="Calibri"/>
              </a:rPr>
              <a:t> </a:t>
            </a:r>
            <a:r>
              <a:rPr sz="1400" i="1" dirty="0">
                <a:solidFill>
                  <a:srgbClr val="000000"/>
                </a:solidFill>
                <a:latin typeface="Calibri"/>
                <a:cs typeface="Calibri"/>
              </a:rPr>
              <a:t>N</a:t>
            </a:r>
            <a:r>
              <a:rPr sz="1400" i="1" spc="-5" dirty="0">
                <a:solidFill>
                  <a:srgbClr val="000000"/>
                </a:solidFill>
                <a:latin typeface="Calibri"/>
                <a:cs typeface="Calibri"/>
              </a:rPr>
              <a:t> Eng</a:t>
            </a:r>
            <a:r>
              <a:rPr sz="1400" i="1" dirty="0">
                <a:solidFill>
                  <a:srgbClr val="000000"/>
                </a:solidFill>
                <a:latin typeface="Calibri"/>
                <a:cs typeface="Calibri"/>
              </a:rPr>
              <a:t>l</a:t>
            </a:r>
            <a:r>
              <a:rPr sz="1400" i="1" spc="20" dirty="0">
                <a:solidFill>
                  <a:srgbClr val="000000"/>
                </a:solidFill>
                <a:latin typeface="Calibri"/>
                <a:cs typeface="Calibri"/>
              </a:rPr>
              <a:t> </a:t>
            </a:r>
            <a:r>
              <a:rPr sz="1400" i="1" dirty="0">
                <a:solidFill>
                  <a:srgbClr val="000000"/>
                </a:solidFill>
                <a:latin typeface="Calibri"/>
                <a:cs typeface="Calibri"/>
              </a:rPr>
              <a:t>J</a:t>
            </a:r>
            <a:r>
              <a:rPr sz="1400" i="1" spc="-10" dirty="0">
                <a:solidFill>
                  <a:srgbClr val="000000"/>
                </a:solidFill>
                <a:latin typeface="Calibri"/>
                <a:cs typeface="Calibri"/>
              </a:rPr>
              <a:t> </a:t>
            </a:r>
            <a:r>
              <a:rPr sz="1400" i="1" dirty="0">
                <a:solidFill>
                  <a:srgbClr val="000000"/>
                </a:solidFill>
                <a:latin typeface="Calibri"/>
                <a:cs typeface="Calibri"/>
              </a:rPr>
              <a:t>Med</a:t>
            </a:r>
            <a:r>
              <a:rPr sz="1400" i="1" spc="-10" dirty="0">
                <a:solidFill>
                  <a:srgbClr val="000000"/>
                </a:solidFill>
                <a:latin typeface="Calibri"/>
                <a:cs typeface="Calibri"/>
              </a:rPr>
              <a:t> </a:t>
            </a:r>
            <a:r>
              <a:rPr sz="1400" i="1" dirty="0">
                <a:solidFill>
                  <a:srgbClr val="000000"/>
                </a:solidFill>
                <a:latin typeface="Calibri"/>
                <a:cs typeface="Calibri"/>
              </a:rPr>
              <a:t>2</a:t>
            </a:r>
            <a:r>
              <a:rPr sz="1400" i="1" spc="-10" dirty="0">
                <a:solidFill>
                  <a:srgbClr val="000000"/>
                </a:solidFill>
                <a:latin typeface="Calibri"/>
                <a:cs typeface="Calibri"/>
              </a:rPr>
              <a:t>0</a:t>
            </a:r>
            <a:r>
              <a:rPr sz="1400" i="1" dirty="0">
                <a:solidFill>
                  <a:srgbClr val="000000"/>
                </a:solidFill>
                <a:latin typeface="Calibri"/>
                <a:cs typeface="Calibri"/>
              </a:rPr>
              <a:t>10</a:t>
            </a:r>
            <a:endParaRPr sz="1400">
              <a:solidFill>
                <a:srgbClr val="000000"/>
              </a:solidFill>
              <a:latin typeface="Calibri"/>
              <a:cs typeface="Calibri"/>
            </a:endParaRPr>
          </a:p>
        </p:txBody>
      </p:sp>
    </p:spTree>
    <p:extLst>
      <p:ext uri="{BB962C8B-B14F-4D97-AF65-F5344CB8AC3E}">
        <p14:creationId xmlns:p14="http://schemas.microsoft.com/office/powerpoint/2010/main" val="3868713172"/>
      </p:ext>
    </p:extLst>
  </p:cSld>
  <p:clrMapOvr>
    <a:masterClrMapping/>
  </p:clrMapOvr>
  <p:transition spd="slow"/>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1447800" y="152400"/>
            <a:ext cx="7467600" cy="1066800"/>
          </a:xfrm>
        </p:spPr>
        <p:txBody>
          <a:bodyPr/>
          <a:lstStyle/>
          <a:p>
            <a:pPr algn="ctr"/>
            <a:r>
              <a:rPr lang="en-US" dirty="0" smtClean="0">
                <a:ea typeface="ＭＳ Ｐゴシック" pitchFamily="34" charset="-128"/>
              </a:rPr>
              <a:t>Friendly Reminder </a:t>
            </a:r>
          </a:p>
        </p:txBody>
      </p:sp>
      <p:sp>
        <p:nvSpPr>
          <p:cNvPr id="2" name="Content Placeholder 1"/>
          <p:cNvSpPr>
            <a:spLocks noGrp="1"/>
          </p:cNvSpPr>
          <p:nvPr>
            <p:ph idx="1"/>
          </p:nvPr>
        </p:nvSpPr>
        <p:spPr>
          <a:xfrm>
            <a:off x="1447800" y="1524000"/>
            <a:ext cx="7543800" cy="5029200"/>
          </a:xfrm>
        </p:spPr>
        <p:txBody>
          <a:bodyPr>
            <a:noAutofit/>
          </a:bodyPr>
          <a:lstStyle/>
          <a:p>
            <a:pPr marL="0" indent="0" algn="ctr">
              <a:spcBef>
                <a:spcPts val="0"/>
              </a:spcBef>
              <a:buNone/>
              <a:defRPr/>
            </a:pPr>
            <a:endParaRPr lang="en-US" sz="3600" b="1" dirty="0" smtClean="0"/>
          </a:p>
          <a:p>
            <a:pPr marL="0" indent="0" algn="ctr">
              <a:spcBef>
                <a:spcPts val="0"/>
              </a:spcBef>
              <a:buNone/>
              <a:defRPr/>
            </a:pPr>
            <a:endParaRPr lang="en-US" sz="3600" b="1" dirty="0"/>
          </a:p>
          <a:p>
            <a:pPr marL="0" indent="0" algn="ctr">
              <a:spcBef>
                <a:spcPts val="0"/>
              </a:spcBef>
              <a:buNone/>
              <a:defRPr/>
            </a:pPr>
            <a:endParaRPr lang="en-US" sz="3600" b="1" dirty="0" smtClean="0"/>
          </a:p>
          <a:p>
            <a:pPr marL="0" indent="0" algn="ctr">
              <a:spcBef>
                <a:spcPts val="0"/>
              </a:spcBef>
              <a:buNone/>
              <a:defRPr/>
            </a:pPr>
            <a:endParaRPr lang="en-US" sz="3600" b="1" dirty="0" smtClean="0"/>
          </a:p>
          <a:p>
            <a:pPr marL="0" indent="0" algn="ctr">
              <a:spcBef>
                <a:spcPts val="0"/>
              </a:spcBef>
              <a:buNone/>
              <a:defRPr/>
            </a:pPr>
            <a:r>
              <a:rPr lang="en-US" sz="3200" b="1" dirty="0" smtClean="0"/>
              <a:t>Open enrollment for health insurance under the Affordable Care Act ends February 15</a:t>
            </a:r>
          </a:p>
          <a:p>
            <a:pPr algn="ctr">
              <a:spcBef>
                <a:spcPts val="0"/>
              </a:spcBef>
              <a:defRPr/>
            </a:pPr>
            <a:endParaRPr lang="en-US" sz="3200" b="1" dirty="0"/>
          </a:p>
          <a:p>
            <a:pPr marL="0" indent="0" algn="ctr">
              <a:spcBef>
                <a:spcPts val="0"/>
              </a:spcBef>
              <a:buNone/>
              <a:defRPr/>
            </a:pPr>
            <a:r>
              <a:rPr lang="en-US" sz="3200" b="1" dirty="0" smtClean="0"/>
              <a:t>Visit </a:t>
            </a:r>
            <a:r>
              <a:rPr lang="en-US" sz="3200" b="1" dirty="0" smtClean="0">
                <a:hlinkClick r:id="rId3"/>
              </a:rPr>
              <a:t>http://www.healthcare.gov</a:t>
            </a:r>
            <a:r>
              <a:rPr lang="en-US" sz="3200" b="1" dirty="0" smtClean="0"/>
              <a:t> today</a:t>
            </a:r>
          </a:p>
        </p:txBody>
      </p:sp>
      <p:pic>
        <p:nvPicPr>
          <p:cNvPr id="7" name="Picture 2" descr="Health Resources and Services Administration Logo" title="HR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1" y="5638800"/>
            <a:ext cx="1219202" cy="370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Need health insurance ph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6178" y="1676400"/>
            <a:ext cx="3352800" cy="198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94</a:t>
            </a:fld>
            <a:endParaRPr lang="en-US" sz="1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2478429134"/>
      </p:ext>
    </p:extLst>
  </p:cSld>
  <p:clrMapOvr>
    <a:masterClrMapping/>
  </p:clrMapOvr>
  <p:transition spd="slow"/>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1447800" y="152400"/>
            <a:ext cx="7467600" cy="1066800"/>
          </a:xfrm>
        </p:spPr>
        <p:txBody>
          <a:bodyPr/>
          <a:lstStyle/>
          <a:p>
            <a:pPr algn="ctr"/>
            <a:r>
              <a:rPr lang="en-US" dirty="0" smtClean="0">
                <a:solidFill>
                  <a:schemeClr val="bg1"/>
                </a:solidFill>
                <a:ea typeface="ＭＳ Ｐゴシック" pitchFamily="34" charset="-128"/>
              </a:rPr>
              <a:t>Thank You</a:t>
            </a:r>
          </a:p>
        </p:txBody>
      </p:sp>
      <p:pic>
        <p:nvPicPr>
          <p:cNvPr id="7" name="Picture 2" descr="Health Resources and Services Administration Logo" title="HR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1" y="5638800"/>
            <a:ext cx="1219202" cy="370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95</a:t>
            </a:fld>
            <a:endParaRPr lang="en-US" sz="1200" dirty="0">
              <a:solidFill>
                <a:srgbClr val="898989"/>
              </a:solidFill>
              <a:latin typeface="Calibri" panose="020F0502020204030204" pitchFamily="34" charset="0"/>
            </a:endParaRPr>
          </a:p>
        </p:txBody>
      </p:sp>
      <p:sp>
        <p:nvSpPr>
          <p:cNvPr id="9" name="Content Placeholder 1"/>
          <p:cNvSpPr>
            <a:spLocks noGrp="1"/>
          </p:cNvSpPr>
          <p:nvPr>
            <p:ph idx="1"/>
          </p:nvPr>
        </p:nvSpPr>
        <p:spPr>
          <a:xfrm>
            <a:off x="1447800" y="1524000"/>
            <a:ext cx="7543800" cy="5029200"/>
          </a:xfrm>
        </p:spPr>
        <p:txBody>
          <a:bodyPr>
            <a:noAutofit/>
          </a:bodyPr>
          <a:lstStyle/>
          <a:p>
            <a:pPr marL="0" indent="0" algn="ctr">
              <a:spcBef>
                <a:spcPts val="0"/>
              </a:spcBef>
              <a:buNone/>
              <a:defRPr/>
            </a:pPr>
            <a:r>
              <a:rPr lang="en-US" sz="6000" b="1" dirty="0"/>
              <a:t>Thank </a:t>
            </a:r>
            <a:r>
              <a:rPr lang="en-US" sz="6000" b="1" dirty="0" smtClean="0"/>
              <a:t>You! </a:t>
            </a:r>
          </a:p>
          <a:p>
            <a:pPr marL="12700" marR="5080" indent="0" algn="ctr">
              <a:buNone/>
            </a:pPr>
            <a:r>
              <a:rPr lang="en-US" sz="2800" b="1" spc="-30" dirty="0">
                <a:latin typeface="Calibri"/>
                <a:cs typeface="Calibri"/>
              </a:rPr>
              <a:t>Sa</a:t>
            </a:r>
            <a:r>
              <a:rPr lang="en-US" sz="2800" b="1" spc="-80" dirty="0">
                <a:latin typeface="Calibri"/>
                <a:cs typeface="Calibri"/>
              </a:rPr>
              <a:t>r</a:t>
            </a:r>
            <a:r>
              <a:rPr lang="en-US" sz="2800" b="1" spc="-30" dirty="0">
                <a:latin typeface="Calibri"/>
                <a:cs typeface="Calibri"/>
              </a:rPr>
              <a:t>a</a:t>
            </a:r>
            <a:r>
              <a:rPr lang="en-US" sz="2800" b="1" spc="-15" dirty="0">
                <a:latin typeface="Calibri"/>
                <a:cs typeface="Calibri"/>
              </a:rPr>
              <a:t>h</a:t>
            </a:r>
            <a:r>
              <a:rPr lang="en-US" sz="2800" b="1" spc="10" dirty="0">
                <a:latin typeface="Calibri"/>
                <a:cs typeface="Calibri"/>
              </a:rPr>
              <a:t> </a:t>
            </a:r>
            <a:r>
              <a:rPr lang="en-US" sz="2800" b="1" spc="-25" dirty="0">
                <a:latin typeface="Calibri"/>
                <a:cs typeface="Calibri"/>
              </a:rPr>
              <a:t>R</a:t>
            </a:r>
            <a:r>
              <a:rPr lang="en-US" sz="2800" b="1" spc="-10" dirty="0">
                <a:latin typeface="Calibri"/>
                <a:cs typeface="Calibri"/>
              </a:rPr>
              <a:t>.</a:t>
            </a:r>
            <a:r>
              <a:rPr lang="en-US" sz="2800" b="1" dirty="0">
                <a:latin typeface="Calibri"/>
                <a:cs typeface="Calibri"/>
              </a:rPr>
              <a:t> </a:t>
            </a:r>
            <a:r>
              <a:rPr lang="en-US" sz="2800" b="1" spc="-25" dirty="0">
                <a:latin typeface="Calibri"/>
                <a:cs typeface="Calibri"/>
              </a:rPr>
              <a:t>L</a:t>
            </a:r>
            <a:r>
              <a:rPr lang="en-US" sz="2800" b="1" spc="-30" dirty="0">
                <a:latin typeface="Calibri"/>
                <a:cs typeface="Calibri"/>
              </a:rPr>
              <a:t>ind</a:t>
            </a:r>
            <a:r>
              <a:rPr lang="en-US" sz="2800" b="1" spc="-45" dirty="0">
                <a:latin typeface="Calibri"/>
                <a:cs typeface="Calibri"/>
              </a:rPr>
              <a:t>e</a:t>
            </a:r>
            <a:r>
              <a:rPr lang="en-US" sz="2800" b="1" spc="-10" dirty="0">
                <a:latin typeface="Calibri"/>
                <a:cs typeface="Calibri"/>
              </a:rPr>
              <a:t>,</a:t>
            </a:r>
            <a:r>
              <a:rPr lang="en-US" sz="2800" b="1" spc="10" dirty="0">
                <a:latin typeface="Calibri"/>
                <a:cs typeface="Calibri"/>
              </a:rPr>
              <a:t> </a:t>
            </a:r>
            <a:r>
              <a:rPr lang="en-US" sz="2800" b="1" spc="-35" dirty="0">
                <a:latin typeface="Calibri"/>
                <a:cs typeface="Calibri"/>
              </a:rPr>
              <a:t>M</a:t>
            </a:r>
            <a:r>
              <a:rPr lang="en-US" sz="2800" b="1" spc="-25" dirty="0">
                <a:latin typeface="Calibri"/>
                <a:cs typeface="Calibri"/>
              </a:rPr>
              <a:t>.</a:t>
            </a:r>
            <a:r>
              <a:rPr lang="en-US" sz="2800" b="1" spc="-90" dirty="0">
                <a:latin typeface="Calibri"/>
                <a:cs typeface="Calibri"/>
              </a:rPr>
              <a:t>D.</a:t>
            </a:r>
            <a:r>
              <a:rPr lang="en-US" sz="2800" b="1" spc="-85" dirty="0">
                <a:latin typeface="Calibri"/>
                <a:cs typeface="Calibri"/>
              </a:rPr>
              <a:t> </a:t>
            </a:r>
          </a:p>
          <a:p>
            <a:pPr marL="12700" marR="5080" indent="0" algn="ctr">
              <a:buNone/>
            </a:pPr>
            <a:r>
              <a:rPr lang="en-US" sz="2800" b="1" spc="-50" dirty="0">
                <a:latin typeface="Calibri"/>
                <a:cs typeface="Calibri"/>
              </a:rPr>
              <a:t>RA</a:t>
            </a:r>
            <a:r>
              <a:rPr lang="en-US" sz="2800" b="1" spc="-45" dirty="0">
                <a:latin typeface="Calibri"/>
                <a:cs typeface="Calibri"/>
              </a:rPr>
              <a:t>D</a:t>
            </a:r>
            <a:r>
              <a:rPr lang="en-US" sz="2800" b="1" spc="-25" dirty="0">
                <a:latin typeface="Calibri"/>
                <a:cs typeface="Calibri"/>
              </a:rPr>
              <a:t>M</a:t>
            </a:r>
            <a:r>
              <a:rPr lang="en-US" sz="2800" b="1" spc="15" dirty="0">
                <a:latin typeface="Calibri"/>
                <a:cs typeface="Calibri"/>
              </a:rPr>
              <a:t> </a:t>
            </a:r>
            <a:r>
              <a:rPr lang="en-US" sz="2800" b="1" spc="-45" dirty="0">
                <a:latin typeface="Calibri"/>
                <a:cs typeface="Calibri"/>
              </a:rPr>
              <a:t>U.</a:t>
            </a:r>
            <a:r>
              <a:rPr lang="en-US" sz="2800" b="1" spc="-15" dirty="0">
                <a:latin typeface="Calibri"/>
                <a:cs typeface="Calibri"/>
              </a:rPr>
              <a:t>S.</a:t>
            </a:r>
            <a:r>
              <a:rPr lang="en-US" sz="2800" b="1" dirty="0">
                <a:latin typeface="Calibri"/>
                <a:cs typeface="Calibri"/>
              </a:rPr>
              <a:t> </a:t>
            </a:r>
            <a:r>
              <a:rPr lang="en-US" sz="2800" b="1" spc="-40" dirty="0">
                <a:latin typeface="Calibri"/>
                <a:cs typeface="Calibri"/>
              </a:rPr>
              <a:t>Publi</a:t>
            </a:r>
            <a:r>
              <a:rPr lang="en-US" sz="2800" b="1" spc="-15" dirty="0">
                <a:latin typeface="Calibri"/>
                <a:cs typeface="Calibri"/>
              </a:rPr>
              <a:t>c</a:t>
            </a:r>
            <a:r>
              <a:rPr lang="en-US" sz="2800" b="1" spc="20" dirty="0">
                <a:latin typeface="Calibri"/>
                <a:cs typeface="Calibri"/>
              </a:rPr>
              <a:t> </a:t>
            </a:r>
            <a:r>
              <a:rPr lang="en-US" sz="2800" b="1" spc="-35" dirty="0">
                <a:latin typeface="Calibri"/>
                <a:cs typeface="Calibri"/>
              </a:rPr>
              <a:t>He</a:t>
            </a:r>
            <a:r>
              <a:rPr lang="en-US" sz="2800" b="1" spc="-30" dirty="0">
                <a:latin typeface="Calibri"/>
                <a:cs typeface="Calibri"/>
              </a:rPr>
              <a:t>alt</a:t>
            </a:r>
            <a:r>
              <a:rPr lang="en-US" sz="2800" b="1" spc="-15" dirty="0">
                <a:latin typeface="Calibri"/>
                <a:cs typeface="Calibri"/>
              </a:rPr>
              <a:t>h</a:t>
            </a:r>
            <a:r>
              <a:rPr lang="en-US" sz="2800" b="1" spc="15" dirty="0">
                <a:latin typeface="Calibri"/>
                <a:cs typeface="Calibri"/>
              </a:rPr>
              <a:t> </a:t>
            </a:r>
            <a:r>
              <a:rPr lang="en-US" sz="2800" b="1" spc="-30" dirty="0">
                <a:latin typeface="Calibri"/>
                <a:cs typeface="Calibri"/>
              </a:rPr>
              <a:t>Se</a:t>
            </a:r>
            <a:r>
              <a:rPr lang="en-US" sz="2800" b="1" dirty="0">
                <a:latin typeface="Calibri"/>
                <a:cs typeface="Calibri"/>
              </a:rPr>
              <a:t>r</a:t>
            </a:r>
            <a:r>
              <a:rPr lang="en-US" sz="2800" b="1" spc="-25" dirty="0">
                <a:latin typeface="Calibri"/>
                <a:cs typeface="Calibri"/>
              </a:rPr>
              <a:t>vic</a:t>
            </a:r>
            <a:r>
              <a:rPr lang="en-US" sz="2800" b="1" spc="-15" dirty="0">
                <a:latin typeface="Calibri"/>
                <a:cs typeface="Calibri"/>
              </a:rPr>
              <a:t>e</a:t>
            </a:r>
            <a:endParaRPr lang="en-US" sz="2800" b="1" dirty="0">
              <a:latin typeface="Calibri"/>
              <a:cs typeface="Calibri"/>
            </a:endParaRPr>
          </a:p>
          <a:p>
            <a:pPr marL="12700" marR="5080" indent="0" algn="ctr">
              <a:buNone/>
            </a:pPr>
            <a:r>
              <a:rPr lang="en-US" sz="2800" b="1" spc="-45" dirty="0">
                <a:latin typeface="Calibri"/>
                <a:cs typeface="Calibri"/>
              </a:rPr>
              <a:t>C</a:t>
            </a:r>
            <a:r>
              <a:rPr lang="en-US" sz="2800" b="1" spc="-40" dirty="0">
                <a:latin typeface="Calibri"/>
                <a:cs typeface="Calibri"/>
              </a:rPr>
              <a:t>hi</a:t>
            </a:r>
            <a:r>
              <a:rPr lang="en-US" sz="2800" b="1" spc="-70" dirty="0">
                <a:latin typeface="Calibri"/>
                <a:cs typeface="Calibri"/>
              </a:rPr>
              <a:t>e</a:t>
            </a:r>
            <a:r>
              <a:rPr lang="en-US" sz="2800" b="1" spc="-10" dirty="0">
                <a:latin typeface="Calibri"/>
                <a:cs typeface="Calibri"/>
              </a:rPr>
              <a:t>f</a:t>
            </a:r>
            <a:r>
              <a:rPr lang="en-US" sz="2800" b="1" spc="50" dirty="0">
                <a:latin typeface="Calibri"/>
                <a:cs typeface="Calibri"/>
              </a:rPr>
              <a:t> </a:t>
            </a:r>
            <a:r>
              <a:rPr lang="en-US" sz="2800" b="1" spc="-40" dirty="0">
                <a:latin typeface="Calibri"/>
                <a:cs typeface="Calibri"/>
              </a:rPr>
              <a:t>Publi</a:t>
            </a:r>
            <a:r>
              <a:rPr lang="en-US" sz="2800" b="1" spc="-15" dirty="0">
                <a:latin typeface="Calibri"/>
                <a:cs typeface="Calibri"/>
              </a:rPr>
              <a:t>c</a:t>
            </a:r>
            <a:r>
              <a:rPr lang="en-US" sz="2800" b="1" spc="45" dirty="0">
                <a:latin typeface="Calibri"/>
                <a:cs typeface="Calibri"/>
              </a:rPr>
              <a:t> </a:t>
            </a:r>
            <a:r>
              <a:rPr lang="en-US" sz="2800" b="1" spc="-35" dirty="0">
                <a:latin typeface="Calibri"/>
                <a:cs typeface="Calibri"/>
              </a:rPr>
              <a:t>He</a:t>
            </a:r>
            <a:r>
              <a:rPr lang="en-US" sz="2800" b="1" spc="-30" dirty="0">
                <a:latin typeface="Calibri"/>
                <a:cs typeface="Calibri"/>
              </a:rPr>
              <a:t>alt</a:t>
            </a:r>
            <a:r>
              <a:rPr lang="en-US" sz="2800" b="1" spc="-15" dirty="0">
                <a:latin typeface="Calibri"/>
                <a:cs typeface="Calibri"/>
              </a:rPr>
              <a:t>h</a:t>
            </a:r>
            <a:r>
              <a:rPr lang="en-US" sz="2800" b="1" dirty="0">
                <a:latin typeface="Calibri"/>
                <a:cs typeface="Calibri"/>
              </a:rPr>
              <a:t> </a:t>
            </a:r>
            <a:r>
              <a:rPr lang="en-US" sz="2800" b="1" spc="-40" dirty="0">
                <a:latin typeface="Calibri"/>
                <a:cs typeface="Calibri"/>
              </a:rPr>
              <a:t>O</a:t>
            </a:r>
            <a:r>
              <a:rPr lang="en-US" sz="2800" b="1" spc="-10" dirty="0">
                <a:latin typeface="Calibri"/>
                <a:cs typeface="Calibri"/>
              </a:rPr>
              <a:t>f</a:t>
            </a:r>
            <a:r>
              <a:rPr lang="en-US" sz="2800" b="1" spc="-35" dirty="0">
                <a:latin typeface="Calibri"/>
                <a:cs typeface="Calibri"/>
              </a:rPr>
              <a:t>f</a:t>
            </a:r>
            <a:r>
              <a:rPr lang="en-US" sz="2800" b="1" spc="-40" dirty="0">
                <a:latin typeface="Calibri"/>
                <a:cs typeface="Calibri"/>
              </a:rPr>
              <a:t>i</a:t>
            </a:r>
            <a:r>
              <a:rPr lang="en-US" sz="2800" b="1" spc="-35" dirty="0">
                <a:latin typeface="Calibri"/>
                <a:cs typeface="Calibri"/>
              </a:rPr>
              <a:t>c</a:t>
            </a:r>
            <a:r>
              <a:rPr lang="en-US" sz="2800" b="1" spc="-45" dirty="0">
                <a:latin typeface="Calibri"/>
                <a:cs typeface="Calibri"/>
              </a:rPr>
              <a:t>er</a:t>
            </a:r>
            <a:r>
              <a:rPr lang="en-US" sz="2800" b="1" spc="-40" dirty="0">
                <a:latin typeface="Calibri"/>
                <a:cs typeface="Calibri"/>
              </a:rPr>
              <a:t> </a:t>
            </a:r>
          </a:p>
          <a:p>
            <a:pPr marL="12700" marR="5080" indent="0" algn="ctr">
              <a:buNone/>
            </a:pPr>
            <a:r>
              <a:rPr lang="en-US" sz="2800" b="1" spc="-45" dirty="0">
                <a:latin typeface="Calibri"/>
                <a:cs typeface="Calibri"/>
              </a:rPr>
              <a:t>Health Resources and Services Administration</a:t>
            </a:r>
            <a:endParaRPr lang="en-US" sz="2800" b="1" dirty="0">
              <a:latin typeface="Calibri"/>
              <a:cs typeface="Calibri"/>
            </a:endParaRPr>
          </a:p>
          <a:p>
            <a:pPr marL="12700" marR="5080" indent="0" algn="ctr">
              <a:buNone/>
            </a:pPr>
            <a:r>
              <a:rPr lang="en-US" sz="2800" b="1" u="heavy" spc="-25" dirty="0">
                <a:solidFill>
                  <a:srgbClr val="0000FF"/>
                </a:solidFill>
                <a:latin typeface="Calibri"/>
                <a:cs typeface="Calibri"/>
                <a:hlinkClick r:id="rId4"/>
              </a:rPr>
              <a:t>sli</a:t>
            </a:r>
            <a:r>
              <a:rPr lang="en-US" sz="2800" b="1" u="heavy" spc="-40" dirty="0">
                <a:solidFill>
                  <a:srgbClr val="0000FF"/>
                </a:solidFill>
                <a:latin typeface="Calibri"/>
                <a:cs typeface="Calibri"/>
                <a:hlinkClick r:id="rId4"/>
              </a:rPr>
              <a:t>n</a:t>
            </a:r>
            <a:r>
              <a:rPr lang="en-US" sz="2800" b="1" u="heavy" spc="-30" dirty="0">
                <a:solidFill>
                  <a:srgbClr val="0000FF"/>
                </a:solidFill>
                <a:latin typeface="Calibri"/>
                <a:cs typeface="Calibri"/>
                <a:hlinkClick r:id="rId4"/>
              </a:rPr>
              <a:t>d</a:t>
            </a:r>
            <a:r>
              <a:rPr lang="en-US" sz="2800" b="1" u="heavy" spc="-40" dirty="0">
                <a:solidFill>
                  <a:srgbClr val="0000FF"/>
                </a:solidFill>
                <a:latin typeface="Calibri"/>
                <a:cs typeface="Calibri"/>
                <a:hlinkClick r:id="rId4"/>
              </a:rPr>
              <a:t>e@</a:t>
            </a:r>
            <a:r>
              <a:rPr lang="en-US" sz="2800" b="1" u="heavy" spc="-30" dirty="0">
                <a:solidFill>
                  <a:srgbClr val="0000FF"/>
                </a:solidFill>
                <a:latin typeface="Calibri"/>
                <a:cs typeface="Calibri"/>
                <a:hlinkClick r:id="rId4"/>
              </a:rPr>
              <a:t>h</a:t>
            </a:r>
            <a:r>
              <a:rPr lang="en-US" sz="2800" b="1" u="heavy" spc="-60" dirty="0">
                <a:solidFill>
                  <a:srgbClr val="0000FF"/>
                </a:solidFill>
                <a:latin typeface="Calibri"/>
                <a:cs typeface="Calibri"/>
                <a:hlinkClick r:id="rId4"/>
              </a:rPr>
              <a:t>r</a:t>
            </a:r>
            <a:r>
              <a:rPr lang="en-US" sz="2800" b="1" u="heavy" spc="-30" dirty="0">
                <a:solidFill>
                  <a:srgbClr val="0000FF"/>
                </a:solidFill>
                <a:latin typeface="Calibri"/>
                <a:cs typeface="Calibri"/>
                <a:hlinkClick r:id="rId4"/>
              </a:rPr>
              <a:t>sa</a:t>
            </a:r>
            <a:r>
              <a:rPr lang="en-US" sz="2800" b="1" u="heavy" spc="5" dirty="0">
                <a:solidFill>
                  <a:srgbClr val="0000FF"/>
                </a:solidFill>
                <a:latin typeface="Calibri"/>
                <a:cs typeface="Calibri"/>
                <a:hlinkClick r:id="rId4"/>
              </a:rPr>
              <a:t>.</a:t>
            </a:r>
            <a:r>
              <a:rPr lang="en-US" sz="2800" b="1" u="heavy" spc="-80" dirty="0">
                <a:solidFill>
                  <a:srgbClr val="0000FF"/>
                </a:solidFill>
                <a:latin typeface="Calibri"/>
                <a:cs typeface="Calibri"/>
                <a:hlinkClick r:id="rId4"/>
              </a:rPr>
              <a:t>g</a:t>
            </a:r>
            <a:r>
              <a:rPr lang="en-US" sz="2800" b="1" u="heavy" spc="-45" dirty="0">
                <a:solidFill>
                  <a:srgbClr val="0000FF"/>
                </a:solidFill>
                <a:latin typeface="Calibri"/>
                <a:cs typeface="Calibri"/>
                <a:hlinkClick r:id="rId4"/>
              </a:rPr>
              <a:t>ov</a:t>
            </a:r>
            <a:r>
              <a:rPr lang="en-US" sz="2800" b="1" spc="-40" dirty="0">
                <a:solidFill>
                  <a:srgbClr val="0000FF"/>
                </a:solidFill>
                <a:latin typeface="Calibri"/>
                <a:cs typeface="Calibri"/>
              </a:rPr>
              <a:t> </a:t>
            </a:r>
          </a:p>
          <a:p>
            <a:pPr marL="12700" marR="5080" indent="0" algn="ctr">
              <a:buNone/>
            </a:pPr>
            <a:r>
              <a:rPr lang="en-US" sz="2800" b="1" spc="-40" dirty="0" smtClean="0">
                <a:latin typeface="Calibri"/>
                <a:cs typeface="Calibri"/>
              </a:rPr>
              <a:t>30</a:t>
            </a:r>
            <a:r>
              <a:rPr lang="en-US" sz="2800" b="1" spc="-30" dirty="0" smtClean="0">
                <a:latin typeface="Calibri"/>
                <a:cs typeface="Calibri"/>
              </a:rPr>
              <a:t>1</a:t>
            </a:r>
            <a:r>
              <a:rPr lang="en-US" sz="2800" b="1" spc="-40" dirty="0" smtClean="0">
                <a:latin typeface="Calibri"/>
                <a:cs typeface="Calibri"/>
              </a:rPr>
              <a:t>-</a:t>
            </a:r>
            <a:r>
              <a:rPr lang="en-US" sz="2800" b="1" spc="-30" dirty="0" smtClean="0">
                <a:latin typeface="Calibri"/>
                <a:cs typeface="Calibri"/>
              </a:rPr>
              <a:t>4</a:t>
            </a:r>
            <a:r>
              <a:rPr lang="en-US" sz="2800" b="1" spc="-40" dirty="0" smtClean="0">
                <a:latin typeface="Calibri"/>
                <a:cs typeface="Calibri"/>
              </a:rPr>
              <a:t>4</a:t>
            </a:r>
            <a:r>
              <a:rPr lang="en-US" sz="2800" b="1" spc="-5" dirty="0" smtClean="0">
                <a:latin typeface="Calibri"/>
                <a:cs typeface="Calibri"/>
              </a:rPr>
              <a:t>3</a:t>
            </a:r>
            <a:r>
              <a:rPr lang="en-US" sz="2800" b="1" spc="-20" dirty="0" smtClean="0">
                <a:latin typeface="Calibri"/>
                <a:cs typeface="Calibri"/>
              </a:rPr>
              <a:t>-22</a:t>
            </a:r>
            <a:r>
              <a:rPr lang="en-US" sz="2800" b="1" spc="-30" dirty="0" smtClean="0">
                <a:latin typeface="Calibri"/>
                <a:cs typeface="Calibri"/>
              </a:rPr>
              <a:t>16</a:t>
            </a:r>
            <a:endParaRPr lang="en-US" sz="2800" b="1" dirty="0">
              <a:latin typeface="Calibri"/>
              <a:cs typeface="Calibri"/>
            </a:endParaRPr>
          </a:p>
        </p:txBody>
      </p:sp>
    </p:spTree>
    <p:extLst>
      <p:ext uri="{BB962C8B-B14F-4D97-AF65-F5344CB8AC3E}">
        <p14:creationId xmlns:p14="http://schemas.microsoft.com/office/powerpoint/2010/main" val="3890692730"/>
      </p:ext>
    </p:extLst>
  </p:cSld>
  <p:clrMapOvr>
    <a:masterClrMapping/>
  </p:clrMapOvr>
  <p:transition spd="slow"/>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759618" y="1584325"/>
            <a:ext cx="7748588" cy="1766888"/>
          </a:xfrm>
        </p:spPr>
        <p:txBody>
          <a:bodyPr/>
          <a:lstStyle/>
          <a:p>
            <a:pPr eaLnBrk="1" hangingPunct="1"/>
            <a:r>
              <a:rPr lang="en-US" altLang="en-US" sz="4800" smtClean="0">
                <a:ea typeface="ヒラギノ角ゴ Pro W3" pitchFamily="124" charset="-128"/>
              </a:rPr>
              <a:t>The Evolution of Culturally Competent Transgender Services </a:t>
            </a:r>
          </a:p>
        </p:txBody>
      </p:sp>
      <p:sp>
        <p:nvSpPr>
          <p:cNvPr id="3" name="Subtitle 2"/>
          <p:cNvSpPr>
            <a:spLocks noGrp="1"/>
          </p:cNvSpPr>
          <p:nvPr>
            <p:ph type="subTitle" idx="1"/>
          </p:nvPr>
        </p:nvSpPr>
        <p:spPr>
          <a:xfrm>
            <a:off x="834629" y="3506788"/>
            <a:ext cx="6618684" cy="862012"/>
          </a:xfrm>
        </p:spPr>
        <p:txBody>
          <a:bodyPr rtlCol="0">
            <a:normAutofit/>
          </a:bodyPr>
          <a:lstStyle/>
          <a:p>
            <a:pPr eaLnBrk="1" fontAlgn="auto" hangingPunct="1">
              <a:spcAft>
                <a:spcPts val="0"/>
              </a:spcAft>
              <a:buFont typeface="Wingdings 3" charset="2"/>
              <a:buNone/>
              <a:defRPr/>
            </a:pPr>
            <a:r>
              <a:rPr lang="en-US" dirty="0" smtClean="0">
                <a:ea typeface="+mn-ea"/>
                <a:cs typeface="+mn-cs"/>
              </a:rPr>
              <a:t>Christopher Brown, MBA, MPH</a:t>
            </a:r>
          </a:p>
          <a:p>
            <a:pPr eaLnBrk="1" fontAlgn="auto" hangingPunct="1">
              <a:spcAft>
                <a:spcPts val="0"/>
              </a:spcAft>
              <a:buFont typeface="Wingdings 3" charset="2"/>
              <a:buNone/>
              <a:defRPr/>
            </a:pPr>
            <a:r>
              <a:rPr lang="en-US" dirty="0" smtClean="0">
                <a:ea typeface="+mn-ea"/>
                <a:cs typeface="+mn-cs"/>
              </a:rPr>
              <a:t>Director, Health and Mental Health Services</a:t>
            </a:r>
            <a:endParaRPr lang="en-US" dirty="0">
              <a:ea typeface="+mn-ea"/>
              <a:cs typeface="+mn-cs"/>
            </a:endParaRPr>
          </a:p>
        </p:txBody>
      </p:sp>
      <p:pic>
        <p:nvPicPr>
          <p:cNvPr id="15364" name="Picture 9" descr="LA LGBT Center " title="Logo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89685" y="4757738"/>
            <a:ext cx="5570934"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ea typeface="ヒラギノ角ゴ Pro W3" pitchFamily="124" charset="-128"/>
              </a:rPr>
              <a:t>Overview</a:t>
            </a:r>
          </a:p>
        </p:txBody>
      </p:sp>
      <p:sp>
        <p:nvSpPr>
          <p:cNvPr id="3" name="Content Placeholder 2"/>
          <p:cNvSpPr>
            <a:spLocks noGrp="1"/>
          </p:cNvSpPr>
          <p:nvPr>
            <p:ph idx="1"/>
          </p:nvPr>
        </p:nvSpPr>
        <p:spPr>
          <a:xfrm>
            <a:off x="866776" y="2603500"/>
            <a:ext cx="5500688" cy="3416300"/>
          </a:xfrm>
        </p:spPr>
        <p:txBody>
          <a:bodyPr rtlCol="0">
            <a:normAutofit fontScale="77500" lnSpcReduction="20000"/>
          </a:bodyPr>
          <a:lstStyle/>
          <a:p>
            <a:pPr eaLnBrk="1" fontAlgn="auto" hangingPunct="1">
              <a:spcAft>
                <a:spcPts val="0"/>
              </a:spcAft>
              <a:buFont typeface="Wingdings 3" charset="2"/>
              <a:buChar char=""/>
              <a:defRPr/>
            </a:pPr>
            <a:r>
              <a:rPr lang="en-US" dirty="0">
                <a:solidFill>
                  <a:schemeClr val="tx1">
                    <a:lumMod val="75000"/>
                    <a:lumOff val="25000"/>
                  </a:schemeClr>
                </a:solidFill>
                <a:ea typeface="+mn-ea"/>
                <a:cs typeface="+mn-cs"/>
              </a:rPr>
              <a:t>History of the Center and </a:t>
            </a:r>
            <a:r>
              <a:rPr lang="en-US" dirty="0" smtClean="0">
                <a:solidFill>
                  <a:schemeClr val="tx1">
                    <a:lumMod val="75000"/>
                    <a:lumOff val="25000"/>
                  </a:schemeClr>
                </a:solidFill>
                <a:ea typeface="+mn-ea"/>
                <a:cs typeface="+mn-cs"/>
              </a:rPr>
              <a:t>Services Areas</a:t>
            </a:r>
            <a:endParaRPr lang="en-US" dirty="0">
              <a:solidFill>
                <a:schemeClr val="tx1">
                  <a:lumMod val="75000"/>
                  <a:lumOff val="25000"/>
                </a:schemeClr>
              </a:solidFill>
              <a:ea typeface="+mn-ea"/>
              <a:cs typeface="+mn-cs"/>
            </a:endParaRPr>
          </a:p>
          <a:p>
            <a:pPr eaLnBrk="1" fontAlgn="auto" hangingPunct="1">
              <a:spcAft>
                <a:spcPts val="0"/>
              </a:spcAft>
              <a:buFont typeface="Wingdings 3" charset="2"/>
              <a:buChar char=""/>
              <a:defRPr/>
            </a:pPr>
            <a:r>
              <a:rPr lang="en-US" dirty="0" smtClean="0">
                <a:solidFill>
                  <a:schemeClr val="tx1">
                    <a:lumMod val="75000"/>
                    <a:lumOff val="25000"/>
                  </a:schemeClr>
                </a:solidFill>
                <a:cs typeface="+mn-cs"/>
              </a:rPr>
              <a:t>Social </a:t>
            </a:r>
            <a:r>
              <a:rPr lang="en-US" dirty="0">
                <a:solidFill>
                  <a:schemeClr val="tx1">
                    <a:lumMod val="75000"/>
                    <a:lumOff val="25000"/>
                  </a:schemeClr>
                </a:solidFill>
                <a:cs typeface="+mn-cs"/>
              </a:rPr>
              <a:t>and Health </a:t>
            </a:r>
            <a:r>
              <a:rPr lang="en-US" dirty="0" smtClean="0">
                <a:solidFill>
                  <a:schemeClr val="tx1">
                    <a:lumMod val="75000"/>
                    <a:lumOff val="25000"/>
                  </a:schemeClr>
                </a:solidFill>
                <a:cs typeface="+mn-cs"/>
              </a:rPr>
              <a:t>Disparities with </a:t>
            </a:r>
            <a:r>
              <a:rPr lang="en-US" dirty="0">
                <a:solidFill>
                  <a:schemeClr val="tx1">
                    <a:lumMod val="75000"/>
                    <a:lumOff val="25000"/>
                  </a:schemeClr>
                </a:solidFill>
                <a:cs typeface="+mn-cs"/>
              </a:rPr>
              <a:t>Transgender Persons</a:t>
            </a:r>
            <a:r>
              <a:rPr lang="en-US" dirty="0" smtClean="0">
                <a:solidFill>
                  <a:schemeClr val="tx1">
                    <a:lumMod val="75000"/>
                    <a:lumOff val="25000"/>
                  </a:schemeClr>
                </a:solidFill>
                <a:cs typeface="+mn-cs"/>
              </a:rPr>
              <a:t> in California</a:t>
            </a:r>
          </a:p>
          <a:p>
            <a:pPr eaLnBrk="1" fontAlgn="auto" hangingPunct="1">
              <a:spcAft>
                <a:spcPts val="0"/>
              </a:spcAft>
              <a:buFont typeface="Wingdings 3" charset="2"/>
              <a:buChar char=""/>
              <a:defRPr/>
            </a:pPr>
            <a:r>
              <a:rPr lang="en-US" dirty="0" smtClean="0">
                <a:solidFill>
                  <a:schemeClr val="tx1">
                    <a:lumMod val="75000"/>
                    <a:lumOff val="25000"/>
                  </a:schemeClr>
                </a:solidFill>
                <a:cs typeface="+mn-cs"/>
              </a:rPr>
              <a:t>History of Transgender Services at the Center</a:t>
            </a:r>
          </a:p>
          <a:p>
            <a:pPr eaLnBrk="1" fontAlgn="auto" hangingPunct="1">
              <a:spcAft>
                <a:spcPts val="0"/>
              </a:spcAft>
              <a:buFont typeface="Wingdings 3" charset="2"/>
              <a:buChar char=""/>
              <a:defRPr/>
            </a:pPr>
            <a:r>
              <a:rPr lang="en-US" dirty="0" smtClean="0">
                <a:solidFill>
                  <a:schemeClr val="tx1">
                    <a:lumMod val="75000"/>
                    <a:lumOff val="25000"/>
                  </a:schemeClr>
                </a:solidFill>
                <a:ea typeface="+mn-ea"/>
                <a:cs typeface="+mn-cs"/>
              </a:rPr>
              <a:t>Services Provided</a:t>
            </a:r>
          </a:p>
          <a:p>
            <a:pPr lvl="1" eaLnBrk="1" fontAlgn="auto" hangingPunct="1">
              <a:spcAft>
                <a:spcPts val="0"/>
              </a:spcAft>
              <a:buFont typeface="Wingdings 3" charset="2"/>
              <a:buChar char=""/>
              <a:defRPr/>
            </a:pPr>
            <a:r>
              <a:rPr lang="en-US" dirty="0" smtClean="0">
                <a:solidFill>
                  <a:schemeClr val="tx1">
                    <a:lumMod val="75000"/>
                    <a:lumOff val="25000"/>
                  </a:schemeClr>
                </a:solidFill>
                <a:ea typeface="+mn-ea"/>
              </a:rPr>
              <a:t>Medical </a:t>
            </a:r>
          </a:p>
          <a:p>
            <a:pPr lvl="1" eaLnBrk="1" fontAlgn="auto" hangingPunct="1">
              <a:spcAft>
                <a:spcPts val="0"/>
              </a:spcAft>
              <a:buFont typeface="Wingdings 3" charset="2"/>
              <a:buChar char=""/>
              <a:defRPr/>
            </a:pPr>
            <a:r>
              <a:rPr lang="en-US" dirty="0" smtClean="0">
                <a:solidFill>
                  <a:schemeClr val="tx1">
                    <a:lumMod val="75000"/>
                    <a:lumOff val="25000"/>
                  </a:schemeClr>
                </a:solidFill>
                <a:ea typeface="+mn-ea"/>
              </a:rPr>
              <a:t>Behavioral Health</a:t>
            </a:r>
          </a:p>
          <a:p>
            <a:pPr lvl="1" eaLnBrk="1" fontAlgn="auto" hangingPunct="1">
              <a:spcAft>
                <a:spcPts val="0"/>
              </a:spcAft>
              <a:buFont typeface="Wingdings 3" charset="2"/>
              <a:buChar char=""/>
              <a:defRPr/>
            </a:pPr>
            <a:r>
              <a:rPr lang="en-US" dirty="0" smtClean="0">
                <a:solidFill>
                  <a:schemeClr val="tx1">
                    <a:lumMod val="75000"/>
                    <a:lumOff val="25000"/>
                  </a:schemeClr>
                </a:solidFill>
                <a:ea typeface="+mn-ea"/>
              </a:rPr>
              <a:t>Social Services and Housing</a:t>
            </a:r>
          </a:p>
          <a:p>
            <a:pPr eaLnBrk="1" fontAlgn="auto" hangingPunct="1">
              <a:spcAft>
                <a:spcPts val="0"/>
              </a:spcAft>
              <a:buFont typeface="Wingdings 3" charset="2"/>
              <a:buChar char=""/>
              <a:defRPr/>
            </a:pPr>
            <a:r>
              <a:rPr lang="en-US" dirty="0" smtClean="0">
                <a:solidFill>
                  <a:schemeClr val="tx1">
                    <a:lumMod val="75000"/>
                    <a:lumOff val="25000"/>
                  </a:schemeClr>
                </a:solidFill>
                <a:ea typeface="+mn-ea"/>
                <a:cs typeface="+mn-cs"/>
              </a:rPr>
              <a:t>Client Experiences</a:t>
            </a:r>
          </a:p>
          <a:p>
            <a:pPr eaLnBrk="1" fontAlgn="auto" hangingPunct="1">
              <a:spcAft>
                <a:spcPts val="0"/>
              </a:spcAft>
              <a:buFont typeface="Wingdings 3" charset="2"/>
              <a:buChar char=""/>
              <a:defRPr/>
            </a:pPr>
            <a:r>
              <a:rPr lang="en-US" dirty="0" smtClean="0">
                <a:solidFill>
                  <a:schemeClr val="tx1">
                    <a:lumMod val="75000"/>
                    <a:lumOff val="25000"/>
                  </a:schemeClr>
                </a:solidFill>
                <a:ea typeface="+mn-ea"/>
                <a:cs typeface="+mn-cs"/>
              </a:rPr>
              <a:t>Challenges</a:t>
            </a:r>
          </a:p>
          <a:p>
            <a:pPr eaLnBrk="1" fontAlgn="auto" hangingPunct="1">
              <a:spcAft>
                <a:spcPts val="0"/>
              </a:spcAft>
              <a:buFont typeface="Wingdings 3" charset="2"/>
              <a:buChar char=""/>
              <a:defRPr/>
            </a:pPr>
            <a:r>
              <a:rPr lang="en-US" dirty="0" smtClean="0">
                <a:solidFill>
                  <a:schemeClr val="tx1">
                    <a:lumMod val="75000"/>
                    <a:lumOff val="25000"/>
                  </a:schemeClr>
                </a:solidFill>
                <a:ea typeface="+mn-ea"/>
                <a:cs typeface="+mn-cs"/>
              </a:rPr>
              <a:t>Initiating Change</a:t>
            </a:r>
          </a:p>
          <a:p>
            <a:pPr eaLnBrk="1" fontAlgn="auto" hangingPunct="1">
              <a:spcAft>
                <a:spcPts val="0"/>
              </a:spcAft>
              <a:buFont typeface="Wingdings 3" charset="2"/>
              <a:buChar char=""/>
              <a:defRPr/>
            </a:pPr>
            <a:r>
              <a:rPr lang="en-US" dirty="0" smtClean="0">
                <a:solidFill>
                  <a:schemeClr val="tx1">
                    <a:lumMod val="75000"/>
                    <a:lumOff val="25000"/>
                  </a:schemeClr>
                </a:solidFill>
                <a:ea typeface="+mn-ea"/>
                <a:cs typeface="+mn-cs"/>
              </a:rPr>
              <a:t>Resources </a:t>
            </a:r>
          </a:p>
          <a:p>
            <a:pPr eaLnBrk="1" fontAlgn="auto" hangingPunct="1">
              <a:spcAft>
                <a:spcPts val="0"/>
              </a:spcAft>
              <a:buFont typeface="Wingdings 3" charset="2"/>
              <a:buChar char=""/>
              <a:defRPr/>
            </a:pPr>
            <a:endParaRPr lang="en-US" dirty="0">
              <a:solidFill>
                <a:schemeClr val="tx1">
                  <a:lumMod val="75000"/>
                  <a:lumOff val="25000"/>
                </a:schemeClr>
              </a:solidFill>
              <a:ea typeface="+mn-ea"/>
              <a:cs typeface="+mn-cs"/>
            </a:endParaRPr>
          </a:p>
        </p:txBody>
      </p:sp>
      <p:pic>
        <p:nvPicPr>
          <p:cNvPr id="16388" name="Picture 5" descr="Transgender" title="symbol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1042" y="3116263"/>
            <a:ext cx="1713309"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dirty="0" smtClean="0">
                <a:ea typeface="ヒラギノ角ゴ Pro W3" pitchFamily="124" charset="-128"/>
              </a:rPr>
              <a:t>Photo of LA LGBT Center </a:t>
            </a:r>
          </a:p>
        </p:txBody>
      </p:sp>
      <p:sp>
        <p:nvSpPr>
          <p:cNvPr id="2" name="Content Placeholder 1"/>
          <p:cNvSpPr>
            <a:spLocks noGrp="1"/>
          </p:cNvSpPr>
          <p:nvPr>
            <p:ph idx="1"/>
          </p:nvPr>
        </p:nvSpPr>
        <p:spPr/>
        <p:txBody>
          <a:bodyPr/>
          <a:lstStyle/>
          <a:p>
            <a:endParaRPr lang="en-US" dirty="0"/>
          </a:p>
        </p:txBody>
      </p:sp>
      <p:sp>
        <p:nvSpPr>
          <p:cNvPr id="4" name="TextBox 3" descr="format block&#10;"/>
          <p:cNvSpPr txBox="1"/>
          <p:nvPr/>
        </p:nvSpPr>
        <p:spPr>
          <a:xfrm>
            <a:off x="152400" y="-228600"/>
            <a:ext cx="8839200" cy="7571303"/>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7" name="Picture 1" descr="LA LGBT Center Building " title="pictur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3105" y="679454"/>
            <a:ext cx="6756797" cy="600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format block&#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0"/>
            <a:ext cx="603783"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197522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mtClean="0">
                <a:ea typeface="ヒラギノ角ゴ Pro W3" pitchFamily="124" charset="-128"/>
              </a:rPr>
              <a:t>History of the Los Angeles LGBT Center</a:t>
            </a:r>
          </a:p>
        </p:txBody>
      </p:sp>
      <p:cxnSp>
        <p:nvCxnSpPr>
          <p:cNvPr id="7" name="Straight Connector 6" descr="timeline connector"/>
          <p:cNvCxnSpPr/>
          <p:nvPr/>
        </p:nvCxnSpPr>
        <p:spPr>
          <a:xfrm flipV="1">
            <a:off x="426245" y="4040188"/>
            <a:ext cx="8334375" cy="23812"/>
          </a:xfrm>
          <a:prstGeom prst="line">
            <a:avLst/>
          </a:prstGeom>
          <a:ln w="57150" cmpd="sng"/>
        </p:spPr>
        <p:style>
          <a:lnRef idx="1">
            <a:schemeClr val="accent1"/>
          </a:lnRef>
          <a:fillRef idx="0">
            <a:schemeClr val="accent1"/>
          </a:fillRef>
          <a:effectRef idx="0">
            <a:schemeClr val="accent1"/>
          </a:effectRef>
          <a:fontRef idx="minor">
            <a:schemeClr val="tx1"/>
          </a:fontRef>
        </p:style>
      </p:cxnSp>
      <p:sp>
        <p:nvSpPr>
          <p:cNvPr id="18436" name="Rectangle 7"/>
          <p:cNvSpPr>
            <a:spLocks noChangeArrowheads="1"/>
          </p:cNvSpPr>
          <p:nvPr/>
        </p:nvSpPr>
        <p:spPr bwMode="auto">
          <a:xfrm>
            <a:off x="267109" y="2412196"/>
            <a:ext cx="52405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18" charset="2"/>
              <a:buChar char=""/>
              <a:defRPr>
                <a:solidFill>
                  <a:srgbClr val="404040"/>
                </a:solidFill>
                <a:latin typeface="Century Gothic" pitchFamily="34" charset="0"/>
                <a:ea typeface="ヒラギノ角ゴ Pro W3" pitchFamily="124" charset="-128"/>
              </a:defRPr>
            </a:lvl1pPr>
            <a:lvl2pPr marL="742950" indent="-285750">
              <a:spcBef>
                <a:spcPts val="1000"/>
              </a:spcBef>
              <a:buClr>
                <a:schemeClr val="accent1"/>
              </a:buClr>
              <a:buSzPct val="80000"/>
              <a:buFont typeface="Wingdings 3" pitchFamily="18" charset="2"/>
              <a:buChar char=""/>
              <a:defRPr sz="1600">
                <a:solidFill>
                  <a:srgbClr val="404040"/>
                </a:solidFill>
                <a:latin typeface="Century Gothic" pitchFamily="34" charset="0"/>
                <a:ea typeface="ヒラギノ角ゴ Pro W3" pitchFamily="124" charset="-128"/>
              </a:defRPr>
            </a:lvl2pPr>
            <a:lvl3pPr marL="1143000" indent="-228600">
              <a:spcBef>
                <a:spcPts val="1000"/>
              </a:spcBef>
              <a:buClr>
                <a:schemeClr val="accent1"/>
              </a:buClr>
              <a:buSzPct val="80000"/>
              <a:buFont typeface="Wingdings 3" pitchFamily="18" charset="2"/>
              <a:buChar char=""/>
              <a:defRPr sz="1400">
                <a:solidFill>
                  <a:srgbClr val="404040"/>
                </a:solidFill>
                <a:latin typeface="Century Gothic" pitchFamily="34" charset="0"/>
                <a:ea typeface="ヒラギノ角ゴ Pro W3" pitchFamily="124" charset="-128"/>
              </a:defRPr>
            </a:lvl3pPr>
            <a:lvl4pPr marL="16002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4pPr>
            <a:lvl5pPr marL="20574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9pPr>
          </a:lstStyle>
          <a:p>
            <a:pPr algn="ctr" defTabSz="457200">
              <a:spcBef>
                <a:spcPct val="0"/>
              </a:spcBef>
              <a:buClrTx/>
              <a:buSzTx/>
              <a:buFontTx/>
              <a:buNone/>
            </a:pPr>
            <a:r>
              <a:rPr lang="en-US" altLang="en-US" dirty="0" smtClean="0">
                <a:solidFill>
                  <a:srgbClr val="B31166"/>
                </a:solidFill>
              </a:rPr>
              <a:t>1969 </a:t>
            </a:r>
            <a:r>
              <a:rPr lang="en-US" altLang="en-US" dirty="0" smtClean="0">
                <a:solidFill>
                  <a:prstClr val="black"/>
                </a:solidFill>
              </a:rPr>
              <a:t>Gay Community Services Center began</a:t>
            </a:r>
          </a:p>
        </p:txBody>
      </p:sp>
      <p:sp>
        <p:nvSpPr>
          <p:cNvPr id="18437" name="Rectangle 8"/>
          <p:cNvSpPr>
            <a:spLocks noChangeArrowheads="1"/>
          </p:cNvSpPr>
          <p:nvPr/>
        </p:nvSpPr>
        <p:spPr bwMode="auto">
          <a:xfrm>
            <a:off x="800108" y="5664200"/>
            <a:ext cx="41745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itchFamily="18" charset="2"/>
              <a:buChar char=""/>
              <a:defRPr>
                <a:solidFill>
                  <a:srgbClr val="404040"/>
                </a:solidFill>
                <a:latin typeface="Century Gothic" pitchFamily="34" charset="0"/>
                <a:ea typeface="ヒラギノ角ゴ Pro W3" pitchFamily="124" charset="-128"/>
              </a:defRPr>
            </a:lvl1pPr>
            <a:lvl2pPr marL="742950" indent="-285750">
              <a:spcBef>
                <a:spcPts val="1000"/>
              </a:spcBef>
              <a:buClr>
                <a:schemeClr val="accent1"/>
              </a:buClr>
              <a:buSzPct val="80000"/>
              <a:buFont typeface="Wingdings 3" pitchFamily="18" charset="2"/>
              <a:buChar char=""/>
              <a:defRPr sz="1600">
                <a:solidFill>
                  <a:srgbClr val="404040"/>
                </a:solidFill>
                <a:latin typeface="Century Gothic" pitchFamily="34" charset="0"/>
                <a:ea typeface="ヒラギノ角ゴ Pro W3" pitchFamily="124" charset="-128"/>
              </a:defRPr>
            </a:lvl2pPr>
            <a:lvl3pPr marL="1143000" indent="-228600">
              <a:spcBef>
                <a:spcPts val="1000"/>
              </a:spcBef>
              <a:buClr>
                <a:schemeClr val="accent1"/>
              </a:buClr>
              <a:buSzPct val="80000"/>
              <a:buFont typeface="Wingdings 3" pitchFamily="18" charset="2"/>
              <a:buChar char=""/>
              <a:defRPr sz="1400">
                <a:solidFill>
                  <a:srgbClr val="404040"/>
                </a:solidFill>
                <a:latin typeface="Century Gothic" pitchFamily="34" charset="0"/>
                <a:ea typeface="ヒラギノ角ゴ Pro W3" pitchFamily="124" charset="-128"/>
              </a:defRPr>
            </a:lvl3pPr>
            <a:lvl4pPr marL="16002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4pPr>
            <a:lvl5pPr marL="20574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9pPr>
          </a:lstStyle>
          <a:p>
            <a:pPr defTabSz="457200">
              <a:spcBef>
                <a:spcPct val="0"/>
              </a:spcBef>
              <a:buClrTx/>
              <a:buSzTx/>
              <a:buFontTx/>
              <a:buNone/>
            </a:pPr>
            <a:r>
              <a:rPr lang="en-US" altLang="en-US" smtClean="0">
                <a:solidFill>
                  <a:srgbClr val="B31166"/>
                </a:solidFill>
              </a:rPr>
              <a:t>1971</a:t>
            </a:r>
            <a:r>
              <a:rPr lang="en-US" altLang="en-US" smtClean="0">
                <a:solidFill>
                  <a:prstClr val="black"/>
                </a:solidFill>
              </a:rPr>
              <a:t> Center opens Men’s VD Clinic </a:t>
            </a:r>
          </a:p>
        </p:txBody>
      </p:sp>
      <p:sp>
        <p:nvSpPr>
          <p:cNvPr id="18438" name="Rectangle 9"/>
          <p:cNvSpPr>
            <a:spLocks noChangeArrowheads="1"/>
          </p:cNvSpPr>
          <p:nvPr/>
        </p:nvSpPr>
        <p:spPr bwMode="auto">
          <a:xfrm>
            <a:off x="2138363" y="4419735"/>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Century Gothic" pitchFamily="34" charset="0"/>
                <a:ea typeface="ヒラギノ角ゴ Pro W3" pitchFamily="124" charset="-128"/>
              </a:defRPr>
            </a:lvl1pPr>
            <a:lvl2pPr marL="742950" indent="-285750">
              <a:spcBef>
                <a:spcPts val="1000"/>
              </a:spcBef>
              <a:buClr>
                <a:schemeClr val="accent1"/>
              </a:buClr>
              <a:buSzPct val="80000"/>
              <a:buFont typeface="Wingdings 3" pitchFamily="18" charset="2"/>
              <a:buChar char=""/>
              <a:defRPr sz="1600">
                <a:solidFill>
                  <a:srgbClr val="404040"/>
                </a:solidFill>
                <a:latin typeface="Century Gothic" pitchFamily="34" charset="0"/>
                <a:ea typeface="ヒラギノ角ゴ Pro W3" pitchFamily="124" charset="-128"/>
              </a:defRPr>
            </a:lvl2pPr>
            <a:lvl3pPr marL="1143000" indent="-228600">
              <a:spcBef>
                <a:spcPts val="1000"/>
              </a:spcBef>
              <a:buClr>
                <a:schemeClr val="accent1"/>
              </a:buClr>
              <a:buSzPct val="80000"/>
              <a:buFont typeface="Wingdings 3" pitchFamily="18" charset="2"/>
              <a:buChar char=""/>
              <a:defRPr sz="1400">
                <a:solidFill>
                  <a:srgbClr val="404040"/>
                </a:solidFill>
                <a:latin typeface="Century Gothic" pitchFamily="34" charset="0"/>
                <a:ea typeface="ヒラギノ角ゴ Pro W3" pitchFamily="124" charset="-128"/>
              </a:defRPr>
            </a:lvl3pPr>
            <a:lvl4pPr marL="16002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4pPr>
            <a:lvl5pPr marL="20574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9pPr>
          </a:lstStyle>
          <a:p>
            <a:pPr defTabSz="457200">
              <a:spcBef>
                <a:spcPct val="0"/>
              </a:spcBef>
              <a:buClrTx/>
              <a:buSzTx/>
              <a:buFontTx/>
              <a:buNone/>
            </a:pPr>
            <a:r>
              <a:rPr lang="en-US" altLang="en-US" smtClean="0">
                <a:solidFill>
                  <a:srgbClr val="B31166"/>
                </a:solidFill>
              </a:rPr>
              <a:t>1974</a:t>
            </a:r>
            <a:r>
              <a:rPr lang="en-US" altLang="en-US" smtClean="0">
                <a:solidFill>
                  <a:prstClr val="black"/>
                </a:solidFill>
              </a:rPr>
              <a:t> Center obtained non-profit status, after appealing the original denial from the IRS. First US organization to have “gay” in its name.</a:t>
            </a:r>
          </a:p>
        </p:txBody>
      </p:sp>
      <p:sp>
        <p:nvSpPr>
          <p:cNvPr id="18439" name="Rectangle 10"/>
          <p:cNvSpPr>
            <a:spLocks noChangeArrowheads="1"/>
          </p:cNvSpPr>
          <p:nvPr/>
        </p:nvSpPr>
        <p:spPr bwMode="auto">
          <a:xfrm>
            <a:off x="2351485" y="2944820"/>
            <a:ext cx="4145756"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Century Gothic" pitchFamily="34" charset="0"/>
                <a:ea typeface="ヒラギノ角ゴ Pro W3" pitchFamily="124" charset="-128"/>
              </a:defRPr>
            </a:lvl1pPr>
            <a:lvl2pPr marL="742950" indent="-285750">
              <a:spcBef>
                <a:spcPts val="1000"/>
              </a:spcBef>
              <a:buClr>
                <a:schemeClr val="accent1"/>
              </a:buClr>
              <a:buSzPct val="80000"/>
              <a:buFont typeface="Wingdings 3" pitchFamily="18" charset="2"/>
              <a:buChar char=""/>
              <a:defRPr sz="1600">
                <a:solidFill>
                  <a:srgbClr val="404040"/>
                </a:solidFill>
                <a:latin typeface="Century Gothic" pitchFamily="34" charset="0"/>
                <a:ea typeface="ヒラギノ角ゴ Pro W3" pitchFamily="124" charset="-128"/>
              </a:defRPr>
            </a:lvl2pPr>
            <a:lvl3pPr marL="1143000" indent="-228600">
              <a:spcBef>
                <a:spcPts val="1000"/>
              </a:spcBef>
              <a:buClr>
                <a:schemeClr val="accent1"/>
              </a:buClr>
              <a:buSzPct val="80000"/>
              <a:buFont typeface="Wingdings 3" pitchFamily="18" charset="2"/>
              <a:buChar char=""/>
              <a:defRPr sz="1400">
                <a:solidFill>
                  <a:srgbClr val="404040"/>
                </a:solidFill>
                <a:latin typeface="Century Gothic" pitchFamily="34" charset="0"/>
                <a:ea typeface="ヒラギノ角ゴ Pro W3" pitchFamily="124" charset="-128"/>
              </a:defRPr>
            </a:lvl3pPr>
            <a:lvl4pPr marL="16002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4pPr>
            <a:lvl5pPr marL="20574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9pPr>
          </a:lstStyle>
          <a:p>
            <a:pPr algn="ctr" defTabSz="457200">
              <a:spcBef>
                <a:spcPct val="0"/>
              </a:spcBef>
              <a:buClrTx/>
              <a:buSzTx/>
              <a:buFontTx/>
              <a:buNone/>
            </a:pPr>
            <a:r>
              <a:rPr lang="en-US" altLang="en-US" dirty="0" smtClean="0">
                <a:solidFill>
                  <a:srgbClr val="B31166"/>
                </a:solidFill>
              </a:rPr>
              <a:t>1985</a:t>
            </a:r>
            <a:r>
              <a:rPr lang="en-US" altLang="en-US" dirty="0" smtClean="0">
                <a:solidFill>
                  <a:prstClr val="black"/>
                </a:solidFill>
              </a:rPr>
              <a:t> Nation’s largest HIV testing and care clinic established</a:t>
            </a:r>
          </a:p>
        </p:txBody>
      </p:sp>
      <p:sp>
        <p:nvSpPr>
          <p:cNvPr id="18440" name="Rectangle 11"/>
          <p:cNvSpPr>
            <a:spLocks noChangeArrowheads="1"/>
          </p:cNvSpPr>
          <p:nvPr/>
        </p:nvSpPr>
        <p:spPr bwMode="auto">
          <a:xfrm>
            <a:off x="5942919" y="2286602"/>
            <a:ext cx="31765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Century Gothic" pitchFamily="34" charset="0"/>
                <a:ea typeface="ヒラギノ角ゴ Pro W3" pitchFamily="124" charset="-128"/>
              </a:defRPr>
            </a:lvl1pPr>
            <a:lvl2pPr marL="742950" indent="-285750">
              <a:spcBef>
                <a:spcPts val="1000"/>
              </a:spcBef>
              <a:buClr>
                <a:schemeClr val="accent1"/>
              </a:buClr>
              <a:buSzPct val="80000"/>
              <a:buFont typeface="Wingdings 3" pitchFamily="18" charset="2"/>
              <a:buChar char=""/>
              <a:defRPr sz="1600">
                <a:solidFill>
                  <a:srgbClr val="404040"/>
                </a:solidFill>
                <a:latin typeface="Century Gothic" pitchFamily="34" charset="0"/>
                <a:ea typeface="ヒラギノ角ゴ Pro W3" pitchFamily="124" charset="-128"/>
              </a:defRPr>
            </a:lvl2pPr>
            <a:lvl3pPr marL="1143000" indent="-228600">
              <a:spcBef>
                <a:spcPts val="1000"/>
              </a:spcBef>
              <a:buClr>
                <a:schemeClr val="accent1"/>
              </a:buClr>
              <a:buSzPct val="80000"/>
              <a:buFont typeface="Wingdings 3" pitchFamily="18" charset="2"/>
              <a:buChar char=""/>
              <a:defRPr sz="1400">
                <a:solidFill>
                  <a:srgbClr val="404040"/>
                </a:solidFill>
                <a:latin typeface="Century Gothic" pitchFamily="34" charset="0"/>
                <a:ea typeface="ヒラギノ角ゴ Pro W3" pitchFamily="124" charset="-128"/>
              </a:defRPr>
            </a:lvl3pPr>
            <a:lvl4pPr marL="16002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4pPr>
            <a:lvl5pPr marL="2057400" indent="-228600">
              <a:spcBef>
                <a:spcPts val="1000"/>
              </a:spcBef>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ea typeface="ヒラギノ角ゴ Pro W3" pitchFamily="124" charset="-128"/>
              </a:defRPr>
            </a:lvl9pPr>
          </a:lstStyle>
          <a:p>
            <a:pPr algn="ctr" defTabSz="457200">
              <a:spcBef>
                <a:spcPct val="0"/>
              </a:spcBef>
              <a:buClrTx/>
              <a:buSzTx/>
              <a:buFontTx/>
              <a:buNone/>
            </a:pPr>
            <a:r>
              <a:rPr lang="en-US" altLang="en-US" dirty="0" smtClean="0">
                <a:solidFill>
                  <a:srgbClr val="B31166"/>
                </a:solidFill>
              </a:rPr>
              <a:t>1993</a:t>
            </a:r>
            <a:r>
              <a:rPr lang="en-US" altLang="en-US" dirty="0" smtClean="0">
                <a:solidFill>
                  <a:prstClr val="black"/>
                </a:solidFill>
              </a:rPr>
              <a:t> Jeffrey Goodman Special Care Clinic opened</a:t>
            </a:r>
          </a:p>
        </p:txBody>
      </p:sp>
      <p:cxnSp>
        <p:nvCxnSpPr>
          <p:cNvPr id="17" name="Straight Connector 16" descr="timeline connector"/>
          <p:cNvCxnSpPr/>
          <p:nvPr/>
        </p:nvCxnSpPr>
        <p:spPr>
          <a:xfrm flipH="1" flipV="1">
            <a:off x="606053" y="2762250"/>
            <a:ext cx="5953" cy="127793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descr="timeline connector"/>
          <p:cNvCxnSpPr/>
          <p:nvPr/>
        </p:nvCxnSpPr>
        <p:spPr>
          <a:xfrm>
            <a:off x="1185863" y="4095750"/>
            <a:ext cx="0" cy="15684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descr="timeline connector"/>
          <p:cNvCxnSpPr/>
          <p:nvPr/>
        </p:nvCxnSpPr>
        <p:spPr>
          <a:xfrm>
            <a:off x="2206229" y="4064000"/>
            <a:ext cx="0" cy="3556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descr="timeline connector"/>
          <p:cNvCxnSpPr/>
          <p:nvPr/>
        </p:nvCxnSpPr>
        <p:spPr>
          <a:xfrm flipV="1">
            <a:off x="4232672" y="3590933"/>
            <a:ext cx="0" cy="4492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descr="timeline connector"/>
          <p:cNvCxnSpPr/>
          <p:nvPr/>
        </p:nvCxnSpPr>
        <p:spPr>
          <a:xfrm flipV="1">
            <a:off x="7561660" y="3209932"/>
            <a:ext cx="0" cy="830263"/>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7.jpeg"/></Relationships>
</file>

<file path=ppt/theme/_rels/theme11.xml.rels><?xml version="1.0" encoding="UTF-8" standalone="yes"?>
<Relationships xmlns="http://schemas.openxmlformats.org/package/2006/relationships"><Relationship Id="rId1" Type="http://schemas.openxmlformats.org/officeDocument/2006/relationships/image" Target="../media/image7.jpeg"/></Relationships>
</file>

<file path=ppt/theme/_rels/theme12.xml.rels><?xml version="1.0" encoding="UTF-8" standalone="yes"?>
<Relationships xmlns="http://schemas.openxmlformats.org/package/2006/relationships"><Relationship Id="rId1" Type="http://schemas.openxmlformats.org/officeDocument/2006/relationships/image" Target="../media/image7.jpeg"/></Relationships>
</file>

<file path=ppt/theme/_rels/theme13.xml.rels><?xml version="1.0" encoding="UTF-8" standalone="yes"?>
<Relationships xmlns="http://schemas.openxmlformats.org/package/2006/relationships"><Relationship Id="rId1" Type="http://schemas.openxmlformats.org/officeDocument/2006/relationships/image" Target="../media/image7.jpeg"/></Relationships>
</file>

<file path=ppt/theme/_rels/theme14.xml.rels><?xml version="1.0" encoding="UTF-8" standalone="yes"?>
<Relationships xmlns="http://schemas.openxmlformats.org/package/2006/relationships"><Relationship Id="rId1" Type="http://schemas.openxmlformats.org/officeDocument/2006/relationships/image" Target="../media/image7.jpeg"/></Relationships>
</file>

<file path=ppt/theme/_rels/theme15.xml.rels><?xml version="1.0" encoding="UTF-8" standalone="yes"?>
<Relationships xmlns="http://schemas.openxmlformats.org/package/2006/relationships"><Relationship Id="rId1" Type="http://schemas.openxmlformats.org/officeDocument/2006/relationships/image" Target="../media/image7.jpeg"/></Relationships>
</file>

<file path=ppt/theme/_rels/theme16.xml.rels><?xml version="1.0" encoding="UTF-8" standalone="yes"?>
<Relationships xmlns="http://schemas.openxmlformats.org/package/2006/relationships"><Relationship Id="rId1" Type="http://schemas.openxmlformats.org/officeDocument/2006/relationships/image" Target="../media/image7.jpeg"/></Relationships>
</file>

<file path=ppt/theme/_rels/theme17.xml.rels><?xml version="1.0" encoding="UTF-8" standalone="yes"?>
<Relationships xmlns="http://schemas.openxmlformats.org/package/2006/relationships"><Relationship Id="rId1" Type="http://schemas.openxmlformats.org/officeDocument/2006/relationships/image" Target="../media/image7.jpeg"/></Relationships>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_rels/theme8.xml.rels><?xml version="1.0" encoding="UTF-8" standalone="yes"?>
<Relationships xmlns="http://schemas.openxmlformats.org/package/2006/relationships"><Relationship Id="rId1" Type="http://schemas.openxmlformats.org/officeDocument/2006/relationships/image" Target="../media/image7.jpeg"/></Relationships>
</file>

<file path=ppt/theme/_rels/theme9.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ogress Review">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11.xml><?xml version="1.0" encoding="utf-8"?>
<a:theme xmlns:a="http://schemas.openxmlformats.org/drawingml/2006/main" name="10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12.xml><?xml version="1.0" encoding="utf-8"?>
<a:theme xmlns:a="http://schemas.openxmlformats.org/drawingml/2006/main" name="11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13.xml><?xml version="1.0" encoding="utf-8"?>
<a:theme xmlns:a="http://schemas.openxmlformats.org/drawingml/2006/main" name="12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14.xml><?xml version="1.0" encoding="utf-8"?>
<a:theme xmlns:a="http://schemas.openxmlformats.org/drawingml/2006/main" name="13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15.xml><?xml version="1.0" encoding="utf-8"?>
<a:theme xmlns:a="http://schemas.openxmlformats.org/drawingml/2006/main" name="14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16.xml><?xml version="1.0" encoding="utf-8"?>
<a:theme xmlns:a="http://schemas.openxmlformats.org/drawingml/2006/main" name="15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17.xml><?xml version="1.0" encoding="utf-8"?>
<a:theme xmlns:a="http://schemas.openxmlformats.org/drawingml/2006/main" name="16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18.xml><?xml version="1.0" encoding="utf-8"?>
<a:theme xmlns:a="http://schemas.openxmlformats.org/drawingml/2006/main" name="1_Urban">
  <a:themeElements>
    <a:clrScheme name="HP2020">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97233F"/>
      </a:hlink>
      <a:folHlink>
        <a:srgbClr val="CDD7E5"/>
      </a:folHlink>
    </a:clrScheme>
    <a:fontScheme name="Urban">
      <a:majorFont>
        <a:latin typeface="Trebuchet MS"/>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Urban 1">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rban">
  <a:themeElements>
    <a:clrScheme name="HP2020">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97233F"/>
      </a:hlink>
      <a:folHlink>
        <a:srgbClr val="CDD7E5"/>
      </a:folHlink>
    </a:clrScheme>
    <a:fontScheme name="Progress Review">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Urban 1">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_Urban">
  <a:themeElements>
    <a:clrScheme name="HP2020">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97233F"/>
      </a:hlink>
      <a:folHlink>
        <a:srgbClr val="CDD7E5"/>
      </a:folHlink>
    </a:clrScheme>
    <a:fontScheme name="Urban">
      <a:majorFont>
        <a:latin typeface="Trebuchet MS"/>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Urban 1">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_Urban">
  <a:themeElements>
    <a:clrScheme name="HP2020">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97233F"/>
      </a:hlink>
      <a:folHlink>
        <a:srgbClr val="CDD7E5"/>
      </a:folHlink>
    </a:clrScheme>
    <a:fontScheme name="Progress Review">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Urban 1">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ogress Review">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ogress Review">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ogress Review">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ogress Review">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4.xml><?xml version="1.0" encoding="utf-8"?>
<a:theme xmlns:a="http://schemas.openxmlformats.org/drawingml/2006/main" name="1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5.xml><?xml version="1.0" encoding="utf-8"?>
<a:theme xmlns:a="http://schemas.openxmlformats.org/drawingml/2006/main" name="3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6.xml><?xml version="1.0" encoding="utf-8"?>
<a:theme xmlns:a="http://schemas.openxmlformats.org/drawingml/2006/main" name="4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7.xml><?xml version="1.0" encoding="utf-8"?>
<a:theme xmlns:a="http://schemas.openxmlformats.org/drawingml/2006/main" name="5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8.xml><?xml version="1.0" encoding="utf-8"?>
<a:theme xmlns:a="http://schemas.openxmlformats.org/drawingml/2006/main" name="6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9.xml><?xml version="1.0" encoding="utf-8"?>
<a:theme xmlns:a="http://schemas.openxmlformats.org/drawingml/2006/main" name="7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92D42A185E7D4EB0A6A947F7724239" ma:contentTypeVersion="1" ma:contentTypeDescription="Create a new document." ma:contentTypeScope="" ma:versionID="585a0fbae620c60061e3a2ac72346f26">
  <xsd:schema xmlns:xsd="http://www.w3.org/2001/XMLSchema" xmlns:xs="http://www.w3.org/2001/XMLSchema" xmlns:p="http://schemas.microsoft.com/office/2006/metadata/properties" xmlns:ns2="89da294a-510d-4664-b6db-dc2f48b34181" targetNamespace="http://schemas.microsoft.com/office/2006/metadata/properties" ma:root="true" ma:fieldsID="d55b0d3df8c41bbb02b9903dddb8e548" ns2:_="">
    <xsd:import namespace="89da294a-510d-4664-b6db-dc2f48b3418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da294a-510d-4664-b6db-dc2f48b3418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89da294a-510d-4664-b6db-dc2f48b34181">6XCMYQNVJYMM-419-250</_dlc_DocId>
    <_dlc_DocIdUrl xmlns="89da294a-510d-4664-b6db-dc2f48b34181">
      <Url>http://esp.cdc.gov/sites/nchs/OAE/HPS_Branch/_layouts/DocIdRedir.aspx?ID=6XCMYQNVJYMM-419-250</Url>
      <Description>6XCMYQNVJYMM-419-250</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0ED9CF4-4AF8-4953-B8DF-F1C09B945E04}">
  <ds:schemaRefs>
    <ds:schemaRef ds:uri="http://schemas.microsoft.com/sharepoint/v3/contenttype/forms"/>
  </ds:schemaRefs>
</ds:datastoreItem>
</file>

<file path=customXml/itemProps2.xml><?xml version="1.0" encoding="utf-8"?>
<ds:datastoreItem xmlns:ds="http://schemas.openxmlformats.org/officeDocument/2006/customXml" ds:itemID="{452B493A-3894-40BF-8C47-FF714BB02C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da294a-510d-4664-b6db-dc2f48b341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A50F15-C24E-48B1-8A85-510DE9C460E4}">
  <ds:schemaRefs>
    <ds:schemaRef ds:uri="http://schemas.microsoft.com/office/2006/documentManagement/types"/>
    <ds:schemaRef ds:uri="http://www.w3.org/XML/1998/namespace"/>
    <ds:schemaRef ds:uri="http://purl.org/dc/terms/"/>
    <ds:schemaRef ds:uri="http://schemas.microsoft.com/office/2006/metadata/properties"/>
    <ds:schemaRef ds:uri="http://schemas.openxmlformats.org/package/2006/metadata/core-properties"/>
    <ds:schemaRef ds:uri="http://schemas.microsoft.com/office/infopath/2007/PartnerControls"/>
    <ds:schemaRef ds:uri="http://purl.org/dc/dcmitype/"/>
    <ds:schemaRef ds:uri="http://purl.org/dc/elements/1.1/"/>
    <ds:schemaRef ds:uri="89da294a-510d-4664-b6db-dc2f48b34181"/>
  </ds:schemaRefs>
</ds:datastoreItem>
</file>

<file path=customXml/itemProps4.xml><?xml version="1.0" encoding="utf-8"?>
<ds:datastoreItem xmlns:ds="http://schemas.openxmlformats.org/officeDocument/2006/customXml" ds:itemID="{1E2EF73B-0A9E-46BE-A3C4-8F7EB825496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25243</TotalTime>
  <Words>5761</Words>
  <Application>Microsoft Office PowerPoint</Application>
  <PresentationFormat>On-screen Show (4:3)</PresentationFormat>
  <Paragraphs>1166</Paragraphs>
  <Slides>118</Slides>
  <Notes>118</Notes>
  <HiddenSlides>0</HiddenSlides>
  <MMClips>0</MMClips>
  <ScaleCrop>false</ScaleCrop>
  <HeadingPairs>
    <vt:vector size="4" baseType="variant">
      <vt:variant>
        <vt:lpstr>Theme</vt:lpstr>
      </vt:variant>
      <vt:variant>
        <vt:i4>26</vt:i4>
      </vt:variant>
      <vt:variant>
        <vt:lpstr>Slide Titles</vt:lpstr>
      </vt:variant>
      <vt:variant>
        <vt:i4>118</vt:i4>
      </vt:variant>
    </vt:vector>
  </HeadingPairs>
  <TitlesOfParts>
    <vt:vector size="144" baseType="lpstr">
      <vt:lpstr>1_Office Theme</vt:lpstr>
      <vt:lpstr>Urban</vt:lpstr>
      <vt:lpstr>Ion Boardroom</vt:lpstr>
      <vt:lpstr>1_Ion Boardroom</vt:lpstr>
      <vt:lpstr>3_Ion Boardroom</vt:lpstr>
      <vt:lpstr>4_Ion Boardroom</vt:lpstr>
      <vt:lpstr>5_Ion Boardroom</vt:lpstr>
      <vt:lpstr>6_Ion Boardroom</vt:lpstr>
      <vt:lpstr>7_Ion Boardroom</vt:lpstr>
      <vt:lpstr>9_Ion Boardroom</vt:lpstr>
      <vt:lpstr>10_Ion Boardroom</vt:lpstr>
      <vt:lpstr>11_Ion Boardroom</vt:lpstr>
      <vt:lpstr>12_Ion Boardroom</vt:lpstr>
      <vt:lpstr>13_Ion Boardroom</vt:lpstr>
      <vt:lpstr>14_Ion Boardroom</vt:lpstr>
      <vt:lpstr>15_Ion Boardroom</vt:lpstr>
      <vt:lpstr>16_Ion Boardroom</vt:lpstr>
      <vt:lpstr>1_Urban</vt:lpstr>
      <vt:lpstr>Office Theme</vt:lpstr>
      <vt:lpstr>2_Urban</vt:lpstr>
      <vt:lpstr>3_Urban</vt:lpstr>
      <vt:lpstr>2_Office Theme</vt:lpstr>
      <vt:lpstr>4_Office Theme</vt:lpstr>
      <vt:lpstr>5_Office Theme</vt:lpstr>
      <vt:lpstr>3_Office Theme</vt:lpstr>
      <vt:lpstr>6_Office Theme</vt:lpstr>
      <vt:lpstr>Healthy People 2020 Progress Review:  Social Determinants of Health and Lesbian, Gay, Bisexual, and   Transgender Health </vt:lpstr>
      <vt:lpstr>Karen B. DeSalvo, MD, MPH, MSc Acting Assistant Secretary for Health U.S. Department of Health and Human Services</vt:lpstr>
      <vt:lpstr>Progress Review  Agenda and Speakers</vt:lpstr>
      <vt:lpstr>Healthy People  Remains Relevant </vt:lpstr>
      <vt:lpstr>Healthy People’s Vision </vt:lpstr>
      <vt:lpstr>Evolution of Healthy People</vt:lpstr>
      <vt:lpstr>Healthy People 2020’s  Definition of Health Disparity</vt:lpstr>
      <vt:lpstr>Healthy People 2020’s  Definition of Health Equity</vt:lpstr>
      <vt:lpstr>Definition of Cultural Competence</vt:lpstr>
      <vt:lpstr>HHS initiatives that address disparities, health equity, and cultural competence </vt:lpstr>
      <vt:lpstr>Don Wright, MD, MPH  Deputy Assistant Secretary for Health  Director, Office of Disease Prevention and Health Promotion  U.S. Department of Health and Human Services</vt:lpstr>
      <vt:lpstr>Healthy People 2020  Overarching Goals</vt:lpstr>
      <vt:lpstr>Progression of SDOH &amp; LGBT  from issues to Topic Areas </vt:lpstr>
      <vt:lpstr>Progression of SDOH &amp; LGBT  from issues to Topic Areas continued</vt:lpstr>
      <vt:lpstr>Healthy People 2020 Social Determinants of Health (SDOH) Topic Area</vt:lpstr>
      <vt:lpstr>Healthy People 2020  SDOH Conceptual Model and  Priority Issues</vt:lpstr>
      <vt:lpstr>Healthy People 2020  SDOH Resource Portal</vt:lpstr>
      <vt:lpstr>HP2020 &amp; LGBT Health</vt:lpstr>
      <vt:lpstr>Progress Review Thematic Overview </vt:lpstr>
      <vt:lpstr>Irma Arispe, PhD Associate Director, National Center for Health Statistics Centers for Disease Control and Prevention</vt:lpstr>
      <vt:lpstr>Presentation Overview</vt:lpstr>
      <vt:lpstr>Tracking the Nation’s Progress</vt:lpstr>
      <vt:lpstr>HP2020 Data Systems That Collect Any Lesbian, Gay, or Bisexual Data</vt:lpstr>
      <vt:lpstr>HP2020 Data Systems That Collect Any Gender Identity Data</vt:lpstr>
      <vt:lpstr>Sexual Orientation in the U.S., Ages 18–44</vt:lpstr>
      <vt:lpstr>Same-Sex Couple Households, U.S.</vt:lpstr>
      <vt:lpstr>.</vt:lpstr>
      <vt:lpstr>Adults Without Health Insurance  Ages 18–64 Years, 2013*</vt:lpstr>
      <vt:lpstr>Usual Source of Care, Adults  Ages 18–64 Years, 2013</vt:lpstr>
      <vt:lpstr>Five or More Alcoholic Drinks*, Adults Ages 18 Years and Over, 2013</vt:lpstr>
      <vt:lpstr>Current Cigarette Smoking, Adults Ages 18 Years and Over, 2013</vt:lpstr>
      <vt:lpstr>.</vt:lpstr>
      <vt:lpstr>Adolescents Who Have an Adult* In Their Lives with Whom They Can Talk About Serious Problems, Ages 12–17 Years, 2013 </vt:lpstr>
      <vt:lpstr>.</vt:lpstr>
      <vt:lpstr>High School Completers Enrolled in 4-Year College the October Immediately Following High School</vt:lpstr>
      <vt:lpstr>Educational Attainment for Same-Sex Couples</vt:lpstr>
      <vt:lpstr>.</vt:lpstr>
      <vt:lpstr>Proportion of People Living in Poverty, 2013</vt:lpstr>
      <vt:lpstr>Both Partners Currently Employed Persons 15 Years and Over, 2013</vt:lpstr>
      <vt:lpstr>.</vt:lpstr>
      <vt:lpstr>Homicides, 1999–2012</vt:lpstr>
      <vt:lpstr>Exposure to Violence, Children Ages 0–17 Years, 2011</vt:lpstr>
      <vt:lpstr>Threatened or Injured with a Weapon on School Property, Students in Grades 9–12,  2001–2009</vt:lpstr>
      <vt:lpstr>Key Takeaways—LGBT</vt:lpstr>
      <vt:lpstr>Key Takeaways—SDOH</vt:lpstr>
      <vt:lpstr>Key Takeaways—SDOH </vt:lpstr>
      <vt:lpstr>Key Takeaways—SDOH </vt:lpstr>
      <vt:lpstr>  Pamela Hyde, J.D.  Administrator Substance Abuse and Mental Health  Services Administration </vt:lpstr>
      <vt:lpstr>Overview</vt:lpstr>
      <vt:lpstr>LGBT Identity Data Collection</vt:lpstr>
      <vt:lpstr>LGBT Inclusion in Grants and Contracts</vt:lpstr>
      <vt:lpstr>Programs Addressing LGBT Health</vt:lpstr>
      <vt:lpstr>Programs Addressing LGBT Health continued </vt:lpstr>
      <vt:lpstr>Cultural competence</vt:lpstr>
      <vt:lpstr>Programs Addressing Social Determinants of Health</vt:lpstr>
      <vt:lpstr>Disparity Impact Statements</vt:lpstr>
      <vt:lpstr>Leandris Liburd, PhD, MPH Director, Office of Minority Health and Health Equity Office of the Director  Centers for Disease Control and Prevention</vt:lpstr>
      <vt:lpstr>Overview of CDC’s Role in  LGBT Health</vt:lpstr>
      <vt:lpstr>LGBT-Specific Activities: Examples</vt:lpstr>
      <vt:lpstr>Surveillance</vt:lpstr>
      <vt:lpstr>Awareness Campaigns</vt:lpstr>
      <vt:lpstr>Funding Announcements</vt:lpstr>
      <vt:lpstr>Culturally Competent Programs</vt:lpstr>
      <vt:lpstr>Social Determinants of Health</vt:lpstr>
      <vt:lpstr>Summary of HHS LGBT Report –  CDC Components</vt:lpstr>
      <vt:lpstr>Looking to the Future</vt:lpstr>
      <vt:lpstr>Healthy People (HP) 2020 Progress Review Webinar</vt:lpstr>
      <vt:lpstr>HRSA Mission </vt:lpstr>
      <vt:lpstr>HRSA Strategic Plan</vt:lpstr>
      <vt:lpstr>Goal 4: Improve Health Equity </vt:lpstr>
      <vt:lpstr>Goal 4: Improve Health Equity </vt:lpstr>
      <vt:lpstr>Access and Workforce</vt:lpstr>
      <vt:lpstr>Access and Workforce</vt:lpstr>
      <vt:lpstr>Social Determinants of Health (SDOH) </vt:lpstr>
      <vt:lpstr> Health Center Model </vt:lpstr>
      <vt:lpstr>Maternal and Child Health </vt:lpstr>
      <vt:lpstr>Healthy Start </vt:lpstr>
      <vt:lpstr>Ryan White HIV/AIDS Program </vt:lpstr>
      <vt:lpstr>SDOH and LGBT Health</vt:lpstr>
      <vt:lpstr>SDOH and LGBT Health</vt:lpstr>
      <vt:lpstr>LGBT Health Disparities </vt:lpstr>
      <vt:lpstr>HRSA and LGBT Health</vt:lpstr>
      <vt:lpstr>Grants and Contracts </vt:lpstr>
      <vt:lpstr>Grants and Contracts</vt:lpstr>
      <vt:lpstr>Policy</vt:lpstr>
      <vt:lpstr>Workforce Development </vt:lpstr>
      <vt:lpstr>Data Collection</vt:lpstr>
      <vt:lpstr>Data Collection</vt:lpstr>
      <vt:lpstr>Stakeholder Outreach</vt:lpstr>
      <vt:lpstr>Public Education and Communication Bullying</vt:lpstr>
      <vt:lpstr>Intimate Partner Violence</vt:lpstr>
      <vt:lpstr>Resources</vt:lpstr>
      <vt:lpstr>Quote</vt:lpstr>
      <vt:lpstr>Friendly Reminder </vt:lpstr>
      <vt:lpstr>Thank You</vt:lpstr>
      <vt:lpstr>The Evolution of Culturally Competent Transgender Services </vt:lpstr>
      <vt:lpstr>Overview</vt:lpstr>
      <vt:lpstr>Photo of LA LGBT Center </vt:lpstr>
      <vt:lpstr>History of the Los Angeles LGBT Center</vt:lpstr>
      <vt:lpstr>History of the Los Angeles LGBT Center</vt:lpstr>
      <vt:lpstr>Center Service Departments</vt:lpstr>
      <vt:lpstr>Transgender Social and       Health Disparities in California</vt:lpstr>
      <vt:lpstr>History of Transgender Services</vt:lpstr>
      <vt:lpstr>Trans services </vt:lpstr>
      <vt:lpstr>Medical Services</vt:lpstr>
      <vt:lpstr>Behavioral Health Services</vt:lpstr>
      <vt:lpstr>Social Services and Housing</vt:lpstr>
      <vt:lpstr>Client Experiences</vt:lpstr>
      <vt:lpstr>Client Experiences</vt:lpstr>
      <vt:lpstr>Challenges</vt:lpstr>
      <vt:lpstr>Initiating Change</vt:lpstr>
      <vt:lpstr>Resources</vt:lpstr>
      <vt:lpstr>Roundtable Discussion Please take a moment to fill out our brief survey  </vt:lpstr>
      <vt:lpstr>Healthy People 2020  Stories from the Field</vt:lpstr>
      <vt:lpstr> </vt:lpstr>
      <vt:lpstr>LHI Infographic gallery  </vt:lpstr>
      <vt:lpstr>Healthy People 2020  Progress Review Planning Group</vt:lpstr>
      <vt:lpstr>Stay Connected</vt:lpstr>
    </vt:vector>
  </TitlesOfParts>
  <Company>DHHS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DHHS</dc:creator>
  <cp:lastModifiedBy>CDC User</cp:lastModifiedBy>
  <cp:revision>449</cp:revision>
  <cp:lastPrinted>2015-01-21T19:48:04Z</cp:lastPrinted>
  <dcterms:created xsi:type="dcterms:W3CDTF">2012-06-04T17:32:29Z</dcterms:created>
  <dcterms:modified xsi:type="dcterms:W3CDTF">2015-02-04T23:08:55Z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affd5c27-71cf-41ad-96ed-b698eb01a98b</vt:lpwstr>
  </property>
  <property fmtid="{D5CDD505-2E9C-101B-9397-08002B2CF9AE}" pid="3" name="ContentTypeId">
    <vt:lpwstr>0x0101006F92D42A185E7D4EB0A6A947F7724239</vt:lpwstr>
  </property>
</Properties>
</file>