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0"/>
  </p:notesMasterIdLst>
  <p:sldIdLst>
    <p:sldId id="256" r:id="rId5"/>
    <p:sldId id="298" r:id="rId6"/>
    <p:sldId id="301" r:id="rId7"/>
    <p:sldId id="286" r:id="rId8"/>
    <p:sldId id="293" r:id="rId9"/>
    <p:sldId id="299" r:id="rId10"/>
    <p:sldId id="288" r:id="rId11"/>
    <p:sldId id="262" r:id="rId12"/>
    <p:sldId id="289" r:id="rId13"/>
    <p:sldId id="270" r:id="rId14"/>
    <p:sldId id="300" r:id="rId15"/>
    <p:sldId id="295" r:id="rId16"/>
    <p:sldId id="273" r:id="rId17"/>
    <p:sldId id="283" r:id="rId18"/>
    <p:sldId id="284" r:id="rId19"/>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id="{0B9AB00E-49F4-9747-BEEA-B54B32EC870E}">
          <p14:sldIdLst>
            <p14:sldId id="298"/>
          </p14:sldIdLst>
        </p14:section>
        <p14:section name="Understanding the Topic" id="{7A23A243-1719-0540-9E24-47B30A0AA9C6}">
          <p14:sldIdLst>
            <p14:sldId id="301"/>
            <p14:sldId id="286"/>
            <p14:sldId id="293"/>
            <p14:sldId id="299"/>
            <p14:sldId id="288"/>
          </p14:sldIdLst>
        </p14:section>
        <p14:section name="From the Expert" id="{CABA4EBC-FC3A-BB4E-A302-A63641358471}">
          <p14:sldIdLst>
            <p14:sldId id="262"/>
            <p14:sldId id="289"/>
          </p14:sldIdLst>
        </p14:section>
        <p14:section name="Call to Action" id="{35039F30-5847-254B-AC21-A2D9D0AF2451}">
          <p14:sldIdLst>
            <p14:sldId id="270"/>
          </p14:sldIdLst>
        </p14:section>
        <p14:section name="Activity" id="{758EAFB7-1EC7-8B4E-89F3-4D64B35E1390}">
          <p14:sldIdLst>
            <p14:sldId id="300"/>
            <p14:sldId id="295"/>
            <p14:sldId id="273"/>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2"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F5D9F-7B0E-4388-BCC4-8E585ADCAAA7}" v="40" dt="2021-12-22T18:48:59.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1" autoAdjust="0"/>
    <p:restoredTop sz="86418" autoAdjust="0"/>
  </p:normalViewPr>
  <p:slideViewPr>
    <p:cSldViewPr snapToGrid="0" snapToObjects="1">
      <p:cViewPr varScale="1">
        <p:scale>
          <a:sx n="29" d="100"/>
          <a:sy n="29" d="100"/>
        </p:scale>
        <p:origin x="78" y="1470"/>
      </p:cViewPr>
      <p:guideLst/>
    </p:cSldViewPr>
  </p:slideViewPr>
  <p:outlineViewPr>
    <p:cViewPr>
      <p:scale>
        <a:sx n="33" d="100"/>
        <a:sy n="33" d="100"/>
      </p:scale>
      <p:origin x="0" y="-35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Hardy, Alicia (CDC/OD/OADC) (CTR)" userId="570df698-c921-498a-a3da-44422fcc5090" providerId="ADAL" clId="{CA9F5D9F-7B0E-4388-BCC4-8E585ADCAAA7}"/>
    <pc:docChg chg="custSel modSld">
      <pc:chgData name="McHardy, Alicia (CDC/OD/OADC) (CTR)" userId="570df698-c921-498a-a3da-44422fcc5090" providerId="ADAL" clId="{CA9F5D9F-7B0E-4388-BCC4-8E585ADCAAA7}" dt="2021-12-22T18:48:59.410" v="157" actId="13244"/>
      <pc:docMkLst>
        <pc:docMk/>
      </pc:docMkLst>
      <pc:sldChg chg="modSp mod">
        <pc:chgData name="McHardy, Alicia (CDC/OD/OADC) (CTR)" userId="570df698-c921-498a-a3da-44422fcc5090" providerId="ADAL" clId="{CA9F5D9F-7B0E-4388-BCC4-8E585ADCAAA7}" dt="2021-12-22T18:46:01.952" v="117" actId="962"/>
        <pc:sldMkLst>
          <pc:docMk/>
          <pc:sldMk cId="555697965" sldId="256"/>
        </pc:sldMkLst>
        <pc:spChg chg="mod">
          <ac:chgData name="McHardy, Alicia (CDC/OD/OADC) (CTR)" userId="570df698-c921-498a-a3da-44422fcc5090" providerId="ADAL" clId="{CA9F5D9F-7B0E-4388-BCC4-8E585ADCAAA7}" dt="2021-12-22T18:46:01.952" v="117" actId="962"/>
          <ac:spMkLst>
            <pc:docMk/>
            <pc:sldMk cId="555697965" sldId="256"/>
            <ac:spMk id="9" creationId="{1D1390E8-BAFE-4E74-8F39-4D44C3826157}"/>
          </ac:spMkLst>
        </pc:spChg>
        <pc:picChg chg="mod">
          <ac:chgData name="McHardy, Alicia (CDC/OD/OADC) (CTR)" userId="570df698-c921-498a-a3da-44422fcc5090" providerId="ADAL" clId="{CA9F5D9F-7B0E-4388-BCC4-8E585ADCAAA7}" dt="2021-12-22T18:44:48.323" v="0" actId="962"/>
          <ac:picMkLst>
            <pc:docMk/>
            <pc:sldMk cId="555697965" sldId="256"/>
            <ac:picMk id="6" creationId="{83B477C5-E0CD-F042-9909-7E096F150D8C}"/>
          </ac:picMkLst>
        </pc:picChg>
        <pc:picChg chg="mod">
          <ac:chgData name="McHardy, Alicia (CDC/OD/OADC) (CTR)" userId="570df698-c921-498a-a3da-44422fcc5090" providerId="ADAL" clId="{CA9F5D9F-7B0E-4388-BCC4-8E585ADCAAA7}" dt="2021-12-22T18:44:48.323" v="0" actId="962"/>
          <ac:picMkLst>
            <pc:docMk/>
            <pc:sldMk cId="555697965" sldId="256"/>
            <ac:picMk id="7" creationId="{BEC550AF-0652-B14D-A41F-AC056501AF3E}"/>
          </ac:picMkLst>
        </pc:picChg>
        <pc:picChg chg="mod">
          <ac:chgData name="McHardy, Alicia (CDC/OD/OADC) (CTR)" userId="570df698-c921-498a-a3da-44422fcc5090" providerId="ADAL" clId="{CA9F5D9F-7B0E-4388-BCC4-8E585ADCAAA7}" dt="2021-12-22T18:44:48.323" v="0" actId="962"/>
          <ac:picMkLst>
            <pc:docMk/>
            <pc:sldMk cId="555697965" sldId="256"/>
            <ac:picMk id="8" creationId="{9D614E6B-4F48-400E-8C12-97D0F23488F6}"/>
          </ac:picMkLst>
        </pc:picChg>
        <pc:picChg chg="mod">
          <ac:chgData name="McHardy, Alicia (CDC/OD/OADC) (CTR)" userId="570df698-c921-498a-a3da-44422fcc5090" providerId="ADAL" clId="{CA9F5D9F-7B0E-4388-BCC4-8E585ADCAAA7}" dt="2021-12-22T18:44:59.752" v="100" actId="962"/>
          <ac:picMkLst>
            <pc:docMk/>
            <pc:sldMk cId="555697965" sldId="256"/>
            <ac:picMk id="11" creationId="{57E49BB8-929D-2340-9D25-455EFF56D866}"/>
          </ac:picMkLst>
        </pc:picChg>
      </pc:sldChg>
      <pc:sldChg chg="modSp mod">
        <pc:chgData name="McHardy, Alicia (CDC/OD/OADC) (CTR)" userId="570df698-c921-498a-a3da-44422fcc5090" providerId="ADAL" clId="{CA9F5D9F-7B0E-4388-BCC4-8E585ADCAAA7}" dt="2021-12-22T18:45:28.947" v="109" actId="962"/>
        <pc:sldMkLst>
          <pc:docMk/>
          <pc:sldMk cId="1947047174" sldId="262"/>
        </pc:sldMkLst>
        <pc:picChg chg="mod">
          <ac:chgData name="McHardy, Alicia (CDC/OD/OADC) (CTR)" userId="570df698-c921-498a-a3da-44422fcc5090" providerId="ADAL" clId="{CA9F5D9F-7B0E-4388-BCC4-8E585ADCAAA7}" dt="2021-12-22T18:45:28.947" v="109" actId="962"/>
          <ac:picMkLst>
            <pc:docMk/>
            <pc:sldMk cId="1947047174" sldId="262"/>
            <ac:picMk id="7" creationId="{C9CF23AF-1930-AC4B-9709-7305AF4D8668}"/>
          </ac:picMkLst>
        </pc:picChg>
        <pc:picChg chg="mod">
          <ac:chgData name="McHardy, Alicia (CDC/OD/OADC) (CTR)" userId="570df698-c921-498a-a3da-44422fcc5090" providerId="ADAL" clId="{CA9F5D9F-7B0E-4388-BCC4-8E585ADCAAA7}" dt="2021-12-22T18:45:28.947" v="109" actId="962"/>
          <ac:picMkLst>
            <pc:docMk/>
            <pc:sldMk cId="1947047174" sldId="262"/>
            <ac:picMk id="8" creationId="{B1630A0B-8058-4747-B596-808E62C67BAB}"/>
          </ac:picMkLst>
        </pc:picChg>
      </pc:sldChg>
      <pc:sldChg chg="modSp mod">
        <pc:chgData name="McHardy, Alicia (CDC/OD/OADC) (CTR)" userId="570df698-c921-498a-a3da-44422fcc5090" providerId="ADAL" clId="{CA9F5D9F-7B0E-4388-BCC4-8E585ADCAAA7}" dt="2021-12-22T18:48:21.782" v="146" actId="13244"/>
        <pc:sldMkLst>
          <pc:docMk/>
          <pc:sldMk cId="1328369380" sldId="270"/>
        </pc:sldMkLst>
        <pc:spChg chg="mod">
          <ac:chgData name="McHardy, Alicia (CDC/OD/OADC) (CTR)" userId="570df698-c921-498a-a3da-44422fcc5090" providerId="ADAL" clId="{CA9F5D9F-7B0E-4388-BCC4-8E585ADCAAA7}" dt="2021-12-22T18:48:19.682" v="144" actId="13244"/>
          <ac:spMkLst>
            <pc:docMk/>
            <pc:sldMk cId="1328369380" sldId="270"/>
            <ac:spMk id="2" creationId="{09A6D056-3213-484D-9449-40AD61B99B61}"/>
          </ac:spMkLst>
        </pc:spChg>
        <pc:spChg chg="mod">
          <ac:chgData name="McHardy, Alicia (CDC/OD/OADC) (CTR)" userId="570df698-c921-498a-a3da-44422fcc5090" providerId="ADAL" clId="{CA9F5D9F-7B0E-4388-BCC4-8E585ADCAAA7}" dt="2021-12-22T18:48:21.782" v="146" actId="13244"/>
          <ac:spMkLst>
            <pc:docMk/>
            <pc:sldMk cId="1328369380" sldId="270"/>
            <ac:spMk id="3" creationId="{286DDCB7-64A0-784B-AA52-6D143200902F}"/>
          </ac:spMkLst>
        </pc:spChg>
        <pc:spChg chg="mod">
          <ac:chgData name="McHardy, Alicia (CDC/OD/OADC) (CTR)" userId="570df698-c921-498a-a3da-44422fcc5090" providerId="ADAL" clId="{CA9F5D9F-7B0E-4388-BCC4-8E585ADCAAA7}" dt="2021-12-22T18:48:20.626" v="145" actId="13244"/>
          <ac:spMkLst>
            <pc:docMk/>
            <pc:sldMk cId="1328369380" sldId="270"/>
            <ac:spMk id="9" creationId="{013B6703-5C46-40EB-B380-6A5A0CAF72FE}"/>
          </ac:spMkLst>
        </pc:spChg>
        <pc:picChg chg="mod">
          <ac:chgData name="McHardy, Alicia (CDC/OD/OADC) (CTR)" userId="570df698-c921-498a-a3da-44422fcc5090" providerId="ADAL" clId="{CA9F5D9F-7B0E-4388-BCC4-8E585ADCAAA7}" dt="2021-12-22T18:45:35.554" v="111" actId="962"/>
          <ac:picMkLst>
            <pc:docMk/>
            <pc:sldMk cId="1328369380" sldId="270"/>
            <ac:picMk id="11" creationId="{4C7A54CF-2509-7C44-99DB-B30145B2435D}"/>
          </ac:picMkLst>
        </pc:picChg>
        <pc:picChg chg="mod">
          <ac:chgData name="McHardy, Alicia (CDC/OD/OADC) (CTR)" userId="570df698-c921-498a-a3da-44422fcc5090" providerId="ADAL" clId="{CA9F5D9F-7B0E-4388-BCC4-8E585ADCAAA7}" dt="2021-12-22T18:45:35.554" v="111" actId="962"/>
          <ac:picMkLst>
            <pc:docMk/>
            <pc:sldMk cId="1328369380" sldId="270"/>
            <ac:picMk id="21" creationId="{332FFCB4-579A-1243-B5BD-5E296CD6B7B4}"/>
          </ac:picMkLst>
        </pc:picChg>
      </pc:sldChg>
      <pc:sldChg chg="modSp mod">
        <pc:chgData name="McHardy, Alicia (CDC/OD/OADC) (CTR)" userId="570df698-c921-498a-a3da-44422fcc5090" providerId="ADAL" clId="{CA9F5D9F-7B0E-4388-BCC4-8E585ADCAAA7}" dt="2021-12-22T18:48:39.323" v="152" actId="13244"/>
        <pc:sldMkLst>
          <pc:docMk/>
          <pc:sldMk cId="1882004686" sldId="273"/>
        </pc:sldMkLst>
        <pc:spChg chg="mod">
          <ac:chgData name="McHardy, Alicia (CDC/OD/OADC) (CTR)" userId="570df698-c921-498a-a3da-44422fcc5090" providerId="ADAL" clId="{CA9F5D9F-7B0E-4388-BCC4-8E585ADCAAA7}" dt="2021-12-22T18:48:37.146" v="150" actId="13244"/>
          <ac:spMkLst>
            <pc:docMk/>
            <pc:sldMk cId="1882004686" sldId="273"/>
            <ac:spMk id="2" creationId="{09A6D056-3213-484D-9449-40AD61B99B61}"/>
          </ac:spMkLst>
        </pc:spChg>
        <pc:spChg chg="mod">
          <ac:chgData name="McHardy, Alicia (CDC/OD/OADC) (CTR)" userId="570df698-c921-498a-a3da-44422fcc5090" providerId="ADAL" clId="{CA9F5D9F-7B0E-4388-BCC4-8E585ADCAAA7}" dt="2021-12-22T18:48:38.178" v="151" actId="13244"/>
          <ac:spMkLst>
            <pc:docMk/>
            <pc:sldMk cId="1882004686" sldId="273"/>
            <ac:spMk id="3" creationId="{286DDCB7-64A0-784B-AA52-6D143200902F}"/>
          </ac:spMkLst>
        </pc:spChg>
        <pc:spChg chg="mod">
          <ac:chgData name="McHardy, Alicia (CDC/OD/OADC) (CTR)" userId="570df698-c921-498a-a3da-44422fcc5090" providerId="ADAL" clId="{CA9F5D9F-7B0E-4388-BCC4-8E585ADCAAA7}" dt="2021-12-22T18:48:39.323" v="152" actId="13244"/>
          <ac:spMkLst>
            <pc:docMk/>
            <pc:sldMk cId="1882004686" sldId="273"/>
            <ac:spMk id="14" creationId="{A53EECA4-9A2D-A84F-A930-24E357B0E2F4}"/>
          </ac:spMkLst>
        </pc:spChg>
        <pc:picChg chg="mod">
          <ac:chgData name="McHardy, Alicia (CDC/OD/OADC) (CTR)" userId="570df698-c921-498a-a3da-44422fcc5090" providerId="ADAL" clId="{CA9F5D9F-7B0E-4388-BCC4-8E585ADCAAA7}" dt="2021-12-22T18:45:45.939" v="114" actId="962"/>
          <ac:picMkLst>
            <pc:docMk/>
            <pc:sldMk cId="1882004686" sldId="273"/>
            <ac:picMk id="15" creationId="{85C606AC-7DAE-D342-9A1E-79A17085CFA7}"/>
          </ac:picMkLst>
        </pc:picChg>
        <pc:picChg chg="mod">
          <ac:chgData name="McHardy, Alicia (CDC/OD/OADC) (CTR)" userId="570df698-c921-498a-a3da-44422fcc5090" providerId="ADAL" clId="{CA9F5D9F-7B0E-4388-BCC4-8E585ADCAAA7}" dt="2021-12-22T18:45:45.939" v="114" actId="962"/>
          <ac:picMkLst>
            <pc:docMk/>
            <pc:sldMk cId="1882004686" sldId="273"/>
            <ac:picMk id="22" creationId="{9C5AF7B6-81E0-2140-B297-930E3B9E469A}"/>
          </ac:picMkLst>
        </pc:picChg>
      </pc:sldChg>
      <pc:sldChg chg="modSp mod">
        <pc:chgData name="McHardy, Alicia (CDC/OD/OADC) (CTR)" userId="570df698-c921-498a-a3da-44422fcc5090" providerId="ADAL" clId="{CA9F5D9F-7B0E-4388-BCC4-8E585ADCAAA7}" dt="2021-12-22T18:48:47.754" v="155" actId="13244"/>
        <pc:sldMkLst>
          <pc:docMk/>
          <pc:sldMk cId="1211825635" sldId="283"/>
        </pc:sldMkLst>
        <pc:spChg chg="mod">
          <ac:chgData name="McHardy, Alicia (CDC/OD/OADC) (CTR)" userId="570df698-c921-498a-a3da-44422fcc5090" providerId="ADAL" clId="{CA9F5D9F-7B0E-4388-BCC4-8E585ADCAAA7}" dt="2021-12-22T18:48:45.331" v="153" actId="13244"/>
          <ac:spMkLst>
            <pc:docMk/>
            <pc:sldMk cId="1211825635" sldId="283"/>
            <ac:spMk id="2" creationId="{09A6D056-3213-484D-9449-40AD61B99B61}"/>
          </ac:spMkLst>
        </pc:spChg>
        <pc:spChg chg="mod">
          <ac:chgData name="McHardy, Alicia (CDC/OD/OADC) (CTR)" userId="570df698-c921-498a-a3da-44422fcc5090" providerId="ADAL" clId="{CA9F5D9F-7B0E-4388-BCC4-8E585ADCAAA7}" dt="2021-12-22T18:48:47.754" v="155" actId="13244"/>
          <ac:spMkLst>
            <pc:docMk/>
            <pc:sldMk cId="1211825635" sldId="283"/>
            <ac:spMk id="3" creationId="{286DDCB7-64A0-784B-AA52-6D143200902F}"/>
          </ac:spMkLst>
        </pc:spChg>
        <pc:spChg chg="mod">
          <ac:chgData name="McHardy, Alicia (CDC/OD/OADC) (CTR)" userId="570df698-c921-498a-a3da-44422fcc5090" providerId="ADAL" clId="{CA9F5D9F-7B0E-4388-BCC4-8E585ADCAAA7}" dt="2021-12-22T18:48:46.282" v="154" actId="13244"/>
          <ac:spMkLst>
            <pc:docMk/>
            <pc:sldMk cId="1211825635" sldId="283"/>
            <ac:spMk id="11" creationId="{7F4F3ABB-F3D5-4F03-A9DA-EB83F92F03C7}"/>
          </ac:spMkLst>
        </pc:spChg>
        <pc:picChg chg="mod">
          <ac:chgData name="McHardy, Alicia (CDC/OD/OADC) (CTR)" userId="570df698-c921-498a-a3da-44422fcc5090" providerId="ADAL" clId="{CA9F5D9F-7B0E-4388-BCC4-8E585ADCAAA7}" dt="2021-12-22T18:45:49.195" v="115" actId="962"/>
          <ac:picMkLst>
            <pc:docMk/>
            <pc:sldMk cId="1211825635" sldId="283"/>
            <ac:picMk id="14" creationId="{F8A328F0-5AFD-9648-9943-60D856EA4691}"/>
          </ac:picMkLst>
        </pc:picChg>
        <pc:picChg chg="mod">
          <ac:chgData name="McHardy, Alicia (CDC/OD/OADC) (CTR)" userId="570df698-c921-498a-a3da-44422fcc5090" providerId="ADAL" clId="{CA9F5D9F-7B0E-4388-BCC4-8E585ADCAAA7}" dt="2021-12-22T18:45:49.195" v="115" actId="962"/>
          <ac:picMkLst>
            <pc:docMk/>
            <pc:sldMk cId="1211825635" sldId="283"/>
            <ac:picMk id="15" creationId="{886F2DF1-07DE-CA43-9B20-47326F9B544F}"/>
          </ac:picMkLst>
        </pc:picChg>
        <pc:picChg chg="mod">
          <ac:chgData name="McHardy, Alicia (CDC/OD/OADC) (CTR)" userId="570df698-c921-498a-a3da-44422fcc5090" providerId="ADAL" clId="{CA9F5D9F-7B0E-4388-BCC4-8E585ADCAAA7}" dt="2021-12-22T18:45:49.195" v="115" actId="962"/>
          <ac:picMkLst>
            <pc:docMk/>
            <pc:sldMk cId="1211825635" sldId="283"/>
            <ac:picMk id="17" creationId="{684D8E4B-6D34-4F62-8D65-CB2743778C05}"/>
          </ac:picMkLst>
        </pc:picChg>
      </pc:sldChg>
      <pc:sldChg chg="modSp mod">
        <pc:chgData name="McHardy, Alicia (CDC/OD/OADC) (CTR)" userId="570df698-c921-498a-a3da-44422fcc5090" providerId="ADAL" clId="{CA9F5D9F-7B0E-4388-BCC4-8E585ADCAAA7}" dt="2021-12-22T18:45:53.410" v="116" actId="962"/>
        <pc:sldMkLst>
          <pc:docMk/>
          <pc:sldMk cId="3670541861" sldId="284"/>
        </pc:sldMkLst>
        <pc:picChg chg="mod">
          <ac:chgData name="McHardy, Alicia (CDC/OD/OADC) (CTR)" userId="570df698-c921-498a-a3da-44422fcc5090" providerId="ADAL" clId="{CA9F5D9F-7B0E-4388-BCC4-8E585ADCAAA7}" dt="2021-12-22T18:45:53.410" v="116" actId="962"/>
          <ac:picMkLst>
            <pc:docMk/>
            <pc:sldMk cId="3670541861" sldId="284"/>
            <ac:picMk id="11" creationId="{3AB9B9B4-83F3-F642-98D8-7F873BD5C160}"/>
          </ac:picMkLst>
        </pc:picChg>
        <pc:picChg chg="mod">
          <ac:chgData name="McHardy, Alicia (CDC/OD/OADC) (CTR)" userId="570df698-c921-498a-a3da-44422fcc5090" providerId="ADAL" clId="{CA9F5D9F-7B0E-4388-BCC4-8E585ADCAAA7}" dt="2021-12-22T18:45:53.410" v="116" actId="962"/>
          <ac:picMkLst>
            <pc:docMk/>
            <pc:sldMk cId="3670541861" sldId="284"/>
            <ac:picMk id="13" creationId="{6BBC8C82-7DE3-4A4A-9CC0-7B96481C3F61}"/>
          </ac:picMkLst>
        </pc:picChg>
        <pc:picChg chg="mod">
          <ac:chgData name="McHardy, Alicia (CDC/OD/OADC) (CTR)" userId="570df698-c921-498a-a3da-44422fcc5090" providerId="ADAL" clId="{CA9F5D9F-7B0E-4388-BCC4-8E585ADCAAA7}" dt="2021-12-22T18:45:53.410" v="116" actId="962"/>
          <ac:picMkLst>
            <pc:docMk/>
            <pc:sldMk cId="3670541861" sldId="284"/>
            <ac:picMk id="15" creationId="{F90674FF-BE0C-4826-8A9A-D1B9CB305CE4}"/>
          </ac:picMkLst>
        </pc:picChg>
      </pc:sldChg>
      <pc:sldChg chg="addSp modSp mod">
        <pc:chgData name="McHardy, Alicia (CDC/OD/OADC) (CTR)" userId="570df698-c921-498a-a3da-44422fcc5090" providerId="ADAL" clId="{CA9F5D9F-7B0E-4388-BCC4-8E585ADCAAA7}" dt="2021-12-22T18:46:59.681" v="121" actId="962"/>
        <pc:sldMkLst>
          <pc:docMk/>
          <pc:sldMk cId="628078852" sldId="286"/>
        </pc:sldMkLst>
        <pc:picChg chg="add mod">
          <ac:chgData name="McHardy, Alicia (CDC/OD/OADC) (CTR)" userId="570df698-c921-498a-a3da-44422fcc5090" providerId="ADAL" clId="{CA9F5D9F-7B0E-4388-BCC4-8E585ADCAAA7}" dt="2021-12-22T18:45:15.018" v="105" actId="962"/>
          <ac:picMkLst>
            <pc:docMk/>
            <pc:sldMk cId="628078852" sldId="286"/>
            <ac:picMk id="10" creationId="{C466E2C1-16C0-48B3-858C-8CE5D03DE46C}"/>
          </ac:picMkLst>
        </pc:picChg>
        <pc:picChg chg="add mod">
          <ac:chgData name="McHardy, Alicia (CDC/OD/OADC) (CTR)" userId="570df698-c921-498a-a3da-44422fcc5090" providerId="ADAL" clId="{CA9F5D9F-7B0E-4388-BCC4-8E585ADCAAA7}" dt="2021-12-22T18:45:15.018" v="105" actId="962"/>
          <ac:picMkLst>
            <pc:docMk/>
            <pc:sldMk cId="628078852" sldId="286"/>
            <ac:picMk id="11" creationId="{CFF07AB0-F877-4AEF-BF95-758B9C9620E3}"/>
          </ac:picMkLst>
        </pc:picChg>
        <pc:picChg chg="mod">
          <ac:chgData name="McHardy, Alicia (CDC/OD/OADC) (CTR)" userId="570df698-c921-498a-a3da-44422fcc5090" providerId="ADAL" clId="{CA9F5D9F-7B0E-4388-BCC4-8E585ADCAAA7}" dt="2021-12-22T18:46:49.673" v="120" actId="962"/>
          <ac:picMkLst>
            <pc:docMk/>
            <pc:sldMk cId="628078852" sldId="286"/>
            <ac:picMk id="13" creationId="{E5658229-5B7F-C348-BF55-532D86DA4295}"/>
          </ac:picMkLst>
        </pc:picChg>
        <pc:picChg chg="mod">
          <ac:chgData name="McHardy, Alicia (CDC/OD/OADC) (CTR)" userId="570df698-c921-498a-a3da-44422fcc5090" providerId="ADAL" clId="{CA9F5D9F-7B0E-4388-BCC4-8E585ADCAAA7}" dt="2021-12-22T18:45:15.018" v="105" actId="962"/>
          <ac:picMkLst>
            <pc:docMk/>
            <pc:sldMk cId="628078852" sldId="286"/>
            <ac:picMk id="17" creationId="{5CDE985F-A56D-4C43-A844-54477E63E585}"/>
          </ac:picMkLst>
        </pc:picChg>
        <pc:picChg chg="mod">
          <ac:chgData name="McHardy, Alicia (CDC/OD/OADC) (CTR)" userId="570df698-c921-498a-a3da-44422fcc5090" providerId="ADAL" clId="{CA9F5D9F-7B0E-4388-BCC4-8E585ADCAAA7}" dt="2021-12-22T18:46:59.681" v="121" actId="962"/>
          <ac:picMkLst>
            <pc:docMk/>
            <pc:sldMk cId="628078852" sldId="286"/>
            <ac:picMk id="21" creationId="{E80AEC62-D141-5940-A5FF-47AD51B515CE}"/>
          </ac:picMkLst>
        </pc:picChg>
      </pc:sldChg>
      <pc:sldChg chg="modSp mod">
        <pc:chgData name="McHardy, Alicia (CDC/OD/OADC) (CTR)" userId="570df698-c921-498a-a3da-44422fcc5090" providerId="ADAL" clId="{CA9F5D9F-7B0E-4388-BCC4-8E585ADCAAA7}" dt="2021-12-22T18:45:26.058" v="108" actId="962"/>
        <pc:sldMkLst>
          <pc:docMk/>
          <pc:sldMk cId="1790243411" sldId="288"/>
        </pc:sldMkLst>
        <pc:picChg chg="mod">
          <ac:chgData name="McHardy, Alicia (CDC/OD/OADC) (CTR)" userId="570df698-c921-498a-a3da-44422fcc5090" providerId="ADAL" clId="{CA9F5D9F-7B0E-4388-BCC4-8E585ADCAAA7}" dt="2021-12-22T18:45:26.058" v="108" actId="962"/>
          <ac:picMkLst>
            <pc:docMk/>
            <pc:sldMk cId="1790243411" sldId="288"/>
            <ac:picMk id="9" creationId="{561EE841-FD01-044A-91AD-DD45425D0D15}"/>
          </ac:picMkLst>
        </pc:picChg>
        <pc:picChg chg="mod">
          <ac:chgData name="McHardy, Alicia (CDC/OD/OADC) (CTR)" userId="570df698-c921-498a-a3da-44422fcc5090" providerId="ADAL" clId="{CA9F5D9F-7B0E-4388-BCC4-8E585ADCAAA7}" dt="2021-12-22T18:45:26.058" v="108" actId="962"/>
          <ac:picMkLst>
            <pc:docMk/>
            <pc:sldMk cId="1790243411" sldId="288"/>
            <ac:picMk id="10" creationId="{6897CE92-5DDB-764C-A2ED-AE98E24779AE}"/>
          </ac:picMkLst>
        </pc:picChg>
        <pc:picChg chg="mod">
          <ac:chgData name="McHardy, Alicia (CDC/OD/OADC) (CTR)" userId="570df698-c921-498a-a3da-44422fcc5090" providerId="ADAL" clId="{CA9F5D9F-7B0E-4388-BCC4-8E585ADCAAA7}" dt="2021-12-22T18:45:26.058" v="108" actId="962"/>
          <ac:picMkLst>
            <pc:docMk/>
            <pc:sldMk cId="1790243411" sldId="288"/>
            <ac:picMk id="13" creationId="{E5658229-5B7F-C348-BF55-532D86DA4295}"/>
          </ac:picMkLst>
        </pc:picChg>
      </pc:sldChg>
      <pc:sldChg chg="modSp mod">
        <pc:chgData name="McHardy, Alicia (CDC/OD/OADC) (CTR)" userId="570df698-c921-498a-a3da-44422fcc5090" providerId="ADAL" clId="{CA9F5D9F-7B0E-4388-BCC4-8E585ADCAAA7}" dt="2021-12-22T18:45:32.530" v="110" actId="962"/>
        <pc:sldMkLst>
          <pc:docMk/>
          <pc:sldMk cId="2383166906" sldId="289"/>
        </pc:sldMkLst>
        <pc:picChg chg="mod">
          <ac:chgData name="McHardy, Alicia (CDC/OD/OADC) (CTR)" userId="570df698-c921-498a-a3da-44422fcc5090" providerId="ADAL" clId="{CA9F5D9F-7B0E-4388-BCC4-8E585ADCAAA7}" dt="2021-12-22T18:45:32.530" v="110" actId="962"/>
          <ac:picMkLst>
            <pc:docMk/>
            <pc:sldMk cId="2383166906" sldId="289"/>
            <ac:picMk id="9" creationId="{D6008319-3C76-7643-B8F2-37DBD2CBDE79}"/>
          </ac:picMkLst>
        </pc:picChg>
        <pc:picChg chg="mod">
          <ac:chgData name="McHardy, Alicia (CDC/OD/OADC) (CTR)" userId="570df698-c921-498a-a3da-44422fcc5090" providerId="ADAL" clId="{CA9F5D9F-7B0E-4388-BCC4-8E585ADCAAA7}" dt="2021-12-22T18:45:32.530" v="110" actId="962"/>
          <ac:picMkLst>
            <pc:docMk/>
            <pc:sldMk cId="2383166906" sldId="289"/>
            <ac:picMk id="10" creationId="{172C4605-7FC4-064F-BF42-0079AC32D2DD}"/>
          </ac:picMkLst>
        </pc:picChg>
        <pc:picChg chg="mod">
          <ac:chgData name="McHardy, Alicia (CDC/OD/OADC) (CTR)" userId="570df698-c921-498a-a3da-44422fcc5090" providerId="ADAL" clId="{CA9F5D9F-7B0E-4388-BCC4-8E585ADCAAA7}" dt="2021-12-22T18:45:32.530" v="110" actId="962"/>
          <ac:picMkLst>
            <pc:docMk/>
            <pc:sldMk cId="2383166906" sldId="289"/>
            <ac:picMk id="13" creationId="{E5658229-5B7F-C348-BF55-532D86DA4295}"/>
          </ac:picMkLst>
        </pc:picChg>
      </pc:sldChg>
      <pc:sldChg chg="modSp">
        <pc:chgData name="McHardy, Alicia (CDC/OD/OADC) (CTR)" userId="570df698-c921-498a-a3da-44422fcc5090" providerId="ADAL" clId="{CA9F5D9F-7B0E-4388-BCC4-8E585ADCAAA7}" dt="2021-12-22T18:45:18.874" v="106" actId="962"/>
        <pc:sldMkLst>
          <pc:docMk/>
          <pc:sldMk cId="4028045070" sldId="293"/>
        </pc:sldMkLst>
        <pc:picChg chg="mod">
          <ac:chgData name="McHardy, Alicia (CDC/OD/OADC) (CTR)" userId="570df698-c921-498a-a3da-44422fcc5090" providerId="ADAL" clId="{CA9F5D9F-7B0E-4388-BCC4-8E585ADCAAA7}" dt="2021-12-22T18:45:18.874" v="106" actId="962"/>
          <ac:picMkLst>
            <pc:docMk/>
            <pc:sldMk cId="4028045070" sldId="293"/>
            <ac:picMk id="8" creationId="{0B64900D-A9A5-0742-9D7D-9A9BA9AA5286}"/>
          </ac:picMkLst>
        </pc:picChg>
        <pc:picChg chg="mod">
          <ac:chgData name="McHardy, Alicia (CDC/OD/OADC) (CTR)" userId="570df698-c921-498a-a3da-44422fcc5090" providerId="ADAL" clId="{CA9F5D9F-7B0E-4388-BCC4-8E585ADCAAA7}" dt="2021-12-22T18:45:18.874" v="106" actId="962"/>
          <ac:picMkLst>
            <pc:docMk/>
            <pc:sldMk cId="4028045070" sldId="293"/>
            <ac:picMk id="11" creationId="{83B3023B-8D68-CB4F-8CB6-ECD1FD32B6C0}"/>
          </ac:picMkLst>
        </pc:picChg>
        <pc:picChg chg="mod">
          <ac:chgData name="McHardy, Alicia (CDC/OD/OADC) (CTR)" userId="570df698-c921-498a-a3da-44422fcc5090" providerId="ADAL" clId="{CA9F5D9F-7B0E-4388-BCC4-8E585ADCAAA7}" dt="2021-12-22T18:45:18.874" v="106" actId="962"/>
          <ac:picMkLst>
            <pc:docMk/>
            <pc:sldMk cId="4028045070" sldId="293"/>
            <ac:picMk id="1026" creationId="{8063F441-6EEB-4EFE-A77E-5F012FB89FAB}"/>
          </ac:picMkLst>
        </pc:picChg>
      </pc:sldChg>
      <pc:sldChg chg="modSp mod">
        <pc:chgData name="McHardy, Alicia (CDC/OD/OADC) (CTR)" userId="570df698-c921-498a-a3da-44422fcc5090" providerId="ADAL" clId="{CA9F5D9F-7B0E-4388-BCC4-8E585ADCAAA7}" dt="2021-12-22T18:48:31.386" v="149" actId="13244"/>
        <pc:sldMkLst>
          <pc:docMk/>
          <pc:sldMk cId="143268284" sldId="295"/>
        </pc:sldMkLst>
        <pc:spChg chg="mod">
          <ac:chgData name="McHardy, Alicia (CDC/OD/OADC) (CTR)" userId="570df698-c921-498a-a3da-44422fcc5090" providerId="ADAL" clId="{CA9F5D9F-7B0E-4388-BCC4-8E585ADCAAA7}" dt="2021-12-22T18:48:28.267" v="147" actId="13244"/>
          <ac:spMkLst>
            <pc:docMk/>
            <pc:sldMk cId="143268284" sldId="295"/>
            <ac:spMk id="2" creationId="{09A6D056-3213-484D-9449-40AD61B99B61}"/>
          </ac:spMkLst>
        </pc:spChg>
        <pc:spChg chg="mod">
          <ac:chgData name="McHardy, Alicia (CDC/OD/OADC) (CTR)" userId="570df698-c921-498a-a3da-44422fcc5090" providerId="ADAL" clId="{CA9F5D9F-7B0E-4388-BCC4-8E585ADCAAA7}" dt="2021-12-22T18:48:30.242" v="148" actId="13244"/>
          <ac:spMkLst>
            <pc:docMk/>
            <pc:sldMk cId="143268284" sldId="295"/>
            <ac:spMk id="3" creationId="{286DDCB7-64A0-784B-AA52-6D143200902F}"/>
          </ac:spMkLst>
        </pc:spChg>
        <pc:spChg chg="mod">
          <ac:chgData name="McHardy, Alicia (CDC/OD/OADC) (CTR)" userId="570df698-c921-498a-a3da-44422fcc5090" providerId="ADAL" clId="{CA9F5D9F-7B0E-4388-BCC4-8E585ADCAAA7}" dt="2021-12-22T18:48:31.386" v="149" actId="13244"/>
          <ac:spMkLst>
            <pc:docMk/>
            <pc:sldMk cId="143268284" sldId="295"/>
            <ac:spMk id="17" creationId="{0079F375-E86C-F34A-8667-DEBDFA91DB3C}"/>
          </ac:spMkLst>
        </pc:spChg>
        <pc:picChg chg="mod">
          <ac:chgData name="McHardy, Alicia (CDC/OD/OADC) (CTR)" userId="570df698-c921-498a-a3da-44422fcc5090" providerId="ADAL" clId="{CA9F5D9F-7B0E-4388-BCC4-8E585ADCAAA7}" dt="2021-12-22T18:45:42.234" v="113" actId="962"/>
          <ac:picMkLst>
            <pc:docMk/>
            <pc:sldMk cId="143268284" sldId="295"/>
            <ac:picMk id="11" creationId="{4C7A54CF-2509-7C44-99DB-B30145B2435D}"/>
          </ac:picMkLst>
        </pc:picChg>
        <pc:picChg chg="mod">
          <ac:chgData name="McHardy, Alicia (CDC/OD/OADC) (CTR)" userId="570df698-c921-498a-a3da-44422fcc5090" providerId="ADAL" clId="{CA9F5D9F-7B0E-4388-BCC4-8E585ADCAAA7}" dt="2021-12-22T18:45:42.234" v="113" actId="962"/>
          <ac:picMkLst>
            <pc:docMk/>
            <pc:sldMk cId="143268284" sldId="295"/>
            <ac:picMk id="21" creationId="{332FFCB4-579A-1243-B5BD-5E296CD6B7B4}"/>
          </ac:picMkLst>
        </pc:picChg>
      </pc:sldChg>
      <pc:sldChg chg="addSp delSp modSp mod">
        <pc:chgData name="McHardy, Alicia (CDC/OD/OADC) (CTR)" userId="570df698-c921-498a-a3da-44422fcc5090" providerId="ADAL" clId="{CA9F5D9F-7B0E-4388-BCC4-8E585ADCAAA7}" dt="2021-12-22T18:48:59.410" v="157" actId="13244"/>
        <pc:sldMkLst>
          <pc:docMk/>
          <pc:sldMk cId="2990283783" sldId="298"/>
        </pc:sldMkLst>
        <pc:spChg chg="add mod">
          <ac:chgData name="McHardy, Alicia (CDC/OD/OADC) (CTR)" userId="570df698-c921-498a-a3da-44422fcc5090" providerId="ADAL" clId="{CA9F5D9F-7B0E-4388-BCC4-8E585ADCAAA7}" dt="2021-12-22T18:47:53.122" v="140" actId="13244"/>
          <ac:spMkLst>
            <pc:docMk/>
            <pc:sldMk cId="2990283783" sldId="298"/>
            <ac:spMk id="2" creationId="{90E40BC6-F7FB-4D8E-B668-78547794916C}"/>
          </ac:spMkLst>
        </pc:spChg>
        <pc:spChg chg="mod">
          <ac:chgData name="McHardy, Alicia (CDC/OD/OADC) (CTR)" userId="570df698-c921-498a-a3da-44422fcc5090" providerId="ADAL" clId="{CA9F5D9F-7B0E-4388-BCC4-8E585ADCAAA7}" dt="2021-12-22T18:47:54.459" v="141" actId="13244"/>
          <ac:spMkLst>
            <pc:docMk/>
            <pc:sldMk cId="2990283783" sldId="298"/>
            <ac:spMk id="15" creationId="{4FC1C55B-9BF7-4938-8F41-44D17CF9B184}"/>
          </ac:spMkLst>
        </pc:spChg>
        <pc:spChg chg="mod">
          <ac:chgData name="McHardy, Alicia (CDC/OD/OADC) (CTR)" userId="570df698-c921-498a-a3da-44422fcc5090" providerId="ADAL" clId="{CA9F5D9F-7B0E-4388-BCC4-8E585ADCAAA7}" dt="2021-12-22T18:47:57.435" v="142" actId="13244"/>
          <ac:spMkLst>
            <pc:docMk/>
            <pc:sldMk cId="2990283783" sldId="298"/>
            <ac:spMk id="23" creationId="{05B8F8A8-BC47-4646-998B-13ED7BFDEBFB}"/>
          </ac:spMkLst>
        </pc:spChg>
        <pc:spChg chg="mod">
          <ac:chgData name="McHardy, Alicia (CDC/OD/OADC) (CTR)" userId="570df698-c921-498a-a3da-44422fcc5090" providerId="ADAL" clId="{CA9F5D9F-7B0E-4388-BCC4-8E585ADCAAA7}" dt="2021-12-22T18:48:00.307" v="143" actId="13244"/>
          <ac:spMkLst>
            <pc:docMk/>
            <pc:sldMk cId="2990283783" sldId="298"/>
            <ac:spMk id="24" creationId="{A3CFAB8F-15ED-4FD5-98C7-75EA0847AEF7}"/>
          </ac:spMkLst>
        </pc:spChg>
        <pc:picChg chg="mod">
          <ac:chgData name="McHardy, Alicia (CDC/OD/OADC) (CTR)" userId="570df698-c921-498a-a3da-44422fcc5090" providerId="ADAL" clId="{CA9F5D9F-7B0E-4388-BCC4-8E585ADCAAA7}" dt="2021-12-22T18:48:58.099" v="156" actId="13244"/>
          <ac:picMkLst>
            <pc:docMk/>
            <pc:sldMk cId="2990283783" sldId="298"/>
            <ac:picMk id="16" creationId="{79545CF3-DE89-A24E-9744-DA4A9F2D6E93}"/>
          </ac:picMkLst>
        </pc:picChg>
        <pc:picChg chg="mod">
          <ac:chgData name="McHardy, Alicia (CDC/OD/OADC) (CTR)" userId="570df698-c921-498a-a3da-44422fcc5090" providerId="ADAL" clId="{CA9F5D9F-7B0E-4388-BCC4-8E585ADCAAA7}" dt="2021-12-22T18:48:59.410" v="157" actId="13244"/>
          <ac:picMkLst>
            <pc:docMk/>
            <pc:sldMk cId="2990283783" sldId="298"/>
            <ac:picMk id="17" creationId="{1C5132D5-1B36-9546-A9B1-CB0BA430C4A1}"/>
          </ac:picMkLst>
        </pc:picChg>
        <pc:picChg chg="del">
          <ac:chgData name="McHardy, Alicia (CDC/OD/OADC) (CTR)" userId="570df698-c921-498a-a3da-44422fcc5090" providerId="ADAL" clId="{CA9F5D9F-7B0E-4388-BCC4-8E585ADCAAA7}" dt="2021-12-22T18:45:04.288" v="101" actId="478"/>
          <ac:picMkLst>
            <pc:docMk/>
            <pc:sldMk cId="2990283783" sldId="298"/>
            <ac:picMk id="26" creationId="{C84AD757-F4C7-4DE5-BBA2-52247BED8468}"/>
          </ac:picMkLst>
        </pc:picChg>
      </pc:sldChg>
      <pc:sldChg chg="modSp">
        <pc:chgData name="McHardy, Alicia (CDC/OD/OADC) (CTR)" userId="570df698-c921-498a-a3da-44422fcc5090" providerId="ADAL" clId="{CA9F5D9F-7B0E-4388-BCC4-8E585ADCAAA7}" dt="2021-12-22T18:45:22.723" v="107" actId="962"/>
        <pc:sldMkLst>
          <pc:docMk/>
          <pc:sldMk cId="81100182" sldId="299"/>
        </pc:sldMkLst>
        <pc:picChg chg="mod">
          <ac:chgData name="McHardy, Alicia (CDC/OD/OADC) (CTR)" userId="570df698-c921-498a-a3da-44422fcc5090" providerId="ADAL" clId="{CA9F5D9F-7B0E-4388-BCC4-8E585ADCAAA7}" dt="2021-12-22T18:45:22.723" v="107" actId="962"/>
          <ac:picMkLst>
            <pc:docMk/>
            <pc:sldMk cId="81100182" sldId="299"/>
            <ac:picMk id="8" creationId="{0B64900D-A9A5-0742-9D7D-9A9BA9AA5286}"/>
          </ac:picMkLst>
        </pc:picChg>
        <pc:picChg chg="mod">
          <ac:chgData name="McHardy, Alicia (CDC/OD/OADC) (CTR)" userId="570df698-c921-498a-a3da-44422fcc5090" providerId="ADAL" clId="{CA9F5D9F-7B0E-4388-BCC4-8E585ADCAAA7}" dt="2021-12-22T18:45:22.723" v="107" actId="962"/>
          <ac:picMkLst>
            <pc:docMk/>
            <pc:sldMk cId="81100182" sldId="299"/>
            <ac:picMk id="11" creationId="{83B3023B-8D68-CB4F-8CB6-ECD1FD32B6C0}"/>
          </ac:picMkLst>
        </pc:picChg>
        <pc:picChg chg="mod">
          <ac:chgData name="McHardy, Alicia (CDC/OD/OADC) (CTR)" userId="570df698-c921-498a-a3da-44422fcc5090" providerId="ADAL" clId="{CA9F5D9F-7B0E-4388-BCC4-8E585ADCAAA7}" dt="2021-12-22T18:45:22.723" v="107" actId="962"/>
          <ac:picMkLst>
            <pc:docMk/>
            <pc:sldMk cId="81100182" sldId="299"/>
            <ac:picMk id="2050" creationId="{85AC911A-95B7-479F-B6FB-53278B1A6054}"/>
          </ac:picMkLst>
        </pc:picChg>
      </pc:sldChg>
      <pc:sldChg chg="modSp mod">
        <pc:chgData name="McHardy, Alicia (CDC/OD/OADC) (CTR)" userId="570df698-c921-498a-a3da-44422fcc5090" providerId="ADAL" clId="{CA9F5D9F-7B0E-4388-BCC4-8E585ADCAAA7}" dt="2021-12-22T18:45:39.178" v="112" actId="962"/>
        <pc:sldMkLst>
          <pc:docMk/>
          <pc:sldMk cId="1919843909" sldId="300"/>
        </pc:sldMkLst>
        <pc:picChg chg="mod">
          <ac:chgData name="McHardy, Alicia (CDC/OD/OADC) (CTR)" userId="570df698-c921-498a-a3da-44422fcc5090" providerId="ADAL" clId="{CA9F5D9F-7B0E-4388-BCC4-8E585ADCAAA7}" dt="2021-12-22T18:45:39.178" v="112" actId="962"/>
          <ac:picMkLst>
            <pc:docMk/>
            <pc:sldMk cId="1919843909" sldId="300"/>
            <ac:picMk id="6" creationId="{6521688C-DA78-EB47-9FE5-73CD085E53DC}"/>
          </ac:picMkLst>
        </pc:picChg>
        <pc:picChg chg="mod">
          <ac:chgData name="McHardy, Alicia (CDC/OD/OADC) (CTR)" userId="570df698-c921-498a-a3da-44422fcc5090" providerId="ADAL" clId="{CA9F5D9F-7B0E-4388-BCC4-8E585ADCAAA7}" dt="2021-12-22T18:45:39.178" v="112" actId="962"/>
          <ac:picMkLst>
            <pc:docMk/>
            <pc:sldMk cId="1919843909" sldId="300"/>
            <ac:picMk id="7" creationId="{FD9B23BA-F04E-3E4A-9520-41E815F79620}"/>
          </ac:picMkLst>
        </pc:picChg>
      </pc:sldChg>
      <pc:sldChg chg="modSp mod">
        <pc:chgData name="McHardy, Alicia (CDC/OD/OADC) (CTR)" userId="570df698-c921-498a-a3da-44422fcc5090" providerId="ADAL" clId="{CA9F5D9F-7B0E-4388-BCC4-8E585ADCAAA7}" dt="2021-12-22T18:46:33.580" v="119" actId="962"/>
        <pc:sldMkLst>
          <pc:docMk/>
          <pc:sldMk cId="706501610" sldId="301"/>
        </pc:sldMkLst>
        <pc:picChg chg="mod">
          <ac:chgData name="McHardy, Alicia (CDC/OD/OADC) (CTR)" userId="570df698-c921-498a-a3da-44422fcc5090" providerId="ADAL" clId="{CA9F5D9F-7B0E-4388-BCC4-8E585ADCAAA7}" dt="2021-12-22T18:46:33.580" v="119" actId="962"/>
          <ac:picMkLst>
            <pc:docMk/>
            <pc:sldMk cId="706501610" sldId="301"/>
            <ac:picMk id="8" creationId="{FC1AB6DF-7517-47AE-A5A9-583EBE5505FE}"/>
          </ac:picMkLst>
        </pc:picChg>
        <pc:picChg chg="mod">
          <ac:chgData name="McHardy, Alicia (CDC/OD/OADC) (CTR)" userId="570df698-c921-498a-a3da-44422fcc5090" providerId="ADAL" clId="{CA9F5D9F-7B0E-4388-BCC4-8E585ADCAAA7}" dt="2021-12-22T18:45:10.635" v="103" actId="962"/>
          <ac:picMkLst>
            <pc:docMk/>
            <pc:sldMk cId="706501610" sldId="301"/>
            <ac:picMk id="16" creationId="{79545CF3-DE89-A24E-9744-DA4A9F2D6E93}"/>
          </ac:picMkLst>
        </pc:picChg>
        <pc:picChg chg="mod">
          <ac:chgData name="McHardy, Alicia (CDC/OD/OADC) (CTR)" userId="570df698-c921-498a-a3da-44422fcc5090" providerId="ADAL" clId="{CA9F5D9F-7B0E-4388-BCC4-8E585ADCAAA7}" dt="2021-12-22T18:45:10.635" v="103" actId="962"/>
          <ac:picMkLst>
            <pc:docMk/>
            <pc:sldMk cId="706501610" sldId="301"/>
            <ac:picMk id="17" creationId="{1C5132D5-1B36-9546-A9B1-CB0BA430C4A1}"/>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a:t>Requirements</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a:t>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custScaleX="105268">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custScaleX="105268">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custScaleX="105268">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custScaleX="105268">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custScaleX="105268">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lipboard Mixed with solid fill"/>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custScaleX="105268">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custScaleX="105268">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46212" y="7878"/>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34276" y="142125"/>
          <a:ext cx="328160" cy="3281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42924" y="7878"/>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a:t>
          </a:r>
        </a:p>
      </dsp:txBody>
      <dsp:txXfrm>
        <a:off x="642924" y="7878"/>
        <a:ext cx="3477720" cy="596654"/>
      </dsp:txXfrm>
    </dsp:sp>
    <dsp:sp modelId="{2D5436FF-CD8F-49B7-BC99-A908F42A00BB}">
      <dsp:nvSpPr>
        <dsp:cNvPr id="0" name=""/>
        <dsp:cNvSpPr/>
      </dsp:nvSpPr>
      <dsp:spPr>
        <a:xfrm>
          <a:off x="4026872" y="7878"/>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Define the problem</a:t>
          </a:r>
        </a:p>
      </dsp:txBody>
      <dsp:txXfrm>
        <a:off x="4026872" y="7878"/>
        <a:ext cx="3747606" cy="596654"/>
      </dsp:txXfrm>
    </dsp:sp>
    <dsp:sp modelId="{5D03E8DB-3BEC-4487-8F14-230693C419EF}">
      <dsp:nvSpPr>
        <dsp:cNvPr id="0" name=""/>
        <dsp:cNvSpPr/>
      </dsp:nvSpPr>
      <dsp:spPr>
        <a:xfrm>
          <a:off x="-46212" y="753697"/>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34276" y="887944"/>
          <a:ext cx="328160" cy="3281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42924" y="753697"/>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Research</a:t>
          </a:r>
        </a:p>
      </dsp:txBody>
      <dsp:txXfrm>
        <a:off x="642924" y="753697"/>
        <a:ext cx="3477720" cy="596654"/>
      </dsp:txXfrm>
    </dsp:sp>
    <dsp:sp modelId="{9941A27D-4987-49A4-ACA0-D2393F0B8B57}">
      <dsp:nvSpPr>
        <dsp:cNvPr id="0" name=""/>
        <dsp:cNvSpPr/>
      </dsp:nvSpPr>
      <dsp:spPr>
        <a:xfrm>
          <a:off x="4026872" y="753697"/>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026872" y="753697"/>
        <a:ext cx="3747606" cy="596654"/>
      </dsp:txXfrm>
    </dsp:sp>
    <dsp:sp modelId="{C0F40A7D-A0FF-4DD0-AE70-AF5CC0C3944C}">
      <dsp:nvSpPr>
        <dsp:cNvPr id="0" name=""/>
        <dsp:cNvSpPr/>
      </dsp:nvSpPr>
      <dsp:spPr>
        <a:xfrm>
          <a:off x="-46212" y="1499515"/>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34276" y="1633763"/>
          <a:ext cx="328160" cy="3281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42924" y="1499515"/>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Requirements</a:t>
          </a:r>
        </a:p>
      </dsp:txBody>
      <dsp:txXfrm>
        <a:off x="642924" y="1499515"/>
        <a:ext cx="3477720" cy="596654"/>
      </dsp:txXfrm>
    </dsp:sp>
    <dsp:sp modelId="{1A1555AA-C025-4D90-838C-14BC6794E59D}">
      <dsp:nvSpPr>
        <dsp:cNvPr id="0" name=""/>
        <dsp:cNvSpPr/>
      </dsp:nvSpPr>
      <dsp:spPr>
        <a:xfrm>
          <a:off x="4026872" y="1499515"/>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Specify requirements</a:t>
          </a:r>
        </a:p>
      </dsp:txBody>
      <dsp:txXfrm>
        <a:off x="4026872" y="1499515"/>
        <a:ext cx="3747606" cy="596654"/>
      </dsp:txXfrm>
    </dsp:sp>
    <dsp:sp modelId="{8C6DF571-7056-4786-B46B-161117869F8F}">
      <dsp:nvSpPr>
        <dsp:cNvPr id="0" name=""/>
        <dsp:cNvSpPr/>
      </dsp:nvSpPr>
      <dsp:spPr>
        <a:xfrm>
          <a:off x="-46212" y="2245334"/>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34276" y="2379581"/>
          <a:ext cx="328160" cy="3281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42924" y="2245334"/>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Brainstorm</a:t>
          </a:r>
        </a:p>
      </dsp:txBody>
      <dsp:txXfrm>
        <a:off x="642924" y="2245334"/>
        <a:ext cx="3477720" cy="596654"/>
      </dsp:txXfrm>
    </dsp:sp>
    <dsp:sp modelId="{F426248E-5F24-4359-8189-71B15B39B051}">
      <dsp:nvSpPr>
        <dsp:cNvPr id="0" name=""/>
        <dsp:cNvSpPr/>
      </dsp:nvSpPr>
      <dsp:spPr>
        <a:xfrm>
          <a:off x="4026872" y="2245334"/>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Develop solutions</a:t>
          </a:r>
        </a:p>
      </dsp:txBody>
      <dsp:txXfrm>
        <a:off x="4026872" y="2245334"/>
        <a:ext cx="3747606" cy="596654"/>
      </dsp:txXfrm>
    </dsp:sp>
    <dsp:sp modelId="{A4503FEF-0940-4282-84F3-1BDCB9741230}">
      <dsp:nvSpPr>
        <dsp:cNvPr id="0" name=""/>
        <dsp:cNvSpPr/>
      </dsp:nvSpPr>
      <dsp:spPr>
        <a:xfrm>
          <a:off x="-46212" y="2991153"/>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34276" y="3125400"/>
          <a:ext cx="328160" cy="3281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42924" y="2991153"/>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a:t>
          </a:r>
        </a:p>
      </dsp:txBody>
      <dsp:txXfrm>
        <a:off x="642924" y="2991153"/>
        <a:ext cx="3477720" cy="596654"/>
      </dsp:txXfrm>
    </dsp:sp>
    <dsp:sp modelId="{D613B4BD-3B22-4440-BDD3-821865FE339E}">
      <dsp:nvSpPr>
        <dsp:cNvPr id="0" name=""/>
        <dsp:cNvSpPr/>
      </dsp:nvSpPr>
      <dsp:spPr>
        <a:xfrm>
          <a:off x="4026872" y="2991153"/>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Build a prototype</a:t>
          </a:r>
        </a:p>
      </dsp:txBody>
      <dsp:txXfrm>
        <a:off x="4026872" y="2991153"/>
        <a:ext cx="3747606" cy="596654"/>
      </dsp:txXfrm>
    </dsp:sp>
    <dsp:sp modelId="{7CBFD87E-5C7D-4BC5-A8EB-A83CEB76EB00}">
      <dsp:nvSpPr>
        <dsp:cNvPr id="0" name=""/>
        <dsp:cNvSpPr/>
      </dsp:nvSpPr>
      <dsp:spPr>
        <a:xfrm>
          <a:off x="-46212" y="3736971"/>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34276" y="3871219"/>
          <a:ext cx="328160" cy="32816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42924" y="3736971"/>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a:t>
          </a:r>
        </a:p>
      </dsp:txBody>
      <dsp:txXfrm>
        <a:off x="642924" y="3736971"/>
        <a:ext cx="3477720" cy="596654"/>
      </dsp:txXfrm>
    </dsp:sp>
    <dsp:sp modelId="{EDE2BC57-6D59-4D50-99AE-924A50D4680A}">
      <dsp:nvSpPr>
        <dsp:cNvPr id="0" name=""/>
        <dsp:cNvSpPr/>
      </dsp:nvSpPr>
      <dsp:spPr>
        <a:xfrm>
          <a:off x="4026872" y="3736971"/>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Test and redesign</a:t>
          </a:r>
        </a:p>
      </dsp:txBody>
      <dsp:txXfrm>
        <a:off x="4026872" y="3736971"/>
        <a:ext cx="3747606" cy="596654"/>
      </dsp:txXfrm>
    </dsp:sp>
    <dsp:sp modelId="{34833FC3-14AF-4AEA-B771-36827AFFD4BA}">
      <dsp:nvSpPr>
        <dsp:cNvPr id="0" name=""/>
        <dsp:cNvSpPr/>
      </dsp:nvSpPr>
      <dsp:spPr>
        <a:xfrm>
          <a:off x="-46212" y="4482790"/>
          <a:ext cx="7728267" cy="5966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34276" y="4617038"/>
          <a:ext cx="328160" cy="32816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42924" y="4482790"/>
          <a:ext cx="3477720"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Share</a:t>
          </a:r>
        </a:p>
      </dsp:txBody>
      <dsp:txXfrm>
        <a:off x="642924" y="4482790"/>
        <a:ext cx="3477720" cy="596654"/>
      </dsp:txXfrm>
    </dsp:sp>
    <dsp:sp modelId="{7F99D5B4-DE33-4A4B-B5B1-69E7AC370D35}">
      <dsp:nvSpPr>
        <dsp:cNvPr id="0" name=""/>
        <dsp:cNvSpPr/>
      </dsp:nvSpPr>
      <dsp:spPr>
        <a:xfrm>
          <a:off x="4026872" y="4482790"/>
          <a:ext cx="3747606" cy="596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146" tIns="63146" rIns="63146" bIns="63146" numCol="1" spcCol="1270" anchor="ctr" anchorCtr="0">
          <a:noAutofit/>
        </a:bodyPr>
        <a:lstStyle/>
        <a:p>
          <a:pPr marL="0" lvl="0" indent="0" algn="l" defTabSz="1155700">
            <a:lnSpc>
              <a:spcPct val="100000"/>
            </a:lnSpc>
            <a:spcBef>
              <a:spcPct val="0"/>
            </a:spcBef>
            <a:spcAft>
              <a:spcPct val="35000"/>
            </a:spcAft>
            <a:buNone/>
          </a:pPr>
          <a:r>
            <a:rPr lang="en-US" sz="2600" kern="1200"/>
            <a:t>Communicate results</a:t>
          </a:r>
        </a:p>
      </dsp:txBody>
      <dsp:txXfrm>
        <a:off x="4026872" y="4482790"/>
        <a:ext cx="3747606" cy="596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vaccines/covid-19/downloads/pre-vaccination-screening-form.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youtu.be/oH6dCTtgxbY" TargetMode="External"/><Relationship Id="rId3" Type="http://schemas.openxmlformats.org/officeDocument/2006/relationships/hyperlink" Target="https://www.cdc.gov/coronavirus/2019-ncov/vaccines/index.html" TargetMode="External"/><Relationship Id="rId7" Type="http://schemas.openxmlformats.org/officeDocument/2006/relationships/hyperlink" Target="https://www.cdc.gov/coronavirus/2019-ncov/vaccines/fact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vaccines.gov/" TargetMode="External"/><Relationship Id="rId5" Type="http://schemas.openxmlformats.org/officeDocument/2006/relationships/hyperlink" Target="https://youtu.be/7bBmQaX2k4w" TargetMode="External"/><Relationship Id="rId10" Type="http://schemas.openxmlformats.org/officeDocument/2006/relationships/hyperlink" Target="https://youtu.be/a7Zz4SxhhvA" TargetMode="External"/><Relationship Id="rId4" Type="http://schemas.openxmlformats.org/officeDocument/2006/relationships/hyperlink" Target="https://youtu.be/1Mf3ZWmK1wM" TargetMode="External"/><Relationship Id="rId9" Type="http://schemas.openxmlformats.org/officeDocument/2006/relationships/hyperlink" Target="https://youtu.be/_JB8IEPqd1o"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coronavirus/2019-ncov/vaccines/safety/vsaf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accinemakers.or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vimeo.com/57966707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solidFill>
                  <a:srgbClr val="000000"/>
                </a:solidFill>
                <a:effectLst/>
                <a:latin typeface="Century Gothic" panose="020B0502020202020204" pitchFamily="34" charset="0"/>
                <a:ea typeface="Century Gothic" panose="020B0502020202020204" pitchFamily="34" charset="0"/>
                <a:cs typeface="Segoe UI" panose="020B0502040204020203" pitchFamily="34" charset="0"/>
              </a:rPr>
              <a:t>COVID-19 is a dangerous disease that spreads mainly from person to person through respiratory droplets. COVID-19 vaccination is an important tool to help stop the COVID-19 pandemic.</a:t>
            </a:r>
            <a:endParaRPr lang="en-US" sz="1800" dirty="0">
              <a:effectLst/>
              <a:latin typeface="Times New Roman" panose="02020603050405020304" pitchFamily="18" charset="0"/>
              <a:ea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Call to Action</a:t>
            </a:r>
          </a:p>
          <a:p>
            <a:pPr marL="0" lvl="0" indent="0">
              <a:buNone/>
            </a:pPr>
            <a:endPar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lvl="0" indent="0">
              <a:buNone/>
            </a:pP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1. Build a model for population immunity.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Some individuals are </a:t>
            </a:r>
            <a:r>
              <a:rPr lang="en-US" sz="1800" u="sng"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unable to get vaccinated</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due to age, allergies, immune diseases, or other medical conditions. Build a model and use it to show how </a:t>
            </a: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population immunity</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impacts unvaccinated individuals. </a:t>
            </a:r>
          </a:p>
          <a:p>
            <a:pPr marL="0" lvl="0" indent="0">
              <a:buNone/>
            </a:pP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2. Publish your vaccine story.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Vaccine hesitancy puts everyone at risk as new infections allow mutations to occur, creating new variants. Share your personal stories of how COVID-19 has changed your life and how vaccination may mean a return to normalcy.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3. Share your findings. </a:t>
            </a:r>
            <a:r>
              <a:rPr lang="en-US" sz="1800" dirty="0">
                <a:solidFill>
                  <a:schemeClr val="tx1"/>
                </a:solidFill>
                <a:effectLst/>
              </a:rPr>
              <a:t>One of the ways CDC communicates information is through social media. Your story can help CDC communicate the work they have done and are doing to improve the rate of COVID-19 vaccinations across the globe. </a:t>
            </a:r>
            <a:endParaRPr lang="en-US" sz="1800" kern="1200" dirty="0">
              <a:solidFill>
                <a:schemeClr val="tx1"/>
              </a:solidFill>
              <a:effectLst/>
              <a:latin typeface="+mn-lt"/>
              <a:ea typeface="+mn-ea"/>
              <a:cs typeface="+mn-cs"/>
            </a:endParaRPr>
          </a:p>
          <a:p>
            <a:pPr marL="0" lvl="0" indent="0">
              <a:buNone/>
            </a:pPr>
            <a:endParaRPr lang="en-US" sz="1800" b="1" dirty="0">
              <a:solidFill>
                <a:schemeClr val="tx1"/>
              </a:solidFill>
              <a:effectLst/>
              <a:latin typeface="Century Gothic" panose="020B0502020202020204" pitchFamily="34" charset="0"/>
              <a:cs typeface="Times New Roman" panose="02020603050405020304" pitchFamily="18" charset="0"/>
            </a:endParaRPr>
          </a:p>
          <a:p>
            <a:pPr marL="0" lvl="0" indent="0">
              <a:buNone/>
            </a:pPr>
            <a:endParaRPr lang="en-US" sz="1800" b="1" dirty="0">
              <a:solidFill>
                <a:schemeClr val="tx1"/>
              </a:solidFill>
              <a:effectLst/>
              <a:latin typeface="Century Gothic" panose="020B0502020202020204" pitchFamily="34" charset="0"/>
              <a:cs typeface="Times New Roman" panose="02020603050405020304" pitchFamily="18" charset="0"/>
            </a:endParaRPr>
          </a:p>
          <a:p>
            <a:pPr marL="0" lvl="0" indent="0">
              <a:buNone/>
            </a:pPr>
            <a:r>
              <a:rPr lang="en-US" sz="1800" b="1" dirty="0">
                <a:solidFill>
                  <a:schemeClr val="tx1"/>
                </a:solidFill>
                <a:effectLst/>
                <a:latin typeface="Century Gothic" panose="020B0502020202020204" pitchFamily="34" charset="0"/>
                <a:cs typeface="Segoe UI" panose="020B0502040204020203" pitchFamily="34" charset="0"/>
              </a:rPr>
              <a:t>Why Participate? A Message from CDC</a:t>
            </a:r>
          </a:p>
          <a:p>
            <a:pPr marL="0" marR="0">
              <a:lnSpc>
                <a:spcPct val="107000"/>
              </a:lnSpc>
              <a:spcBef>
                <a:spcPts val="0"/>
              </a:spcBef>
              <a:spcAft>
                <a:spcPts val="600"/>
              </a:spcAft>
            </a:pPr>
            <a:r>
              <a:rPr lang="en-US" sz="1800" b="1" dirty="0">
                <a:solidFill>
                  <a:schemeClr val="tx1"/>
                </a:solidFill>
                <a:effectLst/>
                <a:latin typeface="Century Gothic" panose="020B0502020202020204" pitchFamily="34" charset="0"/>
                <a:ea typeface="Times New Roman" panose="02020603050405020304" pitchFamily="18" charset="0"/>
                <a:cs typeface="Segoe UI" panose="020B0502040204020203" pitchFamily="34" charset="0"/>
              </a:rPr>
              <a:t>Vaccine confidence</a:t>
            </a:r>
            <a:r>
              <a:rPr lang="en-US" sz="1800" dirty="0">
                <a:solidFill>
                  <a:schemeClr val="tx1"/>
                </a:solidFill>
                <a:effectLst/>
                <a:latin typeface="Century Gothic" panose="020B0502020202020204" pitchFamily="34" charset="0"/>
                <a:ea typeface="Times New Roman" panose="02020603050405020304" pitchFamily="18" charset="0"/>
                <a:cs typeface="Segoe UI" panose="020B0502040204020203" pitchFamily="34" charset="0"/>
              </a:rPr>
              <a:t> is the trust that patients, their families, and providers have in recommended vaccines, providers who administer vaccines, and processes and policies that lead to vaccine development, licensure or authorization, manufacturing, and recommendations for use. Many factors influence vaccine decision-making, including cultural, social, and political factors; individual and group factors; and vaccine-specific factors. </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chemeClr val="tx1"/>
                </a:solidFill>
                <a:effectLst/>
                <a:latin typeface="Century Gothic" panose="020B0502020202020204" pitchFamily="34" charset="0"/>
                <a:ea typeface="Times New Roman" panose="02020603050405020304" pitchFamily="18" charset="0"/>
                <a:cs typeface="Segoe UI" panose="020B0502040204020203" pitchFamily="34" charset="0"/>
              </a:rPr>
              <a:t>Most people in the United States are planning to get vaccinated against COVID-19, but some may want more information before seeking vaccination. They may want to know more about COVID-19 vaccines, including the process for developing and authorizing these vaccines and information about their safety and effectiveness. People may also have previous experiences that affect their trust and confidence in the health system, which could affect their decision to get vaccinated.</a:t>
            </a:r>
          </a:p>
          <a:p>
            <a:pPr marL="0" marR="0">
              <a:lnSpc>
                <a:spcPct val="107000"/>
              </a:lnSpc>
              <a:spcBef>
                <a:spcPts val="0"/>
              </a:spcBef>
              <a:spcAft>
                <a:spcPts val="6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600"/>
              </a:spcAft>
            </a:pPr>
            <a:r>
              <a:rPr lang="en-US" sz="1800" dirty="0">
                <a:solidFill>
                  <a:schemeClr val="tx1"/>
                </a:solidFill>
                <a:effectLst/>
                <a:latin typeface="Century Gothic" panose="020B0502020202020204" pitchFamily="34" charset="0"/>
                <a:ea typeface="Times New Roman" panose="02020603050405020304" pitchFamily="18" charset="0"/>
                <a:cs typeface="Segoe UI" panose="020B0502040204020203" pitchFamily="34" charset="0"/>
              </a:rPr>
              <a:t>By taking time to listen to their concerns and answer their questions, you can help people become confident in their decision to get vaccinated. Also, when you decide to get vaccinated and share the reasons why you did, you can have a powerful influence on your family and community. Strong confidence in the vaccines within communities leads to more people getting vaccinated, which leads to fewer COVID-19 illnesses, hospitalizations, and deaths.</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255150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3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Build a Model for Population Immunity</a:t>
            </a:r>
          </a:p>
          <a:p>
            <a:pPr marL="0" marR="0">
              <a:lnSpc>
                <a:spcPct val="107000"/>
              </a:lnSpc>
              <a:spcBef>
                <a:spcPts val="0"/>
              </a:spcBef>
              <a:spcAft>
                <a:spcPts val="800"/>
              </a:spcAft>
            </a:pP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100" b="1"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Population immunity</a:t>
            </a:r>
            <a:r>
              <a:rPr lang="en-US" sz="1100"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 </a:t>
            </a: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means that enough people in a community are protected from getting a disease because they’ve already had the disease or because they’ve been vaccinated. </a:t>
            </a:r>
            <a:r>
              <a:rPr lang="en-US" sz="1100" b="1"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Population immunity</a:t>
            </a:r>
            <a:r>
              <a:rPr lang="en-US" sz="1100"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 </a:t>
            </a: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makes it hard for a disease to spread from person to person. It even protects those who cannot be vaccinated, like newborns or people who are allergic to a vaccine. The percentage of people who need to have protection to achieve </a:t>
            </a:r>
            <a:r>
              <a:rPr lang="en-US" sz="1100" b="1"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population immunity</a:t>
            </a:r>
            <a:r>
              <a:rPr lang="en-US" sz="1100"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 </a:t>
            </a: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varies by disease. We are still learning how many people have to be vaccinated against COVID-19 before the population can be considered protected.</a:t>
            </a: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 </a:t>
            </a: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Print out the vaccine tiles and gameboard on the next two pages. If you don’t have printer access, any double-sided objects (ex: coins, buttons, game pieces) or two different colors of objects will also work (ex: colored paper, building blocks, beads). A checkerboard or chess board works well as a background for this activity.</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Cut out all 64 of the vaccine tiles.</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457200" marR="0" indent="0">
              <a:lnSpc>
                <a:spcPct val="130000"/>
              </a:lnSpc>
              <a:spcBef>
                <a:spcPts val="200"/>
              </a:spcBef>
              <a:spcAft>
                <a:spcPts val="0"/>
              </a:spcAft>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 </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indent="0">
              <a:lnSpc>
                <a:spcPct val="130000"/>
              </a:lnSpc>
              <a:spcBef>
                <a:spcPts val="200"/>
              </a:spcBef>
              <a:spcAft>
                <a:spcPts val="600"/>
              </a:spcAft>
              <a:tabLst>
                <a:tab pos="228600" algn="l"/>
                <a:tab pos="457200" algn="l"/>
              </a:tabLst>
            </a:pPr>
            <a:r>
              <a:rPr lang="en-US" sz="1100"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Round 1: 50% of the Population is Vaccinated</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For Round 1, we will assume that 50% of the population is fully vaccinated. On your gameboard, randomly lay out 32 tiles with the vaccine syringe showing. This represents 32 people who are vaccinated. Lay out the other 32 tiles with the vaccine syringe facing down to represent 32 people who are unvaccinated. Make sure you are using a random distribution of vaccines, not a clump. </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Uh-oh! A disease outbreak has occurred. Let’s see what happens to our population. Remove one of the unvaccinated tiles somewhere near the middle of the board. This missing tile represents a person who has been infected.</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In this game, any unvaccinated tile that is directly touching an infected tile will also be infected. Remove any unvaccinated tiles touching the top, bottom, left, or right of the infected tile. No diagonal tiles should be removed.</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Continue spreading the disease and removing tiles until it can no longer spread.</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Count your results and record them in the data table.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742950" marR="0" lvl="1" indent="-285750">
              <a:lnSpc>
                <a:spcPct val="130000"/>
              </a:lnSpc>
              <a:spcBef>
                <a:spcPts val="200"/>
              </a:spcBef>
              <a:spcAft>
                <a:spcPts val="0"/>
              </a:spcAft>
              <a:buFont typeface="+mj-lt"/>
              <a:buAutoNum type="alphaL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How many people were infected?</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742950" marR="0" lvl="1" indent="-285750">
              <a:lnSpc>
                <a:spcPct val="130000"/>
              </a:lnSpc>
              <a:spcBef>
                <a:spcPts val="200"/>
              </a:spcBef>
              <a:spcAft>
                <a:spcPts val="0"/>
              </a:spcAft>
              <a:buFont typeface="+mj-lt"/>
              <a:buAutoNum type="alphaL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Of the uninfected people, how many were not vaccinated? This is a measure of the </a:t>
            </a:r>
            <a:r>
              <a:rPr lang="en-US" sz="1100" b="1"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population immunity</a:t>
            </a:r>
            <a:r>
              <a:rPr lang="en-US" sz="1100"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 </a:t>
            </a: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in a community. </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Repeat the experiment 2 more times to see how your results compare.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Calculate the average % infected and % of unvaccinated people who were NOT infected.</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914400" marR="0" indent="0">
              <a:lnSpc>
                <a:spcPct val="130000"/>
              </a:lnSpc>
              <a:spcBef>
                <a:spcPts val="200"/>
              </a:spcBef>
              <a:spcAft>
                <a:spcPts val="0"/>
              </a:spcAft>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 </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indent="0">
              <a:lnSpc>
                <a:spcPct val="130000"/>
              </a:lnSpc>
              <a:spcBef>
                <a:spcPts val="200"/>
              </a:spcBef>
              <a:spcAft>
                <a:spcPts val="600"/>
              </a:spcAft>
              <a:tabLst>
                <a:tab pos="228600" algn="l"/>
                <a:tab pos="457200" algn="l"/>
              </a:tabLst>
            </a:pPr>
            <a:r>
              <a:rPr lang="en-US" sz="1100" dirty="0">
                <a:solidFill>
                  <a:srgbClr val="0A3A83"/>
                </a:solidFill>
                <a:effectLst/>
                <a:latin typeface="Century Gothic" panose="020B0502020202020204" pitchFamily="34" charset="0"/>
                <a:ea typeface="Times New Roman" panose="02020603050405020304" pitchFamily="18" charset="0"/>
                <a:cs typeface="Open Sans" panose="020B0606030504020204" pitchFamily="34" charset="0"/>
              </a:rPr>
              <a:t>Round 2: 75% of the Population is Vaccinated</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For Round 2, we will assume 75% of the population is vaccinated. Reset your board so that 48 tiles are showing the vaccine syringe and 16 are not. This represents 48 vaccinated people and 16 unvaccinated people.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Choose an unvaccinated person near the middle of the board and start a new epidemic, following the same rules as before for transmission and removal of tiles.</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Count your results and record them in the data table.</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200"/>
              </a:spcBef>
              <a:spcAft>
                <a:spcPts val="0"/>
              </a:spcAft>
              <a:buFont typeface="+mj-lt"/>
              <a:buAutoNum type="arabicPeriod"/>
              <a:tabLst>
                <a:tab pos="228600" algn="l"/>
                <a:tab pos="457200" algn="l"/>
              </a:tabLs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Repeat the experiment 2 more times to see how your results compare. Calculate averages.</a:t>
            </a:r>
            <a:endParaRPr lang="en-US" sz="900" dirty="0">
              <a:effectLst/>
              <a:latin typeface="Century Gothic" panose="020B0502020202020204" pitchFamily="34" charset="0"/>
              <a:ea typeface="Century Gothic" panose="020B0502020202020204" pitchFamily="34" charset="0"/>
              <a:cs typeface="Segoe UI" panose="020B0502040204020203" pitchFamily="34" charset="0"/>
            </a:endParaRPr>
          </a:p>
          <a:p>
            <a:pPr marL="0" marR="0">
              <a:lnSpc>
                <a:spcPct val="107000"/>
              </a:lnSpc>
              <a:spcBef>
                <a:spcPts val="0"/>
              </a:spcBef>
              <a:spcAft>
                <a:spcPts val="0"/>
              </a:spcAft>
            </a:pPr>
            <a:r>
              <a:rPr lang="en-US" sz="1100" dirty="0">
                <a:solidFill>
                  <a:srgbClr val="000000"/>
                </a:solidFill>
                <a:effectLst/>
                <a:latin typeface="Century Gothic" panose="020B0502020202020204" pitchFamily="34" charset="0"/>
                <a:ea typeface="Times New Roman" panose="02020603050405020304" pitchFamily="18" charset="0"/>
                <a:cs typeface="Open Sans" panose="020B0606030504020204" pitchFamily="34" charset="0"/>
              </a:rPr>
              <a:t> </a:t>
            </a:r>
            <a:endParaRPr lang="en-US"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100" dirty="0">
                <a:effectLst/>
                <a:latin typeface="Century Gothic" panose="020B0502020202020204" pitchFamily="34" charset="0"/>
                <a:ea typeface="Century Gothic" panose="020B0502020202020204" pitchFamily="34" charset="0"/>
                <a:cs typeface="Times New Roman" panose="02020603050405020304" pitchFamily="18" charset="0"/>
              </a:rPr>
              <a:t>In this game, the disease has a </a:t>
            </a:r>
            <a:r>
              <a:rPr lang="en-US" sz="11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reproduction value</a:t>
            </a:r>
            <a:r>
              <a:rPr lang="en-US" sz="1100" dirty="0">
                <a:effectLst/>
                <a:latin typeface="Century Gothic" panose="020B0502020202020204" pitchFamily="34" charset="0"/>
                <a:ea typeface="Century Gothic" panose="020B0502020202020204" pitchFamily="34" charset="0"/>
                <a:cs typeface="Times New Roman" panose="02020603050405020304" pitchFamily="18" charset="0"/>
              </a:rPr>
              <a:t> (</a:t>
            </a:r>
            <a:r>
              <a:rPr lang="en-US" sz="11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R</a:t>
            </a:r>
            <a:r>
              <a:rPr lang="en-US" sz="1100" b="1"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0</a:t>
            </a:r>
            <a:r>
              <a:rPr lang="en-US" sz="1100" dirty="0">
                <a:effectLst/>
                <a:latin typeface="Century Gothic" panose="020B0502020202020204" pitchFamily="34" charset="0"/>
                <a:ea typeface="Century Gothic" panose="020B0502020202020204" pitchFamily="34" charset="0"/>
                <a:cs typeface="Times New Roman" panose="02020603050405020304" pitchFamily="18" charset="0"/>
              </a:rPr>
              <a:t>) of 4 because each infected person would infect 4 other people on average without vaccines. When factors like immunity from vaccination/prior infection or other factors like masks and social distancing are added in, the reproduction rate decreases. This value is known as the effective reproduction value (</a:t>
            </a:r>
            <a:r>
              <a:rPr lang="en-US" sz="11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R</a:t>
            </a:r>
            <a:r>
              <a:rPr lang="en-US" sz="1100" b="1"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a:t>
            </a:r>
            <a:r>
              <a:rPr lang="en-US" sz="1100" dirty="0">
                <a:effectLst/>
                <a:latin typeface="Century Gothic" panose="020B0502020202020204" pitchFamily="34" charset="0"/>
                <a:ea typeface="Century Gothic" panose="020B0502020202020204" pitchFamily="34" charset="0"/>
                <a:cs typeface="Times New Roman" panose="02020603050405020304" pitchFamily="18" charset="0"/>
              </a:rPr>
              <a:t>). When </a:t>
            </a:r>
            <a:r>
              <a:rPr lang="en-US" sz="1100" b="1"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R</a:t>
            </a:r>
            <a:r>
              <a:rPr lang="en-US" sz="1100" b="1"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a:t>
            </a:r>
            <a:r>
              <a:rPr lang="en-US" sz="1100" dirty="0">
                <a:effectLst/>
                <a:latin typeface="Century Gothic" panose="020B0502020202020204" pitchFamily="34" charset="0"/>
                <a:ea typeface="Century Gothic" panose="020B0502020202020204" pitchFamily="34" charset="0"/>
                <a:cs typeface="Times New Roman" panose="02020603050405020304" pitchFamily="18" charset="0"/>
              </a:rPr>
              <a:t> is less than 1, case numbers will decrease. When it is greater than 1, they increase.</a:t>
            </a:r>
            <a:r>
              <a:rPr lang="en-US" sz="13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197204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Publish Your Vaccine Story</a:t>
            </a:r>
          </a:p>
          <a:p>
            <a:endPar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COVID-19 has affected all of us in some way. We all want to get back to some sort of normal as quickly as possible, and vaccines are a path to that. Sometimes we get overwhelmed by the sheer magnitude of the COVID-19 pandemic, and it’s easy to forget that real people are being affected.</a:t>
            </a:r>
            <a:b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b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15000"/>
              </a:lnSpc>
              <a:spcBef>
                <a:spcPts val="0"/>
              </a:spcBef>
              <a:spcAft>
                <a:spcPts val="6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Decide how you want to share your story. You can make a website, video, digital book, social media post, or any other format that you feel comfortable using. The key feature is to make it personal. This is not about a pandemic that affects the whole world. It’s just about you and your story. </a:t>
            </a:r>
          </a:p>
          <a:p>
            <a:pPr marL="342900" marR="0" lvl="0" indent="-342900">
              <a:lnSpc>
                <a:spcPct val="115000"/>
              </a:lnSpc>
              <a:spcBef>
                <a:spcPts val="0"/>
              </a:spcBef>
              <a:spcAft>
                <a:spcPts val="600"/>
              </a:spcAft>
              <a:buFont typeface="+mj-lt"/>
              <a:buAutoNum type="arabicPeriod"/>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Tell your COVID-19 story.</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How has this pandemic affected you personally? What are the mental, physical, and social effects that you have experienced firsthand? </a:t>
            </a:r>
          </a:p>
          <a:p>
            <a:pPr marL="342900" marR="0" lvl="0" indent="-342900">
              <a:lnSpc>
                <a:spcPct val="115000"/>
              </a:lnSpc>
              <a:spcBef>
                <a:spcPts val="0"/>
              </a:spcBef>
              <a:spcAft>
                <a:spcPts val="600"/>
              </a:spcAft>
              <a:buFont typeface="+mj-lt"/>
              <a:buAutoNum type="arabicPeriod"/>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Describe how the vaccine has impacted you.</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What does the vaccine mean to you? How has the vaccine changed things? Have your family members been vaccinated? Have you? </a:t>
            </a:r>
          </a:p>
          <a:p>
            <a:pPr marL="342900" marR="0" lvl="0" indent="-342900">
              <a:lnSpc>
                <a:spcPct val="115000"/>
              </a:lnSpc>
              <a:spcBef>
                <a:spcPts val="0"/>
              </a:spcBef>
              <a:spcAft>
                <a:spcPts val="600"/>
              </a:spcAft>
              <a:buFont typeface="+mj-lt"/>
              <a:buAutoNum type="arabicPeriod"/>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Convince others to get vaccinated.</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Why is it important to you that others get vaccinated? Keep it hopeful and positive!</a:t>
            </a:r>
          </a:p>
          <a:p>
            <a:pPr marL="0" marR="0">
              <a:lnSpc>
                <a:spcPct val="107000"/>
              </a:lnSpc>
              <a:spcBef>
                <a:spcPts val="0"/>
              </a:spcBef>
              <a:spcAft>
                <a:spcPts val="6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t>
            </a:r>
          </a:p>
          <a:p>
            <a:pPr marL="0" marR="0">
              <a:lnSpc>
                <a:spcPct val="107000"/>
              </a:lnSpc>
              <a:spcBef>
                <a:spcPts val="0"/>
              </a:spcBef>
              <a:spcAft>
                <a:spcPts val="8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Share your story with people you know. Have vaccine conversations with friends, family members, classmates, and others in your life who are unvaccinated. Here are some helpful resources:</a:t>
            </a: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Information about COVID-19 vaccines from CDC: </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u="sng"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https://www.cdc.gov/coronavirus/2019-ncov/vaccines/index.html</a:t>
            </a:r>
            <a:endPar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Tips from CDC for talking to others about COVID-19 vaccinations: </a:t>
            </a:r>
            <a:r>
              <a:rPr lang="en-US" sz="1800" u="sng"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https://youtu.be/1Mf3ZWmK1wM</a:t>
            </a:r>
            <a:endPar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How do we know that COVID-19 vaccines are safe?</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u="sng"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hlinkClick r:id="rId5">
                  <a:extLst>
                    <a:ext uri="{A12FA001-AC4F-418D-AE19-62706E023703}">
                      <ahyp:hlinkClr xmlns:ahyp="http://schemas.microsoft.com/office/drawing/2018/hyperlinkcolor" val="tx"/>
                    </a:ext>
                  </a:extLst>
                </a:hlinkClick>
              </a:rPr>
              <a:t>https://youtu.be/7bBmQaX2k4w</a:t>
            </a:r>
            <a:endPar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Locating a COVID-19 vaccination site: </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u="sng"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hlinkClick r:id="rId6">
                  <a:extLst>
                    <a:ext uri="{A12FA001-AC4F-418D-AE19-62706E023703}">
                      <ahyp:hlinkClr xmlns:ahyp="http://schemas.microsoft.com/office/drawing/2018/hyperlinkcolor" val="tx"/>
                    </a:ext>
                  </a:extLst>
                </a:hlinkClick>
              </a:rPr>
              <a:t>https://www.vaccines.gov/</a:t>
            </a:r>
            <a:endPar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Myths and facts about COVID-19 vaccines</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u="sng"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hlinkClick r:id="rId7">
                  <a:extLst>
                    <a:ext uri="{A12FA001-AC4F-418D-AE19-62706E023703}">
                      <ahyp:hlinkClr xmlns:ahyp="http://schemas.microsoft.com/office/drawing/2018/hyperlinkcolor" val="tx"/>
                    </a:ext>
                  </a:extLst>
                </a:hlinkClick>
              </a:rPr>
              <a:t>https://www.cdc.gov/coronavirus/2019-ncov/vaccines/facts.html</a:t>
            </a:r>
            <a:endPar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endParaRPr>
          </a:p>
          <a:p>
            <a:pPr marL="342900" marR="0" lvl="0" indent="-342900">
              <a:lnSpc>
                <a:spcPct val="130000"/>
              </a:lnSpc>
              <a:spcBef>
                <a:spcPts val="0"/>
              </a:spcBef>
              <a:spcAft>
                <a:spcPts val="600"/>
              </a:spcAft>
              <a:buFont typeface="Symbol" panose="05050102010706020507" pitchFamily="18" charset="2"/>
              <a:buChar char=""/>
              <a:tabLst>
                <a:tab pos="228600" algn="l"/>
                <a:tab pos="457200" algn="l"/>
              </a:tabLst>
            </a:pPr>
            <a: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t>Examples of vaccination campaigns:</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u="sng"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hlinkClick r:id="rId8">
                  <a:extLst>
                    <a:ext uri="{A12FA001-AC4F-418D-AE19-62706E023703}">
                      <ahyp:hlinkClr xmlns:ahyp="http://schemas.microsoft.com/office/drawing/2018/hyperlinkcolor" val="tx"/>
                    </a:ext>
                  </a:extLst>
                </a:hlinkClick>
              </a:rPr>
              <a:t>https://youtu.be/oH6dCTtgxbY</a:t>
            </a:r>
            <a:br>
              <a:rPr lang="en-US" sz="1800"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rPr>
            </a:br>
            <a:r>
              <a:rPr lang="en-US" sz="1800" u="sng" dirty="0">
                <a:solidFill>
                  <a:schemeClr val="tx1"/>
                </a:solidFill>
                <a:effectLst/>
                <a:latin typeface="Century Gothic" panose="020B0502020202020204" pitchFamily="34" charset="0"/>
                <a:ea typeface="Times New Roman" panose="02020603050405020304" pitchFamily="18" charset="0"/>
                <a:cs typeface="Segoe UI" panose="020B0502040204020203" pitchFamily="34" charset="0"/>
                <a:hlinkClick r:id="rId9">
                  <a:extLst>
                    <a:ext uri="{A12FA001-AC4F-418D-AE19-62706E023703}">
                      <ahyp:hlinkClr xmlns:ahyp="http://schemas.microsoft.com/office/drawing/2018/hyperlinkcolor" val="tx"/>
                    </a:ext>
                  </a:extLst>
                </a:hlinkClick>
              </a:rPr>
              <a:t>https://youtu.be/_JB8IEPqd1o</a:t>
            </a:r>
            <a:br>
              <a:rPr lang="en-US" sz="1800" dirty="0">
                <a:solidFill>
                  <a:schemeClr val="tx1"/>
                </a:solidFill>
                <a:effectLst/>
                <a:latin typeface="Century Gothic" panose="020B0502020202020204" pitchFamily="34" charset="0"/>
                <a:ea typeface="Times New Roman" panose="02020603050405020304" pitchFamily="18" charset="0"/>
                <a:cs typeface="Segoe UI" panose="020B0502040204020203" pitchFamily="34" charset="0"/>
              </a:rPr>
            </a:br>
            <a:r>
              <a:rPr lang="en-US" sz="1800" u="sng" dirty="0">
                <a:solidFill>
                  <a:schemeClr val="tx1"/>
                </a:solidFill>
                <a:effectLst/>
                <a:latin typeface="Century Gothic" panose="020B0502020202020204" pitchFamily="34" charset="0"/>
                <a:ea typeface="Century Gothic" panose="020B0502020202020204" pitchFamily="34" charset="0"/>
                <a:cs typeface="Segoe UI" panose="020B0502040204020203" pitchFamily="34" charset="0"/>
                <a:hlinkClick r:id="rId10">
                  <a:extLst>
                    <a:ext uri="{A12FA001-AC4F-418D-AE19-62706E023703}">
                      <ahyp:hlinkClr xmlns:ahyp="http://schemas.microsoft.com/office/drawing/2018/hyperlinkcolor" val="tx"/>
                    </a:ext>
                  </a:extLst>
                </a:hlinkClick>
              </a:rPr>
              <a:t>https://youtu.be/a7Zz4SxhhvA</a:t>
            </a:r>
            <a:endParaRPr lang="en-US" b="0" dirty="0">
              <a:solidFill>
                <a:schemeClr val="tx1"/>
              </a:solidFill>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Share Your Findings</a:t>
            </a:r>
          </a:p>
          <a:p>
            <a:r>
              <a:rPr lang="en-US" sz="1000" dirty="0"/>
              <a:t>The David J. Sencer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a:t>
            </a:r>
            <a:r>
              <a:rPr lang="en-US" sz="1000" b="0" dirty="0"/>
              <a:t>using</a:t>
            </a:r>
            <a:r>
              <a:rPr lang="en-US" sz="1000" b="1" dirty="0"/>
              <a:t> @CDCmuseum</a:t>
            </a:r>
            <a:r>
              <a:rPr lang="en-US" sz="1000" dirty="0"/>
              <a:t>.</a:t>
            </a:r>
          </a:p>
          <a:p>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413863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lnSpc>
                <a:spcPct val="107000"/>
              </a:lnSpc>
              <a:spcBef>
                <a:spcPts val="0"/>
              </a:spcBef>
              <a:spcAft>
                <a:spcPts val="0"/>
              </a:spcAft>
            </a:pPr>
            <a:r>
              <a:rPr lang="en-US" sz="1800" b="1"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rPr>
              <a:t>Terms to Know</a:t>
            </a:r>
          </a:p>
          <a:p>
            <a:pPr marL="0" marR="0" algn="l">
              <a:lnSpc>
                <a:spcPct val="107000"/>
              </a:lnSpc>
              <a:spcBef>
                <a:spcPts val="0"/>
              </a:spcBef>
              <a:spcAft>
                <a:spcPts val="0"/>
              </a:spcAft>
            </a:pPr>
            <a:endParaRPr lang="en-US" sz="1800" dirty="0">
              <a:effectLst/>
              <a:latin typeface="Century Gothic" panose="020B0502020202020204" pitchFamily="34" charset="0"/>
              <a:ea typeface="Century Gothic" panose="020B0502020202020204" pitchFamily="34" charset="0"/>
              <a:cs typeface="Times New Roman" panose="02020603050405020304" pitchFamily="18" charset="0"/>
            </a:endParaRP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Coronavirus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a family of viruses characterized by a crown of spikes on the outside; examples are respiratory diseases like MERS and SARS, including SARS-CoV-2</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mRNA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messenger RNA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mRNA</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is the blueprint for making proteins; </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mRNA</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 naturally forms in the nucleus of a cell when DNA is copied during transcription</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Population immunity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when an entire population is resistant to a disease because of high levels of previous infection or vaccination amongst its members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Reproduction number (R</a:t>
            </a:r>
            <a:r>
              <a:rPr lang="en-US" sz="1800" b="0"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0</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average number of people that one person with SARS-CoV-2 is likely to infect in a population without any immunity or interventions</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Effective reproduction number (R</a:t>
            </a:r>
            <a:r>
              <a:rPr lang="en-US" sz="1800" b="0" baseline="-2500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t</a:t>
            </a: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estimate of the average number of people that one person with SARS-CoV-2 is likely to infect in a population with mitigation measures and immunity factors in place</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Vaccine confidence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the trust that patients, their families, and providers have in recommended vaccines including development, licensing, manufacturing, and administration</a:t>
            </a:r>
          </a:p>
          <a:p>
            <a:pPr marL="285750" marR="0" indent="-285750" algn="l">
              <a:lnSpc>
                <a:spcPct val="107000"/>
              </a:lnSpc>
              <a:spcBef>
                <a:spcPts val="0"/>
              </a:spcBef>
              <a:spcAft>
                <a:spcPts val="0"/>
              </a:spcAft>
              <a:buFont typeface="Arial" panose="020B0604020202020204" pitchFamily="34" charset="0"/>
              <a:buChar char="•"/>
            </a:pPr>
            <a:r>
              <a:rPr lang="en-US" sz="1800" b="0" dirty="0">
                <a:solidFill>
                  <a:srgbClr val="0A3A83"/>
                </a:solidFill>
                <a:effectLst/>
                <a:latin typeface="Century Gothic" panose="020B0502020202020204" pitchFamily="34" charset="0"/>
                <a:ea typeface="Century Gothic" panose="020B0502020202020204" pitchFamily="34" charset="0"/>
                <a:cs typeface="Times New Roman" panose="02020603050405020304" pitchFamily="18" charset="0"/>
              </a:rPr>
              <a:t>White cells/ Immune cells - </a:t>
            </a:r>
            <a:r>
              <a:rPr lang="en-US" sz="1800" b="0" dirty="0">
                <a:effectLst/>
                <a:latin typeface="Century Gothic" panose="020B0502020202020204" pitchFamily="34" charset="0"/>
                <a:ea typeface="Century Gothic" panose="020B0502020202020204" pitchFamily="34" charset="0"/>
                <a:cs typeface="Times New Roman" panose="02020603050405020304" pitchFamily="18" charset="0"/>
              </a:rPr>
              <a:t>cells that fight infection; some examples include macrophages that fight germs and lymphocytes that produce antibodies and attack infected cells</a:t>
            </a:r>
          </a:p>
        </p:txBody>
      </p:sp>
      <p:sp>
        <p:nvSpPr>
          <p:cNvPr id="4" name="Slide Number Placeholder 3"/>
          <p:cNvSpPr>
            <a:spLocks noGrp="1"/>
          </p:cNvSpPr>
          <p:nvPr>
            <p:ph type="sldNum" sz="quarter" idx="5"/>
          </p:nvPr>
        </p:nvSpPr>
        <p:spPr/>
        <p:txBody>
          <a:bodyPr/>
          <a:lstStyle/>
          <a:p>
            <a:fld id="{0DF3CA22-E8E8-4840-A74B-7C5B22B8ED21}" type="slidenum">
              <a:rPr lang="en-US" smtClean="0"/>
              <a:t>2</a:t>
            </a:fld>
            <a:endParaRPr lang="en-US"/>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Coronaviruses</a:t>
            </a:r>
            <a:r>
              <a:rPr lang="en-US" sz="1200" kern="1200" dirty="0">
                <a:solidFill>
                  <a:schemeClr val="tx1"/>
                </a:solidFill>
                <a:effectLst/>
                <a:latin typeface="+mn-lt"/>
                <a:ea typeface="+mn-ea"/>
                <a:cs typeface="+mn-cs"/>
              </a:rPr>
              <a:t> are a large family of viruses that can infect people and many animals, including camels, cattle, cats, and bats. There are many types of </a:t>
            </a:r>
            <a:r>
              <a:rPr lang="en-US" sz="1200" b="1" kern="1200" dirty="0">
                <a:solidFill>
                  <a:schemeClr val="tx1"/>
                </a:solidFill>
                <a:effectLst/>
                <a:latin typeface="+mn-lt"/>
                <a:ea typeface="+mn-ea"/>
                <a:cs typeface="+mn-cs"/>
              </a:rPr>
              <a:t>coronaviruses</a:t>
            </a:r>
            <a:r>
              <a:rPr lang="en-US" sz="1200" kern="1200" dirty="0">
                <a:solidFill>
                  <a:schemeClr val="tx1"/>
                </a:solidFill>
                <a:effectLst/>
                <a:latin typeface="+mn-lt"/>
                <a:ea typeface="+mn-ea"/>
                <a:cs typeface="+mn-cs"/>
              </a:rPr>
              <a:t>, including some that give people a common head or chest cold. Other </a:t>
            </a:r>
            <a:r>
              <a:rPr lang="en-US" sz="1200" b="1" kern="1200" dirty="0">
                <a:solidFill>
                  <a:schemeClr val="tx1"/>
                </a:solidFill>
                <a:effectLst/>
                <a:latin typeface="+mn-lt"/>
                <a:ea typeface="+mn-ea"/>
                <a:cs typeface="+mn-cs"/>
              </a:rPr>
              <a:t>coronavirus</a:t>
            </a:r>
            <a:r>
              <a:rPr lang="en-US" sz="1200" kern="1200" dirty="0">
                <a:solidFill>
                  <a:schemeClr val="tx1"/>
                </a:solidFill>
                <a:effectLst/>
                <a:latin typeface="+mn-lt"/>
                <a:ea typeface="+mn-ea"/>
                <a:cs typeface="+mn-cs"/>
              </a:rPr>
              <a:t> diseases like severe acute respiratory syndrome (SARS) and Middle East respiratory syndrome (MERS) are extremely dangerous but are much less widespread than colds and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COVID-19 most often causes respiratory symptoms that can feel much like a cold, a flu, or pneumonia, but COVID-19 can also harm other parts of the body. Most people who catch COVID-19 have mild symptoms, but some people become severely ill. Older adults and people who have certain underlying medical conditions are at increased risk of severe illness from COVID-19. Hundreds of thousands of people have died from COVID-19 in the United States. Vaccines against COVID-19 are safe and effective.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COVID-19 Vaccination and the Centers for Disease Control and Prevention (CDC)</a:t>
            </a: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dirty="0">
                <a:solidFill>
                  <a:schemeClr val="tx1"/>
                </a:solidFill>
                <a:effectLst/>
              </a:rPr>
              <a:t>When germs, such as the virus that causes COVID-19, invade our bodies, they attack and multiply. This invasion, called an infection, is what causes illness. Blood contains </a:t>
            </a:r>
            <a:r>
              <a:rPr lang="en-US" b="1" dirty="0">
                <a:solidFill>
                  <a:schemeClr val="tx1"/>
                </a:solidFill>
                <a:effectLst/>
              </a:rPr>
              <a:t>white</a:t>
            </a:r>
            <a:r>
              <a:rPr lang="en-US" dirty="0">
                <a:solidFill>
                  <a:schemeClr val="tx1"/>
                </a:solidFill>
                <a:effectLst/>
              </a:rPr>
              <a:t> or </a:t>
            </a:r>
            <a:r>
              <a:rPr lang="en-US" b="1" dirty="0">
                <a:solidFill>
                  <a:schemeClr val="tx1"/>
                </a:solidFill>
                <a:effectLst/>
              </a:rPr>
              <a:t>immune cells</a:t>
            </a:r>
            <a:r>
              <a:rPr lang="en-US" dirty="0">
                <a:solidFill>
                  <a:schemeClr val="tx1"/>
                </a:solidFill>
                <a:effectLst/>
              </a:rPr>
              <a:t>, which fight infection. The first time a person is infected with the virus that causes COVID-19, it can take several days or weeks for their body to make and use all the germ-fighting tools needed to get over the infection. After the infection, the person’s immune system remembers what it learned about how to protect the body against that disease. COVID-19 vaccines help our bodies develop immunity to the virus that causes COVID-19 without us having to get the illness.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CDC’s National Center for Immunization and Respiratory Diseases (NCIRD) works to prevent disease, disability, and death from viral diseases through immunization and other prevention measures. CDC collects information about the vaccines and outbreaks and helps healthcare professionals and health departments develop vaccination programs. CDC also monitors vaccine safety using the </a:t>
            </a:r>
            <a:r>
              <a:rPr lang="en-US" sz="1800" u="sng"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v-safe tool</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to report side effects.</a:t>
            </a: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COVID-19 vaccines are safe and effective. Millions of people in the United States have received COVID-19 vaccines, and these vaccines have undergone the most intensive safety monitoring in U.S. history. This monitoring includes using both established and new safety monitoring systems to make sure that COVID-19 vaccines are safe. Results from these monitoring efforts are reassuring. While some people don’t have any side effects after getting a COVID-19 vaccine, many people will have mild side effects after COVID-19 vaccination, like pain or swelling at the injection site, a headache, chills, or fever. These reactions are normal and show the vaccine is working. A small number of people have had a severe allergic reaction (called “anaphylaxis”) after vaccination, but this is extremely rare and when it does happen, vaccination providers have medicines available that they can use to effectively and immediately treat the reaction. </a:t>
            </a: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COVID-19 vaccination is an important tool to help stop the COVID-19 pandemic. COVID-19 vaccination helps protect people from getting sick or severely ill with COVID-19 and might also help protect people around them. Some people who are fully vaccinated against COVID-19 will still get sick because no vaccine is 100% effective. Experts continue to monitor and evaluate how often this occurs, how severe their illness is, and how likely a vaccinated person is to spread COVID-19 to others. CDC recommends you get a COVID-19 vaccine as soon as one is available to you. To receive the most protection, people should receive all recommended doses of a COVID-19 vaccine.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How do mRNA vaccines work?</a:t>
            </a:r>
          </a:p>
          <a:p>
            <a:pPr marL="0" marR="0">
              <a:lnSpc>
                <a:spcPct val="107000"/>
              </a:lnSpc>
              <a:spcBef>
                <a:spcPts val="0"/>
              </a:spcBef>
              <a:spcAft>
                <a:spcPts val="800"/>
              </a:spcAft>
            </a:pPr>
            <a:endParaRPr lang="en-US" sz="1800" b="1" dirty="0">
              <a:solidFill>
                <a:schemeClr val="tx1"/>
              </a:solidFill>
              <a:effectLst/>
              <a:latin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dirty="0">
                <a:solidFill>
                  <a:schemeClr val="tx1"/>
                </a:solidFill>
                <a:effectLst/>
              </a:rPr>
              <a:t>Messenger RNA vaccines—also called </a:t>
            </a:r>
            <a:r>
              <a:rPr lang="en-US" b="1" dirty="0">
                <a:solidFill>
                  <a:schemeClr val="tx1"/>
                </a:solidFill>
                <a:effectLst/>
              </a:rPr>
              <a:t>mRNA</a:t>
            </a:r>
            <a:r>
              <a:rPr lang="en-US" dirty="0">
                <a:solidFill>
                  <a:schemeClr val="tx1"/>
                </a:solidFill>
                <a:effectLst/>
              </a:rPr>
              <a:t> vaccines—are some of the first COVID-19 vaccines authorized for use in the United States. The vaccines from Moderna and Pfizer-BioNTech are examples. </a:t>
            </a:r>
            <a:r>
              <a:rPr lang="en-US" b="1" dirty="0">
                <a:solidFill>
                  <a:schemeClr val="tx1"/>
                </a:solidFill>
                <a:effectLst/>
              </a:rPr>
              <a:t>mRNA</a:t>
            </a:r>
            <a:r>
              <a:rPr lang="en-US" dirty="0">
                <a:solidFill>
                  <a:schemeClr val="tx1"/>
                </a:solidFill>
                <a:effectLst/>
              </a:rPr>
              <a:t> vaccines are a new type of vaccine to protect against infectious diseases. To trigger an immune response, many vaccines put a weakened or inactivated germ into our bodies. Not </a:t>
            </a:r>
            <a:r>
              <a:rPr lang="en-US" b="1" dirty="0">
                <a:solidFill>
                  <a:schemeClr val="tx1"/>
                </a:solidFill>
                <a:effectLst/>
              </a:rPr>
              <a:t>mRNA</a:t>
            </a:r>
            <a:r>
              <a:rPr lang="en-US" dirty="0">
                <a:solidFill>
                  <a:schemeClr val="tx1"/>
                </a:solidFill>
                <a:effectLst/>
              </a:rPr>
              <a:t> vaccines. COVID-19 </a:t>
            </a:r>
            <a:r>
              <a:rPr lang="en-US" b="1" dirty="0">
                <a:solidFill>
                  <a:schemeClr val="tx1"/>
                </a:solidFill>
                <a:effectLst/>
              </a:rPr>
              <a:t>mRNA</a:t>
            </a:r>
            <a:r>
              <a:rPr lang="en-US" dirty="0">
                <a:solidFill>
                  <a:schemeClr val="tx1"/>
                </a:solidFill>
                <a:effectLst/>
              </a:rPr>
              <a:t> vaccines give instructions for our cells to make a harmless piece of what is called the “spike protein.” The spike protein is found on the surface of the virus that causes COVID-19.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First, COVID-19 </a:t>
            </a: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mRNA </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vaccines are given in the upper arm muscle. Once the instructions (</a:t>
            </a: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mRNA</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are inside the muscle cells, the cells use them to make the protein piece. After the protein piece is made, the cell breaks down the instructions and gets rid of them. </a:t>
            </a: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Next, the cell displays the protein piece on its surface. Our immune systems recognize that the protein doesn’t belong there and begin building an immune response and making antibodies, like what happens in natural infection against COVID-19. </a:t>
            </a: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At the end of the process, our bodies have learned how to protect against future infection. The benefit of </a:t>
            </a: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mRNA</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vaccines, like all vaccines, is those vaccinated gain this protection without ever having to risk the serious consequences of getting sick with COVID-19.</a:t>
            </a:r>
          </a:p>
          <a:p>
            <a:pPr marL="0" marR="0">
              <a:lnSpc>
                <a:spcPct val="107000"/>
              </a:lnSpc>
              <a:spcBef>
                <a:spcPts val="0"/>
              </a:spcBef>
              <a:spcAft>
                <a:spcPts val="800"/>
              </a:spcAft>
            </a:pPr>
            <a:endPar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Future </a:t>
            </a:r>
            <a:r>
              <a:rPr lang="en-US" sz="1800" b="1"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mRNA</a:t>
            </a:r>
            <a:r>
              <a:rPr lang="en-US" sz="180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rPr>
              <a:t> vaccine technology may allow for one vaccine to provide protection for multiple diseases, thus decreasing the number of shots needed for protection against common vaccine-preventable diseases. </a:t>
            </a:r>
          </a:p>
          <a:p>
            <a:endParaRPr lang="en-US" dirty="0">
              <a:solidFill>
                <a:schemeClr val="tx1"/>
              </a:solidFill>
              <a:effectLst/>
            </a:endParaRPr>
          </a:p>
          <a:p>
            <a:r>
              <a:rPr lang="en-US" dirty="0">
                <a:solidFill>
                  <a:schemeClr val="tx1"/>
                </a:solidFill>
                <a:effectLst/>
              </a:rPr>
              <a:t>Check out this video from </a:t>
            </a:r>
            <a:r>
              <a:rPr lang="en-US" u="sng" dirty="0">
                <a:solidFill>
                  <a:schemeClr val="tx1"/>
                </a:solidFill>
                <a:effectLst/>
                <a:hlinkClick r:id="rId3">
                  <a:extLst>
                    <a:ext uri="{A12FA001-AC4F-418D-AE19-62706E023703}">
                      <ahyp:hlinkClr xmlns:ahyp="http://schemas.microsoft.com/office/drawing/2018/hyperlinkcolor" val="tx"/>
                    </a:ext>
                  </a:extLst>
                </a:hlinkClick>
              </a:rPr>
              <a:t>Vaccine Makers Project</a:t>
            </a:r>
            <a:r>
              <a:rPr lang="en-US" dirty="0">
                <a:solidFill>
                  <a:schemeClr val="tx1"/>
                </a:solidFill>
                <a:effectLst/>
              </a:rPr>
              <a:t> for a more detailed explanation of the components of the immune system that make vaccines work: </a:t>
            </a:r>
            <a:r>
              <a:rPr lang="en-US" u="sng" dirty="0">
                <a:solidFill>
                  <a:schemeClr val="tx1"/>
                </a:solidFill>
                <a:effectLst/>
                <a:hlinkClick r:id="rId4">
                  <a:extLst>
                    <a:ext uri="{A12FA001-AC4F-418D-AE19-62706E023703}">
                      <ahyp:hlinkClr xmlns:ahyp="http://schemas.microsoft.com/office/drawing/2018/hyperlinkcolor" val="tx"/>
                    </a:ext>
                  </a:extLst>
                </a:hlinkClick>
              </a:rPr>
              <a:t>https://vimeo.com/579667076</a:t>
            </a:r>
            <a:r>
              <a:rPr lang="en-US" dirty="0">
                <a:solidFill>
                  <a:schemeClr val="tx1"/>
                </a:solidFill>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317945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the Experts:</a:t>
            </a:r>
          </a:p>
          <a:p>
            <a:endParaRPr lang="en-US" b="1" dirty="0"/>
          </a:p>
          <a:p>
            <a:r>
              <a:rPr lang="en-US" dirty="0"/>
              <a:t>The National Forum on COVID-19 Vaccine occurred in Feb 2021 as vaccine efforts in the United States were starting to accelerate. The virtual conference aimed to inform public health officials about effective strategies for a data-driven implementation of the nation’s COVID-19 response strategy. Watch the finale video to hear from a variety of public health officials about how to build trust in the vaccines, use data to drive implementation, and optimize access for groups who are most at risk for infection. https://youtu.be/EH_qjp5u030</a:t>
            </a:r>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12/22/2021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EH_qjp5u030?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EH_qjp5u0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768764" y="1298448"/>
            <a:ext cx="6885649" cy="2837939"/>
          </a:xfrm>
        </p:spPr>
        <p:txBody>
          <a:bodyPr/>
          <a:lstStyle/>
          <a:p>
            <a:pPr algn="ctr"/>
            <a:r>
              <a:rPr lang="en-US" dirty="0">
                <a:solidFill>
                  <a:srgbClr val="FDB913"/>
                </a:solidFill>
              </a:rPr>
              <a:t>COVID-19 Vaccination</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2">
            <a:extLst>
              <a:ext uri="{FF2B5EF4-FFF2-40B4-BE49-F238E27FC236}">
                <a16:creationId xmlns:a16="http://schemas.microsoft.com/office/drawing/2014/main" id="{1D1390E8-BAFE-4E74-8F39-4D44C3826157}"/>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pic>
        <p:nvPicPr>
          <p:cNvPr id="8" name="Graphic 7">
            <a:extLst>
              <a:ext uri="{FF2B5EF4-FFF2-40B4-BE49-F238E27FC236}">
                <a16:creationId xmlns:a16="http://schemas.microsoft.com/office/drawing/2014/main" id="{9D614E6B-4F48-400E-8C12-97D0F23488F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412" y="2899265"/>
            <a:ext cx="1155479" cy="1155479"/>
          </a:xfrm>
          <a:prstGeom prst="rect">
            <a:avLst/>
          </a:prstGeom>
        </p:spPr>
      </p:pic>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Build a model for population immunity. </a:t>
            </a:r>
          </a:p>
          <a:p>
            <a:pPr marL="514350" indent="-514350">
              <a:buFont typeface="+mj-lt"/>
              <a:buAutoNum type="arabicPeriod"/>
            </a:pPr>
            <a:r>
              <a:rPr lang="en-US" sz="2800" dirty="0"/>
              <a:t>Publish your vaccine story. </a:t>
            </a:r>
          </a:p>
          <a:p>
            <a:pPr marL="514350" indent="-514350">
              <a:buFont typeface="+mj-lt"/>
              <a:buAutoNum type="arabicPeriod"/>
            </a:pPr>
            <a:r>
              <a:rPr lang="en-US" sz="2800" dirty="0"/>
              <a:t>Share your findings. </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132836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252919" y="1123837"/>
            <a:ext cx="2947482" cy="4601183"/>
          </a:xfrm>
        </p:spPr>
        <p:txBody>
          <a:bodyPr>
            <a:normAutofit/>
          </a:bodyPr>
          <a:lstStyle/>
          <a:p>
            <a:r>
              <a:rPr lang="en-US" dirty="0"/>
              <a:t>Use the Engineering Design Process</a:t>
            </a:r>
          </a:p>
        </p:txBody>
      </p:sp>
      <p:graphicFrame>
        <p:nvGraphicFramePr>
          <p:cNvPr id="16" name="Content Placeholder 2">
            <a:extLst>
              <a:ext uri="{FF2B5EF4-FFF2-40B4-BE49-F238E27FC236}">
                <a16:creationId xmlns:a16="http://schemas.microsoft.com/office/drawing/2014/main" id="{C5045D39-6E3E-490D-8076-6F4F48E236BE}"/>
              </a:ext>
            </a:extLst>
          </p:cNvPr>
          <p:cNvGraphicFramePr/>
          <p:nvPr>
            <p:extLst>
              <p:ext uri="{D42A27DB-BD31-4B8C-83A1-F6EECF244321}">
                <p14:modId xmlns:p14="http://schemas.microsoft.com/office/powerpoint/2010/main" val="374111236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FD9B23BA-F04E-3E4A-9520-41E815F79620}"/>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12763"/>
            <a:ext cx="738115" cy="738115"/>
          </a:xfrm>
          <a:prstGeom prst="rect">
            <a:avLst/>
          </a:prstGeom>
        </p:spPr>
      </p:pic>
    </p:spTree>
    <p:extLst>
      <p:ext uri="{BB962C8B-B14F-4D97-AF65-F5344CB8AC3E}">
        <p14:creationId xmlns:p14="http://schemas.microsoft.com/office/powerpoint/2010/main" val="1919843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52748"/>
            <a:ext cx="8377417" cy="593091"/>
          </a:xfrm>
        </p:spPr>
        <p:txBody>
          <a:bodyPr>
            <a:normAutofit/>
          </a:bodyPr>
          <a:lstStyle/>
          <a:p>
            <a:pPr marL="0" indent="0">
              <a:buNone/>
            </a:pPr>
            <a:r>
              <a:rPr lang="en-US" sz="2800" b="1" dirty="0">
                <a:solidFill>
                  <a:srgbClr val="F15A27"/>
                </a:solidFill>
              </a:rPr>
              <a:t>1. Build a Model for Population Immunity  </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85650"/>
            <a:ext cx="6461231" cy="2246769"/>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Cut out the 64 vaccine tiles </a:t>
            </a:r>
          </a:p>
          <a:p>
            <a:pPr marL="457200" indent="-457200">
              <a:buFontTx/>
              <a:buChar char="-"/>
            </a:pPr>
            <a:r>
              <a:rPr lang="en-US" sz="2800" dirty="0">
                <a:solidFill>
                  <a:schemeClr val="tx1">
                    <a:lumMod val="65000"/>
                    <a:lumOff val="35000"/>
                  </a:schemeClr>
                </a:solidFill>
              </a:rPr>
              <a:t>See how vaccination affects the way a disease moves through a population</a:t>
            </a:r>
          </a:p>
          <a:p>
            <a:pPr marL="914400" lvl="1" indent="-457200">
              <a:buFontTx/>
              <a:buChar char="-"/>
            </a:pPr>
            <a:r>
              <a:rPr lang="en-US" sz="2800" dirty="0">
                <a:solidFill>
                  <a:schemeClr val="tx1">
                    <a:lumMod val="65000"/>
                    <a:lumOff val="35000"/>
                  </a:schemeClr>
                </a:solidFill>
              </a:rPr>
              <a:t>Round 1: 50% vaccinated</a:t>
            </a:r>
          </a:p>
          <a:p>
            <a:pPr marL="914400" lvl="1" indent="-457200">
              <a:buFontTx/>
              <a:buChar char="-"/>
            </a:pPr>
            <a:r>
              <a:rPr lang="en-US" sz="2800" dirty="0">
                <a:solidFill>
                  <a:schemeClr val="tx1">
                    <a:lumMod val="65000"/>
                    <a:lumOff val="35000"/>
                  </a:schemeClr>
                </a:solidFill>
              </a:rPr>
              <a:t>Round 2: 75% vaccinated</a:t>
            </a:r>
          </a:p>
        </p:txBody>
      </p:sp>
    </p:spTree>
    <p:extLst>
      <p:ext uri="{BB962C8B-B14F-4D97-AF65-F5344CB8AC3E}">
        <p14:creationId xmlns:p14="http://schemas.microsoft.com/office/powerpoint/2010/main" val="14326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44300"/>
            <a:ext cx="7586843" cy="560626"/>
          </a:xfrm>
        </p:spPr>
        <p:txBody>
          <a:bodyPr>
            <a:normAutofit/>
          </a:bodyPr>
          <a:lstStyle/>
          <a:p>
            <a:pPr marL="0" indent="0">
              <a:buNone/>
            </a:pPr>
            <a:r>
              <a:rPr lang="en-US" sz="2800" b="1" dirty="0">
                <a:solidFill>
                  <a:srgbClr val="F15A27"/>
                </a:solidFill>
              </a:rPr>
              <a:t>2. Publish your Vaccine Story  </a:t>
            </a:r>
            <a:endParaRPr lang="en-US" sz="2800" dirty="0"/>
          </a:p>
        </p:txBody>
      </p:sp>
      <p:sp>
        <p:nvSpPr>
          <p:cNvPr id="14" name="TextBox 13">
            <a:extLst>
              <a:ext uri="{FF2B5EF4-FFF2-40B4-BE49-F238E27FC236}">
                <a16:creationId xmlns:a16="http://schemas.microsoft.com/office/drawing/2014/main" id="{A53EECA4-9A2D-A84F-A930-24E357B0E2F4}"/>
              </a:ext>
            </a:extLst>
          </p:cNvPr>
          <p:cNvSpPr txBox="1"/>
          <p:nvPr/>
        </p:nvSpPr>
        <p:spPr>
          <a:xfrm>
            <a:off x="1525863" y="1187631"/>
            <a:ext cx="7322862" cy="1815882"/>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Tell your vaccine story</a:t>
            </a:r>
          </a:p>
          <a:p>
            <a:pPr marL="457200" indent="-457200">
              <a:buFontTx/>
              <a:buChar char="-"/>
            </a:pPr>
            <a:r>
              <a:rPr lang="en-US" sz="2800" dirty="0">
                <a:solidFill>
                  <a:schemeClr val="tx1">
                    <a:lumMod val="65000"/>
                    <a:lumOff val="35000"/>
                  </a:schemeClr>
                </a:solidFill>
              </a:rPr>
              <a:t>Describe how the vaccine has impacted you</a:t>
            </a:r>
          </a:p>
          <a:p>
            <a:pPr marL="457200" indent="-457200">
              <a:buFontTx/>
              <a:buChar char="-"/>
            </a:pPr>
            <a:r>
              <a:rPr lang="en-US" sz="2800" dirty="0">
                <a:solidFill>
                  <a:schemeClr val="tx1">
                    <a:lumMod val="65000"/>
                    <a:lumOff val="35000"/>
                  </a:schemeClr>
                </a:solidFill>
              </a:rPr>
              <a:t>Convince others to get vaccinated</a:t>
            </a:r>
          </a:p>
          <a:p>
            <a:pPr marL="457200" indent="-457200">
              <a:buFontTx/>
              <a:buChar char="-"/>
            </a:pPr>
            <a:r>
              <a:rPr lang="en-US" sz="2800" dirty="0">
                <a:solidFill>
                  <a:schemeClr val="tx1">
                    <a:lumMod val="65000"/>
                    <a:lumOff val="35000"/>
                  </a:schemeClr>
                </a:solidFill>
              </a:rPr>
              <a:t>Share your story with others</a:t>
            </a:r>
            <a:endParaRPr lang="en-US" sz="2800" dirty="0"/>
          </a:p>
        </p:txBody>
      </p:sp>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684D8E4B-6D34-4F62-8D65-CB2743778C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93612" y="2318245"/>
            <a:ext cx="5108081" cy="3151356"/>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761999"/>
            <a:ext cx="6461231" cy="438151"/>
          </a:xfrm>
        </p:spPr>
        <p:txBody>
          <a:bodyPr>
            <a:normAutofit fontScale="92500" lnSpcReduction="10000"/>
          </a:bodyPr>
          <a:lstStyle/>
          <a:p>
            <a:pPr marL="0" indent="0">
              <a:buNone/>
            </a:pPr>
            <a:r>
              <a:rPr lang="en-US" sz="2800" b="1" dirty="0">
                <a:solidFill>
                  <a:schemeClr val="accent4"/>
                </a:solidFill>
              </a:rPr>
              <a:t>3. Share Your Findings</a:t>
            </a:r>
            <a:endParaRPr lang="en-US" sz="2800" b="1" dirty="0">
              <a:solidFill>
                <a:schemeClr val="tx1"/>
              </a:solidFill>
            </a:endParaRPr>
          </a:p>
        </p:txBody>
      </p:sp>
      <p:sp>
        <p:nvSpPr>
          <p:cNvPr id="11" name="TextBox 10">
            <a:extLst>
              <a:ext uri="{FF2B5EF4-FFF2-40B4-BE49-F238E27FC236}">
                <a16:creationId xmlns:a16="http://schemas.microsoft.com/office/drawing/2014/main" id="{7F4F3ABB-F3D5-4F03-A9DA-EB83F92F03C7}"/>
              </a:ext>
            </a:extLst>
          </p:cNvPr>
          <p:cNvSpPr txBox="1"/>
          <p:nvPr/>
        </p:nvSpPr>
        <p:spPr>
          <a:xfrm>
            <a:off x="1461541" y="1388399"/>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5" name="Graphic 14">
            <a:extLst>
              <a:ext uri="{FF2B5EF4-FFF2-40B4-BE49-F238E27FC236}">
                <a16:creationId xmlns:a16="http://schemas.microsoft.com/office/drawing/2014/main" id="{F90674FF-BE0C-4826-8A9A-D1B9CB305CE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69934" y="3718799"/>
            <a:ext cx="905252" cy="905252"/>
          </a:xfrm>
          <a:prstGeom prst="rect">
            <a:avLst/>
          </a:prstGeom>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40BC6-F7FB-4D8E-B668-78547794916C}"/>
              </a:ext>
            </a:extLst>
          </p:cNvPr>
          <p:cNvSpPr>
            <a:spLocks noGrp="1"/>
          </p:cNvSpPr>
          <p:nvPr>
            <p:ph type="title"/>
          </p:nvPr>
        </p:nvSpPr>
        <p:spPr>
          <a:xfrm>
            <a:off x="252919" y="-508000"/>
            <a:ext cx="2947482" cy="508000"/>
          </a:xfrm>
        </p:spPr>
        <p:txBody>
          <a:bodyPr vert="horz" lIns="91440" tIns="45720" rIns="91440" bIns="45720" rtlCol="0" anchor="b">
            <a:normAutofit/>
          </a:bodyPr>
          <a:lstStyle/>
          <a:p>
            <a:r>
              <a:rPr lang="en-US" sz="6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3662708840"/>
              </p:ext>
            </p:extLst>
          </p:nvPr>
        </p:nvGraphicFramePr>
        <p:xfrm>
          <a:off x="3581401" y="371645"/>
          <a:ext cx="8422542" cy="6372654"/>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884754">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latin typeface="+mn-lt"/>
                        </a:rPr>
                        <a:t>molecule that is the blueprint for making proteins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884754">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b="0" cap="none" spc="0" dirty="0">
                          <a:solidFill>
                            <a:schemeClr val="tx1"/>
                          </a:solidFill>
                          <a:effectLst/>
                          <a:latin typeface="+mn-lt"/>
                          <a:ea typeface="Century Gothic" panose="020B0502020202020204" pitchFamily="34" charset="0"/>
                          <a:cs typeface="Times New Roman" panose="02020603050405020304" pitchFamily="18" charset="0"/>
                        </a:rPr>
                        <a:t>the average number of people that one person with a virus is likely to infect</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884754">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trust that patients, their families, and providers have in recommended vaccines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884754">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a family of viruses characterized by a crown of spikes on the outside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884754">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when an entire population is resistant to a disease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884754">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the average number of people that one person with a virus SARS-CoV-2 is likely to with mitigation measures in place</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884754">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latin typeface="+mn-lt"/>
                          <a:ea typeface="Century Gothic" panose="020B0502020202020204" pitchFamily="34" charset="0"/>
                          <a:cs typeface="Times New Roman" panose="02020603050405020304" pitchFamily="18" charset="0"/>
                        </a:rPr>
                        <a:t>cells that fight infection</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159862" y="794212"/>
            <a:ext cx="3108960"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dirty="0">
                <a:solidFill>
                  <a:schemeClr val="bg1"/>
                </a:solidFill>
              </a:rPr>
              <a:t>Word Bank</a:t>
            </a:r>
            <a:endParaRPr lang="en-US" spc="-100" dirty="0">
              <a:solidFill>
                <a:schemeClr val="bg1"/>
              </a:solidFill>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92445" y="1294987"/>
            <a:ext cx="3657600" cy="461665"/>
          </a:xfrm>
          <a:prstGeom prst="rect">
            <a:avLst/>
          </a:prstGeom>
          <a:noFill/>
        </p:spPr>
        <p:txBody>
          <a:bodyPr wrap="square" rtlCol="0">
            <a:spAutoFit/>
          </a:bodyPr>
          <a:lstStyle/>
          <a:p>
            <a:pPr algn="ctr"/>
            <a:r>
              <a:rPr lang="en-US" sz="2400" b="1" dirty="0"/>
              <a:t>coronavirus</a:t>
            </a:r>
          </a:p>
        </p:txBody>
      </p:sp>
      <p:sp>
        <p:nvSpPr>
          <p:cNvPr id="19" name="TextBox 18">
            <a:extLst>
              <a:ext uri="{FF2B5EF4-FFF2-40B4-BE49-F238E27FC236}">
                <a16:creationId xmlns:a16="http://schemas.microsoft.com/office/drawing/2014/main" id="{3835F77E-0DEA-4300-BD58-C385128996E1}"/>
              </a:ext>
            </a:extLst>
          </p:cNvPr>
          <p:cNvSpPr txBox="1"/>
          <p:nvPr/>
        </p:nvSpPr>
        <p:spPr>
          <a:xfrm>
            <a:off x="-92445" y="1969412"/>
            <a:ext cx="3657600" cy="461665"/>
          </a:xfrm>
          <a:prstGeom prst="rect">
            <a:avLst/>
          </a:prstGeom>
          <a:noFill/>
        </p:spPr>
        <p:txBody>
          <a:bodyPr wrap="square" rtlCol="0">
            <a:spAutoFit/>
          </a:bodyPr>
          <a:lstStyle/>
          <a:p>
            <a:pPr algn="ctr"/>
            <a:r>
              <a:rPr lang="en-US" sz="2400" b="1" dirty="0"/>
              <a:t>mRNA</a:t>
            </a:r>
          </a:p>
        </p:txBody>
      </p:sp>
      <p:sp>
        <p:nvSpPr>
          <p:cNvPr id="24" name="TextBox 23">
            <a:extLst>
              <a:ext uri="{FF2B5EF4-FFF2-40B4-BE49-F238E27FC236}">
                <a16:creationId xmlns:a16="http://schemas.microsoft.com/office/drawing/2014/main" id="{A3CFAB8F-15ED-4FD5-98C7-75EA0847AEF7}"/>
              </a:ext>
            </a:extLst>
          </p:cNvPr>
          <p:cNvSpPr txBox="1"/>
          <p:nvPr/>
        </p:nvSpPr>
        <p:spPr>
          <a:xfrm>
            <a:off x="-92445" y="2582282"/>
            <a:ext cx="3657600" cy="461665"/>
          </a:xfrm>
          <a:prstGeom prst="rect">
            <a:avLst/>
          </a:prstGeom>
          <a:noFill/>
        </p:spPr>
        <p:txBody>
          <a:bodyPr wrap="square" rtlCol="0">
            <a:spAutoFit/>
          </a:bodyPr>
          <a:lstStyle/>
          <a:p>
            <a:pPr algn="ctr"/>
            <a:r>
              <a:rPr lang="en-US" sz="2400" b="1" dirty="0"/>
              <a:t>population immunity</a:t>
            </a:r>
          </a:p>
        </p:txBody>
      </p:sp>
      <p:sp>
        <p:nvSpPr>
          <p:cNvPr id="20" name="TextBox 19">
            <a:extLst>
              <a:ext uri="{FF2B5EF4-FFF2-40B4-BE49-F238E27FC236}">
                <a16:creationId xmlns:a16="http://schemas.microsoft.com/office/drawing/2014/main" id="{16E36717-B1A4-49E1-81AD-39E17E573C23}"/>
              </a:ext>
            </a:extLst>
          </p:cNvPr>
          <p:cNvSpPr txBox="1"/>
          <p:nvPr/>
        </p:nvSpPr>
        <p:spPr>
          <a:xfrm>
            <a:off x="-92445" y="3195152"/>
            <a:ext cx="3657600" cy="461665"/>
          </a:xfrm>
          <a:prstGeom prst="rect">
            <a:avLst/>
          </a:prstGeom>
          <a:noFill/>
        </p:spPr>
        <p:txBody>
          <a:bodyPr wrap="square" rtlCol="0">
            <a:spAutoFit/>
          </a:bodyPr>
          <a:lstStyle/>
          <a:p>
            <a:pPr algn="ctr"/>
            <a:r>
              <a:rPr lang="en-US" sz="2400" b="1" dirty="0"/>
              <a:t>reproduction number (R</a:t>
            </a:r>
            <a:r>
              <a:rPr lang="en-US" sz="2400" b="1" baseline="-25000" dirty="0"/>
              <a:t>0</a:t>
            </a:r>
            <a:r>
              <a:rPr lang="en-US" sz="2400" b="1" dirty="0"/>
              <a:t>)</a:t>
            </a:r>
          </a:p>
        </p:txBody>
      </p:sp>
      <p:sp>
        <p:nvSpPr>
          <p:cNvPr id="21" name="TextBox 20">
            <a:extLst>
              <a:ext uri="{FF2B5EF4-FFF2-40B4-BE49-F238E27FC236}">
                <a16:creationId xmlns:a16="http://schemas.microsoft.com/office/drawing/2014/main" id="{FA16F00F-EBC6-4BA5-B862-E57BC279AB6D}"/>
              </a:ext>
            </a:extLst>
          </p:cNvPr>
          <p:cNvSpPr txBox="1"/>
          <p:nvPr/>
        </p:nvSpPr>
        <p:spPr>
          <a:xfrm>
            <a:off x="-92445" y="3808022"/>
            <a:ext cx="3657600" cy="830997"/>
          </a:xfrm>
          <a:prstGeom prst="rect">
            <a:avLst/>
          </a:prstGeom>
          <a:noFill/>
        </p:spPr>
        <p:txBody>
          <a:bodyPr wrap="square" rtlCol="0">
            <a:spAutoFit/>
          </a:bodyPr>
          <a:lstStyle/>
          <a:p>
            <a:pPr algn="ctr"/>
            <a:r>
              <a:rPr lang="en-US" sz="2400" b="1" dirty="0"/>
              <a:t>effective reproduction number (R</a:t>
            </a:r>
            <a:r>
              <a:rPr lang="en-US" sz="2400" b="1" baseline="-25000" dirty="0"/>
              <a:t>T</a:t>
            </a:r>
            <a:r>
              <a:rPr lang="en-US" sz="2400" b="1" dirty="0"/>
              <a:t>)</a:t>
            </a:r>
            <a:endParaRPr lang="en-US" sz="2400" b="1" baseline="-25000" dirty="0"/>
          </a:p>
        </p:txBody>
      </p:sp>
      <p:sp>
        <p:nvSpPr>
          <p:cNvPr id="25" name="TextBox 24">
            <a:extLst>
              <a:ext uri="{FF2B5EF4-FFF2-40B4-BE49-F238E27FC236}">
                <a16:creationId xmlns:a16="http://schemas.microsoft.com/office/drawing/2014/main" id="{CBB6684D-E9BA-454C-9D73-0BE9AAB0946F}"/>
              </a:ext>
            </a:extLst>
          </p:cNvPr>
          <p:cNvSpPr txBox="1"/>
          <p:nvPr/>
        </p:nvSpPr>
        <p:spPr>
          <a:xfrm>
            <a:off x="-92445" y="4790224"/>
            <a:ext cx="3657600" cy="461665"/>
          </a:xfrm>
          <a:prstGeom prst="rect">
            <a:avLst/>
          </a:prstGeom>
          <a:noFill/>
        </p:spPr>
        <p:txBody>
          <a:bodyPr wrap="square" rtlCol="0">
            <a:spAutoFit/>
          </a:bodyPr>
          <a:lstStyle/>
          <a:p>
            <a:pPr algn="ctr"/>
            <a:r>
              <a:rPr lang="en-US" sz="2400" b="1" dirty="0"/>
              <a:t>vaccine confidence</a:t>
            </a:r>
          </a:p>
        </p:txBody>
      </p:sp>
      <p:sp>
        <p:nvSpPr>
          <p:cNvPr id="27" name="TextBox 26">
            <a:extLst>
              <a:ext uri="{FF2B5EF4-FFF2-40B4-BE49-F238E27FC236}">
                <a16:creationId xmlns:a16="http://schemas.microsoft.com/office/drawing/2014/main" id="{55A18B20-A44F-4D9C-A413-CFEC15837E81}"/>
              </a:ext>
            </a:extLst>
          </p:cNvPr>
          <p:cNvSpPr txBox="1"/>
          <p:nvPr/>
        </p:nvSpPr>
        <p:spPr>
          <a:xfrm>
            <a:off x="-92445" y="5403094"/>
            <a:ext cx="3657600" cy="461665"/>
          </a:xfrm>
          <a:prstGeom prst="rect">
            <a:avLst/>
          </a:prstGeom>
          <a:noFill/>
        </p:spPr>
        <p:txBody>
          <a:bodyPr wrap="square" rtlCol="0">
            <a:spAutoFit/>
          </a:bodyPr>
          <a:lstStyle/>
          <a:p>
            <a:pPr algn="ctr"/>
            <a:r>
              <a:rPr lang="en-US" sz="2400" b="1" dirty="0"/>
              <a:t>white cells</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5.55112E-17 L 0.29857 -0.19676 " pathEditMode="relative" rAng="0" ptsTypes="AA">
                                      <p:cBhvr>
                                        <p:cTn id="6" dur="2000" fill="hold"/>
                                        <p:tgtEl>
                                          <p:spTgt spid="19"/>
                                        </p:tgtEl>
                                        <p:attrNameLst>
                                          <p:attrName>ppt_x</p:attrName>
                                          <p:attrName>ppt_y</p:attrName>
                                        </p:attrNameLst>
                                      </p:cBhvr>
                                      <p:rCtr x="14922" y="-983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08333E-6 2.96296E-6 L 0.29505 -0.26505 " pathEditMode="relative" rAng="0" ptsTypes="AA">
                                      <p:cBhvr>
                                        <p:cTn id="10" dur="2000" fill="hold"/>
                                        <p:tgtEl>
                                          <p:spTgt spid="20"/>
                                        </p:tgtEl>
                                        <p:attrNameLst>
                                          <p:attrName>ppt_x</p:attrName>
                                          <p:attrName>ppt_y</p:attrName>
                                        </p:attrNameLst>
                                      </p:cBhvr>
                                      <p:rCtr x="14753" y="-1326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08333E-6 -4.44444E-6 L 0.29219 -0.35532 " pathEditMode="relative" rAng="0" ptsTypes="AA">
                                      <p:cBhvr>
                                        <p:cTn id="14" dur="2000" fill="hold"/>
                                        <p:tgtEl>
                                          <p:spTgt spid="25"/>
                                        </p:tgtEl>
                                        <p:attrNameLst>
                                          <p:attrName>ppt_x</p:attrName>
                                          <p:attrName>ppt_y</p:attrName>
                                        </p:attrNameLst>
                                      </p:cBhvr>
                                      <p:rCtr x="14609" y="-1777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6 -1.85185E-6 L 0.29219 0.27917 " pathEditMode="relative" rAng="0" ptsTypes="AA">
                                      <p:cBhvr>
                                        <p:cTn id="18" dur="2000" fill="hold"/>
                                        <p:tgtEl>
                                          <p:spTgt spid="23"/>
                                        </p:tgtEl>
                                        <p:attrNameLst>
                                          <p:attrName>ppt_x</p:attrName>
                                          <p:attrName>ppt_y</p:attrName>
                                        </p:attrNameLst>
                                      </p:cBhvr>
                                      <p:rCtr x="14609" y="1395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08333E-6 4.81481E-6 L 0.29219 0.22222 " pathEditMode="relative" rAng="0" ptsTypes="AA">
                                      <p:cBhvr>
                                        <p:cTn id="22" dur="2000" fill="hold"/>
                                        <p:tgtEl>
                                          <p:spTgt spid="24"/>
                                        </p:tgtEl>
                                        <p:attrNameLst>
                                          <p:attrName>ppt_x</p:attrName>
                                          <p:attrName>ppt_y</p:attrName>
                                        </p:attrNameLst>
                                      </p:cBhvr>
                                      <p:rCtr x="14609" y="1111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6 -7.40741E-7 L 0.29388 0.15 " pathEditMode="relative" rAng="0" ptsTypes="AA">
                                      <p:cBhvr>
                                        <p:cTn id="26" dur="2000" fill="hold"/>
                                        <p:tgtEl>
                                          <p:spTgt spid="21"/>
                                        </p:tgtEl>
                                        <p:attrNameLst>
                                          <p:attrName>ppt_x</p:attrName>
                                          <p:attrName>ppt_y</p:attrName>
                                        </p:attrNameLst>
                                      </p:cBhvr>
                                      <p:rCtr x="14687" y="750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08333E-6 2.22222E-6 L 0.29414 0.09467 " pathEditMode="relative" rAng="0" ptsTypes="AA">
                                      <p:cBhvr>
                                        <p:cTn id="30" dur="2000" fill="hold"/>
                                        <p:tgtEl>
                                          <p:spTgt spid="27"/>
                                        </p:tgtEl>
                                        <p:attrNameLst>
                                          <p:attrName>ppt_x</p:attrName>
                                          <p:attrName>ppt_y</p:attrName>
                                        </p:attrNameLst>
                                      </p:cBhvr>
                                      <p:rCtr x="14701" y="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COVID-19</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812670" y="758952"/>
            <a:ext cx="7284148" cy="5330952"/>
          </a:xfrm>
        </p:spPr>
        <p:txBody>
          <a:bodyPr vert="horz" lIns="91440" tIns="45720" rIns="91440" bIns="45720" rtlCol="0" anchor="t">
            <a:normAutofit/>
          </a:bodyPr>
          <a:lstStyle/>
          <a:p>
            <a:r>
              <a:rPr lang="en-US" sz="2600" b="1" dirty="0"/>
              <a:t>Coronaviruses</a:t>
            </a:r>
            <a:r>
              <a:rPr lang="en-US" sz="2600" dirty="0"/>
              <a:t> are a type of</a:t>
            </a:r>
            <a:br>
              <a:rPr lang="en-US" sz="2600" dirty="0"/>
            </a:br>
            <a:r>
              <a:rPr lang="en-US" sz="2600" dirty="0"/>
              <a:t>virus with a crown of spike</a:t>
            </a:r>
            <a:br>
              <a:rPr lang="en-US" sz="2600" dirty="0"/>
            </a:br>
            <a:r>
              <a:rPr lang="en-US" sz="2600" dirty="0"/>
              <a:t>proteins sticking out</a:t>
            </a:r>
          </a:p>
          <a:p>
            <a:pPr lvl="1"/>
            <a:r>
              <a:rPr lang="en-US" sz="2400" dirty="0"/>
              <a:t>There are many types,</a:t>
            </a:r>
            <a:br>
              <a:rPr lang="en-US" sz="2400" dirty="0"/>
            </a:br>
            <a:r>
              <a:rPr lang="en-US" sz="2400" dirty="0"/>
              <a:t>including SARS, MERS, </a:t>
            </a:r>
            <a:br>
              <a:rPr lang="en-US" sz="2400" dirty="0"/>
            </a:br>
            <a:r>
              <a:rPr lang="en-US" sz="2400" dirty="0"/>
              <a:t>and viruses that cause colds</a:t>
            </a:r>
          </a:p>
          <a:p>
            <a:pPr lvl="1"/>
            <a:r>
              <a:rPr lang="en-US" sz="2400" dirty="0"/>
              <a:t>SARS-CoV-2 is the specific </a:t>
            </a:r>
            <a:br>
              <a:rPr lang="en-US" sz="2400" dirty="0"/>
            </a:br>
            <a:r>
              <a:rPr lang="en-US" sz="2400" b="1" dirty="0"/>
              <a:t>coronavirus</a:t>
            </a:r>
            <a:r>
              <a:rPr lang="en-US" sz="2400" dirty="0"/>
              <a:t> that causes</a:t>
            </a:r>
            <a:br>
              <a:rPr lang="en-US" sz="2400" dirty="0"/>
            </a:br>
            <a:r>
              <a:rPr lang="en-US" sz="2400" dirty="0"/>
              <a:t>COVID-19</a:t>
            </a:r>
          </a:p>
          <a:p>
            <a:r>
              <a:rPr lang="en-US" sz="2600" dirty="0"/>
              <a:t>COVID-19 causes respiratory symptoms but can also harm other parts of the body</a:t>
            </a:r>
          </a:p>
          <a:p>
            <a:r>
              <a:rPr lang="en-US" sz="2600" dirty="0"/>
              <a:t>More than 4.5 million people have died from COVID-19 worldwide</a:t>
            </a:r>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descr="This illustration, created at the Centers for Disease Control and Prevention (CDC), shows the structure of a coronavirus. The virion has a spherical structure with spikes that adorn the outer surface of the virus, which impart the look of a corona surrounding the virion, when viewed electron microscopically. ">
            <a:extLst>
              <a:ext uri="{FF2B5EF4-FFF2-40B4-BE49-F238E27FC236}">
                <a16:creationId xmlns:a16="http://schemas.microsoft.com/office/drawing/2014/main" id="{FC1AB6DF-7517-47AE-A5A9-583EBE5505FE}"/>
              </a:ext>
            </a:extLst>
          </p:cNvPr>
          <p:cNvPicPr>
            <a:picLocks noChangeAspect="1"/>
          </p:cNvPicPr>
          <p:nvPr/>
        </p:nvPicPr>
        <p:blipFill rotWithShape="1">
          <a:blip r:embed="rId6">
            <a:extLst>
              <a:ext uri="{28A0092B-C50C-407E-A947-70E740481C1C}">
                <a14:useLocalDpi xmlns:a14="http://schemas.microsoft.com/office/drawing/2010/main" val="0"/>
              </a:ext>
            </a:extLst>
          </a:blip>
          <a:srcRect l="23028" r="21373" b="3108"/>
          <a:stretch/>
        </p:blipFill>
        <p:spPr bwMode="auto">
          <a:xfrm>
            <a:off x="8442311" y="363342"/>
            <a:ext cx="3161016" cy="3093262"/>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0650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934820" cy="5120640"/>
          </a:xfrm>
        </p:spPr>
        <p:txBody>
          <a:bodyPr>
            <a:normAutofit/>
          </a:bodyPr>
          <a:lstStyle/>
          <a:p>
            <a:pPr marL="514350" lvl="0" indent="-514350">
              <a:buFont typeface="+mj-lt"/>
              <a:buAutoNum type="arabicPeriod"/>
            </a:pPr>
            <a:r>
              <a:rPr lang="en-US" sz="2800" dirty="0"/>
              <a:t>How do you think vaccines prevent illness?</a:t>
            </a:r>
          </a:p>
          <a:p>
            <a:pPr marL="514350" lvl="0" indent="-514350">
              <a:buFont typeface="+mj-lt"/>
              <a:buAutoNum type="arabicPeriod"/>
            </a:pPr>
            <a:r>
              <a:rPr lang="en-US" sz="2800" dirty="0"/>
              <a:t>What are some reasons that a person might get a COVID-19 vaccine? </a:t>
            </a:r>
          </a:p>
          <a:p>
            <a:pPr marL="514350" lvl="0" indent="-514350">
              <a:buFont typeface="+mj-lt"/>
              <a:buAutoNum type="arabicPeriod"/>
            </a:pPr>
            <a:r>
              <a:rPr lang="en-US" sz="2800" dirty="0"/>
              <a:t>How safe and effective are vaccines against COVID-19?</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 name="Picture 9">
            <a:extLst>
              <a:ext uri="{FF2B5EF4-FFF2-40B4-BE49-F238E27FC236}">
                <a16:creationId xmlns:a16="http://schemas.microsoft.com/office/drawing/2014/main" id="{C466E2C1-16C0-48B3-858C-8CE5D03DE46C}"/>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26968" y="3059458"/>
            <a:ext cx="766437" cy="729940"/>
          </a:xfrm>
          <a:prstGeom prst="rect">
            <a:avLst/>
          </a:prstGeom>
        </p:spPr>
      </p:pic>
      <p:pic>
        <p:nvPicPr>
          <p:cNvPr id="11" name="Picture 10">
            <a:extLst>
              <a:ext uri="{FF2B5EF4-FFF2-40B4-BE49-F238E27FC236}">
                <a16:creationId xmlns:a16="http://schemas.microsoft.com/office/drawing/2014/main" id="{CFF07AB0-F877-4AEF-BF95-758B9C9620E3}"/>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149197"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COVID-19 Vaccination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833882"/>
            <a:ext cx="4931393" cy="5272349"/>
          </a:xfrm>
        </p:spPr>
        <p:txBody>
          <a:bodyPr anchor="t">
            <a:normAutofit/>
          </a:bodyPr>
          <a:lstStyle/>
          <a:p>
            <a:r>
              <a:rPr lang="en-US" sz="2600" dirty="0"/>
              <a:t>COVID-19 vaccines help the </a:t>
            </a:r>
            <a:br>
              <a:rPr lang="en-US" sz="2600" dirty="0"/>
            </a:br>
            <a:r>
              <a:rPr lang="en-US" sz="2600" dirty="0"/>
              <a:t>body develop immunity to the SARS-CoV-2 virus</a:t>
            </a:r>
          </a:p>
          <a:p>
            <a:r>
              <a:rPr lang="en-US" sz="2600" dirty="0"/>
              <a:t>Vaccines are safe and effective</a:t>
            </a:r>
          </a:p>
          <a:p>
            <a:r>
              <a:rPr lang="en-US" sz="2600" dirty="0"/>
              <a:t>Side effects are generally mild</a:t>
            </a:r>
          </a:p>
          <a:p>
            <a:r>
              <a:rPr lang="en-US" sz="2600" dirty="0"/>
              <a:t>No vaccine is 100% effective</a:t>
            </a:r>
          </a:p>
          <a:p>
            <a:r>
              <a:rPr lang="en-US" sz="2600" dirty="0"/>
              <a:t>Provide strong protection against serious illness, hospitalization, and death</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6" name="Picture 2">
            <a:extLst>
              <a:ext uri="{FF2B5EF4-FFF2-40B4-BE49-F238E27FC236}">
                <a16:creationId xmlns:a16="http://schemas.microsoft.com/office/drawing/2014/main" id="{8063F441-6EEB-4EFE-A77E-5F012FB89FAB}"/>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7138" y="972282"/>
            <a:ext cx="2855303" cy="285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5AC911A-95B7-479F-B6FB-53278B1A605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613" y="1336431"/>
            <a:ext cx="3841955" cy="33078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COVID-19 Vaccination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02653" y="833883"/>
            <a:ext cx="5678413" cy="5272350"/>
          </a:xfrm>
        </p:spPr>
        <p:txBody>
          <a:bodyPr anchor="t">
            <a:normAutofit/>
          </a:bodyPr>
          <a:lstStyle/>
          <a:p>
            <a:r>
              <a:rPr lang="en-US" sz="2600" dirty="0"/>
              <a:t>Vaccines from Pfizer-BioNTech and Moderna are both </a:t>
            </a:r>
            <a:r>
              <a:rPr lang="en-US" sz="2600" b="1" dirty="0"/>
              <a:t>mRNA</a:t>
            </a:r>
            <a:r>
              <a:rPr lang="en-US" sz="2600" dirty="0"/>
              <a:t> vaccines</a:t>
            </a:r>
          </a:p>
          <a:p>
            <a:r>
              <a:rPr lang="en-US" sz="2600" dirty="0"/>
              <a:t>Vaccine includes </a:t>
            </a:r>
            <a:r>
              <a:rPr lang="en-US" sz="2600" b="1" dirty="0"/>
              <a:t>mRNA</a:t>
            </a:r>
            <a:r>
              <a:rPr lang="en-US" sz="2600" dirty="0"/>
              <a:t> sequence from virus’s spike proteins</a:t>
            </a:r>
          </a:p>
          <a:p>
            <a:r>
              <a:rPr lang="en-US" sz="2600" dirty="0"/>
              <a:t>Cells produce </a:t>
            </a:r>
            <a:r>
              <a:rPr lang="en-US" sz="2600"/>
              <a:t>the spike protein </a:t>
            </a:r>
            <a:r>
              <a:rPr lang="en-US" sz="2600" dirty="0"/>
              <a:t>using the instructions from </a:t>
            </a:r>
            <a:r>
              <a:rPr lang="en-US" sz="2600" b="1" dirty="0"/>
              <a:t>mRNA</a:t>
            </a:r>
          </a:p>
          <a:p>
            <a:r>
              <a:rPr lang="en-US" sz="2600" dirty="0"/>
              <a:t>Immune system builds antibodies to fight against the spike protein</a:t>
            </a:r>
          </a:p>
          <a:p>
            <a:r>
              <a:rPr lang="en-US" sz="2600" dirty="0"/>
              <a:t>If person is exposed to SARS-CoV-2 later, the immune system remembers the spike protein and can quickly build antibodies against it</a:t>
            </a:r>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8110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7054005" cy="5120640"/>
          </a:xfrm>
        </p:spPr>
        <p:txBody>
          <a:bodyPr>
            <a:normAutofit/>
          </a:bodyPr>
          <a:lstStyle/>
          <a:p>
            <a:pPr marL="514350" lvl="0" indent="-514350">
              <a:buFont typeface="+mj-lt"/>
              <a:buAutoNum type="arabicPeriod"/>
            </a:pPr>
            <a:r>
              <a:rPr lang="en-US" sz="2800" dirty="0"/>
              <a:t>How is CDC supporting the efforts to vaccinate all Americans against COVID-19?</a:t>
            </a:r>
          </a:p>
          <a:p>
            <a:pPr marL="514350" lvl="0" indent="-514350">
              <a:buFont typeface="+mj-lt"/>
              <a:buAutoNum type="arabicPeriod"/>
            </a:pPr>
            <a:r>
              <a:rPr lang="en-US" sz="2800" dirty="0"/>
              <a:t>Why is getting a COVID-19 vaccine important? </a:t>
            </a:r>
          </a:p>
          <a:p>
            <a:pPr marL="514350" lvl="0" indent="-514350">
              <a:buFont typeface="+mj-lt"/>
              <a:buAutoNum type="arabicPeriod"/>
            </a:pPr>
            <a:r>
              <a:rPr lang="en-US" sz="2800" dirty="0"/>
              <a:t>How are </a:t>
            </a:r>
            <a:r>
              <a:rPr lang="en-US" sz="2800" b="1" dirty="0"/>
              <a:t>mRNA</a:t>
            </a:r>
            <a:r>
              <a:rPr lang="en-US" sz="2800" dirty="0"/>
              <a:t> vaccines different from most other vaccines?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8098888" y="5067275"/>
            <a:ext cx="3557666" cy="468368"/>
          </a:xfrm>
        </p:spPr>
        <p:txBody>
          <a:bodyPr>
            <a:noAutofit/>
          </a:bodyPr>
          <a:lstStyle/>
          <a:p>
            <a:pPr marL="0" indent="0" algn="r">
              <a:buNone/>
            </a:pPr>
            <a:r>
              <a:rPr lang="en-US" sz="1800" u="sng" dirty="0">
                <a:solidFill>
                  <a:srgbClr val="0B3B8E"/>
                </a:solidFill>
                <a:effectLst/>
                <a:latin typeface="Century Gothic" panose="020B0502020202020204" pitchFamily="34" charset="0"/>
                <a:ea typeface="Century Gothic" panose="020B0502020202020204" pitchFamily="34" charset="0"/>
                <a:cs typeface="Times New Roman" panose="02020603050405020304" pitchFamily="18" charset="0"/>
                <a:hlinkClick r:id="rId4"/>
              </a:rPr>
              <a:t>https://youtu.be/EH_qjp5u030</a:t>
            </a:r>
            <a:endParaRPr lang="en-US" dirty="0">
              <a:solidFill>
                <a:schemeClr val="tx1"/>
              </a:solidFill>
            </a:endParaRPr>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Online Media 4" title="National Forum on COVID-19 Vaccine: Finale">
            <a:hlinkClick r:id="" action="ppaction://media"/>
            <a:extLst>
              <a:ext uri="{FF2B5EF4-FFF2-40B4-BE49-F238E27FC236}">
                <a16:creationId xmlns:a16="http://schemas.microsoft.com/office/drawing/2014/main" id="{6ECA30CD-6A4E-4788-A37C-3E7C0F35060B}"/>
              </a:ext>
            </a:extLst>
          </p:cNvPr>
          <p:cNvPicPr>
            <a:picLocks noRot="1" noChangeAspect="1"/>
          </p:cNvPicPr>
          <p:nvPr>
            <a:videoFile r:link="rId1"/>
          </p:nvPr>
        </p:nvPicPr>
        <p:blipFill>
          <a:blip r:embed="rId8"/>
          <a:stretch>
            <a:fillRect/>
          </a:stretch>
        </p:blipFill>
        <p:spPr>
          <a:xfrm>
            <a:off x="5539154" y="1630815"/>
            <a:ext cx="6082230" cy="3436460"/>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966082" cy="5120640"/>
          </a:xfrm>
        </p:spPr>
        <p:txBody>
          <a:bodyPr>
            <a:normAutofit/>
          </a:bodyPr>
          <a:lstStyle/>
          <a:p>
            <a:pPr marL="514350" lvl="0" indent="-514350">
              <a:buFont typeface="+mj-lt"/>
              <a:buAutoNum type="arabicPeriod"/>
            </a:pPr>
            <a:r>
              <a:rPr lang="en-US" sz="2800" dirty="0"/>
              <a:t>Why is it important to identify vulnerable populations when administering vaccines?</a:t>
            </a:r>
          </a:p>
          <a:p>
            <a:pPr marL="514350" lvl="0" indent="-514350">
              <a:buFont typeface="+mj-lt"/>
              <a:buAutoNum type="arabicPeriod"/>
            </a:pPr>
            <a:r>
              <a:rPr lang="en-US" sz="2800" dirty="0"/>
              <a:t>Who are trusted community members who help people make vaccine decisions? </a:t>
            </a:r>
          </a:p>
          <a:p>
            <a:pPr marL="514350" lvl="0" indent="-514350">
              <a:buFont typeface="+mj-lt"/>
              <a:buAutoNum type="arabicPeriod"/>
            </a:pPr>
            <a:r>
              <a:rPr lang="en-US" sz="2800" dirty="0"/>
              <a:t>Why are vaccines our best defense against </a:t>
            </a:r>
            <a:r>
              <a:rPr lang="en-US" sz="2800" b="1" dirty="0"/>
              <a:t>coronavirus</a:t>
            </a:r>
            <a:r>
              <a:rPr lang="en-US" sz="2800" dirty="0"/>
              <a: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5c1fcb88-6598-47af-8e79-705c90a48c47"/>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531BD6-B922-454C-A433-0744AFF32838}">
  <ds:schemaRef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5209fd75-7a81-4168-b980-79f8c369b5ef"/>
  </ds:schemaRefs>
</ds:datastoreItem>
</file>

<file path=customXml/itemProps2.xml><?xml version="1.0" encoding="utf-8"?>
<ds:datastoreItem xmlns:ds="http://schemas.openxmlformats.org/officeDocument/2006/customXml" ds:itemID="{09DDCBDF-21DA-465A-B361-B8DF177941CC}">
  <ds:schemaRefs>
    <ds:schemaRef ds:uri="http://schemas.microsoft.com/sharepoint/v3/contenttype/forms"/>
  </ds:schemaRefs>
</ds:datastoreItem>
</file>

<file path=customXml/itemProps3.xml><?xml version="1.0" encoding="utf-8"?>
<ds:datastoreItem xmlns:ds="http://schemas.openxmlformats.org/officeDocument/2006/customXml" ds:itemID="{E600CEF0-DBFE-44FD-88A6-811145529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1775</TotalTime>
  <Words>3327</Words>
  <PresentationFormat>Widescreen</PresentationFormat>
  <Paragraphs>192</Paragraphs>
  <Slides>15</Slides>
  <Notes>15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Symbol</vt:lpstr>
      <vt:lpstr>Times New Roman</vt:lpstr>
      <vt:lpstr>Wingdings 2</vt:lpstr>
      <vt:lpstr>Frame</vt:lpstr>
      <vt:lpstr>COVID-19 Vaccination</vt:lpstr>
      <vt:lpstr>Terms to Know</vt:lpstr>
      <vt:lpstr>Understanding COVID-19</vt:lpstr>
      <vt:lpstr>Think About It</vt:lpstr>
      <vt:lpstr>COVID-19 Vaccination and  CDC</vt:lpstr>
      <vt:lpstr>COVID-19 Vaccination and  CDC</vt:lpstr>
      <vt:lpstr>Think About It</vt:lpstr>
      <vt:lpstr>From the Expert</vt:lpstr>
      <vt:lpstr>Think About It</vt:lpstr>
      <vt:lpstr>Give it a Try</vt:lpstr>
      <vt:lpstr>Use the Engineering Design Process</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Vaccination</dc:title>
  <dc:creator>CDC Museum Public Health Academy</dc:creator>
  <dcterms:created xsi:type="dcterms:W3CDTF">2021-01-13T22:46:39Z</dcterms:created>
  <dcterms:modified xsi:type="dcterms:W3CDTF">2021-12-22T18:49:04Z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2021-01-15T14:28:02Z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89cd389e-e232-47cc-9642-6b817dfcbe1a</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